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207" y="198004"/>
            <a:ext cx="746760" cy="73109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24968" y="9773817"/>
            <a:ext cx="6596380" cy="0"/>
          </a:xfrm>
          <a:custGeom>
            <a:avLst/>
            <a:gdLst/>
            <a:ahLst/>
            <a:cxnLst/>
            <a:rect l="l" t="t" r="r" b="b"/>
            <a:pathLst>
              <a:path w="6596380" h="0">
                <a:moveTo>
                  <a:pt x="0" y="0"/>
                </a:moveTo>
                <a:lnTo>
                  <a:pt x="6595872" y="0"/>
                </a:lnTo>
              </a:path>
            </a:pathLst>
          </a:custGeom>
          <a:ln w="9138">
            <a:solidFill>
              <a:srgbClr val="5754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15823" y="1093595"/>
            <a:ext cx="6623684" cy="0"/>
          </a:xfrm>
          <a:custGeom>
            <a:avLst/>
            <a:gdLst/>
            <a:ahLst/>
            <a:cxnLst/>
            <a:rect l="l" t="t" r="r" b="b"/>
            <a:pathLst>
              <a:path w="6623684" h="0">
                <a:moveTo>
                  <a:pt x="0" y="0"/>
                </a:moveTo>
                <a:lnTo>
                  <a:pt x="6623304" y="0"/>
                </a:lnTo>
              </a:path>
            </a:pathLst>
          </a:custGeom>
          <a:ln w="18277">
            <a:solidFill>
              <a:srgbClr val="424242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11823" y="5001904"/>
            <a:ext cx="481583" cy="25892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14871" y="5358312"/>
            <a:ext cx="478535" cy="67016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93535" y="6381844"/>
            <a:ext cx="460247" cy="7310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87440" y="8026806"/>
            <a:ext cx="350519" cy="414286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84391" y="8529434"/>
            <a:ext cx="496823" cy="70063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217920" y="6217348"/>
            <a:ext cx="469392" cy="82248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039669" y="94172"/>
            <a:ext cx="3173730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212121"/>
                </a:solidFill>
                <a:latin typeface="Arial MT"/>
                <a:cs typeface="Arial MT"/>
              </a:rPr>
              <a:t>PREFEITURA</a:t>
            </a:r>
            <a:r>
              <a:rPr dirty="0" sz="1150" spc="40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2F2F2F"/>
                </a:solidFill>
                <a:latin typeface="Arial MT"/>
                <a:cs typeface="Arial MT"/>
              </a:rPr>
              <a:t>MUNICIPAL</a:t>
            </a:r>
            <a:r>
              <a:rPr dirty="0" sz="1150" spc="26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1150" spc="17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111111"/>
                </a:solidFill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2007870">
              <a:lnSpc>
                <a:spcPct val="122400"/>
              </a:lnSpc>
              <a:spcBef>
                <a:spcPts val="480"/>
              </a:spcBef>
            </a:pP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Rua</a:t>
            </a:r>
            <a:r>
              <a:rPr dirty="0" sz="800" spc="10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Maria</a:t>
            </a:r>
            <a:r>
              <a:rPr dirty="0" sz="800" spc="1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Lourenço,</a:t>
            </a:r>
            <a:r>
              <a:rPr dirty="0" sz="800" spc="10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18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Fazenda</a:t>
            </a:r>
            <a:r>
              <a:rPr dirty="0" sz="800" spc="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914172" y="1308347"/>
            <a:ext cx="10553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242424"/>
                </a:solidFill>
                <a:latin typeface="Arial MT"/>
                <a:cs typeface="Arial MT"/>
              </a:rPr>
              <a:t>Decreto</a:t>
            </a:r>
            <a:r>
              <a:rPr dirty="0" sz="800" spc="2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N°</a:t>
            </a:r>
            <a:r>
              <a:rPr dirty="0" sz="800" spc="-4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20J5</a:t>
            </a:r>
            <a:r>
              <a:rPr dirty="0" sz="800" spc="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2D2D2D"/>
                </a:solidFill>
                <a:latin typeface="Arial MT"/>
                <a:cs typeface="Arial MT"/>
              </a:rPr>
              <a:t>eie</a:t>
            </a:r>
            <a:r>
              <a:rPr dirty="0" sz="800" spc="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65656"/>
                </a:solidFill>
                <a:latin typeface="Arial MT"/>
                <a:cs typeface="Arial MT"/>
              </a:rPr>
              <a:t>2!.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766969" y="1743957"/>
            <a:ext cx="2517140" cy="26606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4604" marR="5080" indent="-2540">
              <a:lnSpc>
                <a:spcPts val="940"/>
              </a:lnSpc>
              <a:spcBef>
                <a:spcPts val="145"/>
              </a:spcBef>
            </a:pP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Abre</a:t>
            </a: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no</a:t>
            </a:r>
            <a:r>
              <a:rPr dirty="0" sz="800" spc="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valor</a:t>
            </a:r>
            <a:r>
              <a:rPr dirty="0" sz="800" spc="5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total</a:t>
            </a:r>
            <a:r>
              <a:rPr dirty="0" sz="800" spc="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R$8fi</a:t>
            </a:r>
            <a:r>
              <a:rPr dirty="0" sz="800" spc="20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.</a:t>
            </a:r>
            <a:r>
              <a:rPr dirty="0" sz="800" spc="19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90">
                <a:solidFill>
                  <a:srgbClr val="313131"/>
                </a:solidFill>
                <a:latin typeface="Arial MT"/>
                <a:cs typeface="Arial MT"/>
              </a:rPr>
              <a:t>f)t?.</a:t>
            </a:r>
            <a:r>
              <a:rPr dirty="0" sz="800" spc="-10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E5E5E"/>
                </a:solidFill>
                <a:latin typeface="Arial MT"/>
                <a:cs typeface="Arial MT"/>
              </a:rPr>
              <a:t>.:</a:t>
            </a:r>
            <a:r>
              <a:rPr dirty="0" sz="800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que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se</a:t>
            </a: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especifica</a:t>
            </a:r>
            <a:r>
              <a:rPr dirty="0" sz="80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da</a:t>
            </a:r>
            <a:r>
              <a:rPr dirty="0" sz="80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outras</a:t>
            </a:r>
            <a:r>
              <a:rPr dirty="0" sz="80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providências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68436" y="2511605"/>
            <a:ext cx="6259830" cy="963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5975">
              <a:lnSpc>
                <a:spcPct val="149900"/>
              </a:lnSpc>
              <a:spcBef>
                <a:spcPts val="100"/>
              </a:spcBef>
            </a:pP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</a:t>
            </a:r>
            <a:r>
              <a:rPr dirty="0" sz="800" spc="-10">
                <a:solidFill>
                  <a:srgbClr val="242424"/>
                </a:solidFill>
                <a:latin typeface="Arial MT"/>
                <a:cs typeface="Arial MT"/>
              </a:rPr>
              <a:t>E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ITO</a:t>
            </a:r>
            <a:r>
              <a:rPr dirty="0" sz="80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MUNICIPAL,</a:t>
            </a:r>
            <a:r>
              <a:rPr dirty="0" sz="800" spc="7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no</a:t>
            </a:r>
            <a:r>
              <a:rPr dirty="0" sz="800" spc="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uso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de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suas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legais,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constitucionais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de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acordo</a:t>
            </a:r>
            <a:r>
              <a:rPr dirty="0" sz="800" spc="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com</a:t>
            </a:r>
            <a:r>
              <a:rPr dirty="0" sz="80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que</a:t>
            </a:r>
            <a:r>
              <a:rPr dirty="0" sz="80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lhe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comerá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94949"/>
                </a:solidFill>
                <a:latin typeface="Arial MT"/>
                <a:cs typeface="Arial MT"/>
              </a:rPr>
              <a:t>:s</a:t>
            </a:r>
            <a:r>
              <a:rPr dirty="0" sz="800" spc="254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85">
                <a:solidFill>
                  <a:srgbClr val="5D5D5D"/>
                </a:solidFill>
                <a:latin typeface="Arial MT"/>
                <a:cs typeface="Arial MT"/>
              </a:rPr>
              <a:t>.!-</a:t>
            </a: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.</a:t>
            </a:r>
            <a:r>
              <a:rPr dirty="0" sz="800" spc="17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696969"/>
                </a:solidFill>
                <a:latin typeface="Arial MT"/>
                <a:cs typeface="Arial MT"/>
              </a:rPr>
              <a:t>c</a:t>
            </a:r>
            <a:r>
              <a:rPr dirty="0" sz="800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Lei</a:t>
            </a:r>
            <a:r>
              <a:rPr dirty="0" sz="800" spc="-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n°</a:t>
            </a:r>
            <a:r>
              <a:rPr dirty="0" sz="800" spc="-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859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10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2024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E0E0E"/>
                </a:solidFill>
                <a:latin typeface="Arial MT"/>
                <a:cs typeface="Arial MT"/>
              </a:rPr>
              <a:t>publicada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na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edição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extra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II</a:t>
            </a:r>
            <a:r>
              <a:rPr dirty="0" sz="80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n°</a:t>
            </a:r>
            <a:r>
              <a:rPr dirty="0" sz="800" spc="-4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1924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E0E0E"/>
                </a:solidFill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solidFill>
                  <a:srgbClr val="2B2B2B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10">
                <a:solidFill>
                  <a:srgbClr val="2B2B2B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343434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15">
                <a:solidFill>
                  <a:srgbClr val="343434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2A2A2A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C </a:t>
            </a:r>
            <a:r>
              <a:rPr dirty="0" u="heavy" sz="800">
                <a:solidFill>
                  <a:srgbClr val="333333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-5">
                <a:solidFill>
                  <a:srgbClr val="333333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232323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E </a:t>
            </a:r>
            <a:r>
              <a:rPr dirty="0" u="heavy" sz="800">
                <a:solidFill>
                  <a:srgbClr val="464646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T </a:t>
            </a:r>
            <a:r>
              <a:rPr dirty="0" u="heavy" sz="800" spc="-25">
                <a:solidFill>
                  <a:srgbClr val="0C0C0C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A.</a:t>
            </a:r>
            <a:r>
              <a:rPr dirty="0" u="heavy" sz="800" spc="500">
                <a:solidFill>
                  <a:srgbClr val="0C0C0C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  <a:spcBef>
                <a:spcPts val="5"/>
              </a:spcBef>
            </a:pP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Artigo</a:t>
            </a:r>
            <a:r>
              <a:rPr dirty="0" sz="80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1º</a:t>
            </a:r>
            <a:r>
              <a:rPr dirty="0" sz="800" spc="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-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Fica</a:t>
            </a:r>
            <a:r>
              <a:rPr dirty="0" sz="800" spc="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aberto</a:t>
            </a:r>
            <a:r>
              <a:rPr dirty="0" sz="80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suplementar</a:t>
            </a:r>
            <a:r>
              <a:rPr dirty="0" sz="800" spc="6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as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seguintes</a:t>
            </a:r>
            <a:r>
              <a:rPr dirty="0" sz="800" spc="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6620" y="4225830"/>
            <a:ext cx="2693670" cy="380365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solidFill>
                  <a:srgbClr val="1F1F1F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185">
                <a:solidFill>
                  <a:srgbClr val="1F1F1F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solidFill>
                  <a:srgbClr val="262626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S</a:t>
            </a:r>
            <a:r>
              <a:rPr dirty="0" u="heavy" sz="800" spc="-10">
                <a:solidFill>
                  <a:srgbClr val="282828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uplementadas</a:t>
            </a:r>
            <a:r>
              <a:rPr dirty="0" u="heavy" sz="800" spc="500">
                <a:solidFill>
                  <a:srgbClr val="282828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solidFill>
                  <a:srgbClr val="181818"/>
                </a:solidFill>
                <a:latin typeface="Arial MT"/>
                <a:cs typeface="Arial MT"/>
              </a:rPr>
              <a:t>PREFEITURA</a:t>
            </a:r>
            <a:r>
              <a:rPr dirty="0" sz="950" spc="28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F2F2F"/>
                </a:solidFill>
                <a:latin typeface="Arial MT"/>
                <a:cs typeface="Arial MT"/>
              </a:rPr>
              <a:t>MUNICIPAL</a:t>
            </a:r>
            <a:r>
              <a:rPr dirty="0" sz="950" spc="24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950" spc="17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282828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39064" y="4543440"/>
            <a:ext cx="607060" cy="56197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01.03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75"/>
              </a:spcBef>
            </a:pP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2.7g5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3.3.9.0.91.00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37344" y="4543440"/>
            <a:ext cx="2179320" cy="56197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80"/>
              </a:spcBef>
            </a:pP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Procuradoria</a:t>
            </a:r>
            <a:r>
              <a:rPr dirty="0" sz="800" spc="229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Geral</a:t>
            </a:r>
            <a:r>
              <a:rPr dirty="0" sz="800" spc="10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do</a:t>
            </a:r>
            <a:r>
              <a:rPr dirty="0" sz="800" spc="7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Municipio</a:t>
            </a:r>
            <a:endParaRPr sz="800">
              <a:latin typeface="Arial MT"/>
              <a:cs typeface="Arial MT"/>
            </a:endParaRPr>
          </a:p>
          <a:p>
            <a:pPr marL="12700" marR="5080">
              <a:lnSpc>
                <a:spcPct val="139900"/>
              </a:lnSpc>
              <a:spcBef>
                <a:spcPts val="95"/>
              </a:spcBef>
            </a:pP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Manutenção</a:t>
            </a:r>
            <a:r>
              <a:rPr dirty="0" sz="800" spc="5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e</a:t>
            </a:r>
            <a:r>
              <a:rPr dirty="0" sz="800" spc="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das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Unidades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SENTENCAS</a:t>
            </a:r>
            <a:r>
              <a:rPr dirty="0" sz="800" spc="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JUDICIAIS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36016" y="5408566"/>
            <a:ext cx="607060" cy="55245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01.09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2.066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10">
                <a:latin typeface="Arial MT"/>
                <a:cs typeface="Arial MT"/>
              </a:rPr>
              <a:t>3.J.9.0.02.00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34068" y="5408566"/>
            <a:ext cx="2075814" cy="55245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>
              <a:lnSpc>
                <a:spcPct val="142400"/>
              </a:lnSpc>
              <a:spcBef>
                <a:spcPts val="145"/>
              </a:spcBef>
            </a:pP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Secretaria</a:t>
            </a:r>
            <a:r>
              <a:rPr dirty="0" sz="800" spc="1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Municipal</a:t>
            </a:r>
            <a:r>
              <a:rPr dirty="0" sz="800" spc="16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00" spc="1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Educação</a:t>
            </a:r>
            <a:r>
              <a:rPr dirty="0" sz="800" spc="50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Unidades</a:t>
            </a:r>
            <a:r>
              <a:rPr dirty="0" sz="800" spc="8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Escolar°s</a:t>
            </a:r>
            <a:r>
              <a:rPr dirty="0" sz="800" spc="4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-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Merenda</a:t>
            </a:r>
            <a:r>
              <a:rPr dirty="0" sz="800" spc="8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Escolar</a:t>
            </a:r>
            <a:r>
              <a:rPr dirty="0" sz="800" spc="-1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94949"/>
                </a:solidFill>
                <a:latin typeface="Arial MT"/>
                <a:cs typeface="Arial MT"/>
              </a:rPr>
              <a:t>a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DESPESAS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81818"/>
                </a:solidFill>
                <a:latin typeface="Arial MT"/>
                <a:cs typeface="Arial MT"/>
              </a:rPr>
              <a:t>EXERC</a:t>
            </a:r>
            <a:r>
              <a:rPr dirty="0" sz="800" spc="-1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ICIOS</a:t>
            </a:r>
            <a:r>
              <a:rPr dirty="0" sz="800" spc="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ANTERIORES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761390" y="4905941"/>
            <a:ext cx="2202815" cy="552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494030">
              <a:lnSpc>
                <a:spcPct val="142400"/>
              </a:lnSpc>
              <a:spcBef>
                <a:spcPts val="100"/>
              </a:spcBef>
            </a:pP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Recursos</a:t>
            </a:r>
            <a:r>
              <a:rPr dirty="0" sz="800" spc="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42424"/>
                </a:solidFill>
                <a:latin typeface="Arial MT"/>
                <a:cs typeface="Arial MT"/>
              </a:rPr>
              <a:t>Impostos</a:t>
            </a:r>
            <a:r>
              <a:rPr dirty="0" sz="800" spc="3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Vinculados</a:t>
            </a:r>
            <a:r>
              <a:rPr dirty="0" sz="800" spc="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06060"/>
                </a:solidFill>
                <a:latin typeface="Arial MT"/>
                <a:cs typeface="Arial MT"/>
              </a:rPr>
              <a:t>Ec</a:t>
            </a:r>
            <a:r>
              <a:rPr dirty="0" sz="80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Total</a:t>
            </a:r>
            <a:r>
              <a:rPr dirty="0" sz="800" spc="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do</a:t>
            </a:r>
            <a:r>
              <a:rPr dirty="0" sz="800" spc="7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Projeto</a:t>
            </a:r>
            <a:r>
              <a:rPr dirty="0" sz="800" spc="7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i="1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dirty="0" sz="800" spc="150" i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Atividade</a:t>
            </a:r>
            <a:r>
              <a:rPr dirty="0" sz="800" spc="18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Total</a:t>
            </a:r>
            <a:r>
              <a:rPr dirty="0" sz="800" spc="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da</a:t>
            </a:r>
            <a:r>
              <a:rPr dirty="0" sz="800" spc="6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Unidade</a:t>
            </a:r>
            <a:r>
              <a:rPr dirty="0" sz="800" spc="34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759829" y="5768021"/>
            <a:ext cx="2205355" cy="71437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508000">
              <a:lnSpc>
                <a:spcPct val="100000"/>
              </a:lnSpc>
              <a:spcBef>
                <a:spcPts val="480"/>
              </a:spcBef>
            </a:pP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Recursos</a:t>
            </a:r>
            <a:r>
              <a:rPr dirty="0" sz="800" spc="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D1D1D"/>
                </a:solidFill>
                <a:latin typeface="Arial MT"/>
                <a:cs typeface="Arial MT"/>
              </a:rPr>
              <a:t>Impostos</a:t>
            </a:r>
            <a:r>
              <a:rPr dirty="0" sz="800" spc="3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42424"/>
                </a:solidFill>
                <a:latin typeface="Arial MT"/>
                <a:cs typeface="Arial MT"/>
              </a:rPr>
              <a:t>Vinculados</a:t>
            </a:r>
            <a:r>
              <a:rPr dirty="0" sz="800" spc="2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444444"/>
                </a:solidFill>
                <a:latin typeface="Arial MT"/>
                <a:cs typeface="Arial MT"/>
              </a:rPr>
              <a:t>E?.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5"/>
              </a:spcBef>
            </a:pP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Total</a:t>
            </a:r>
            <a:r>
              <a:rPr dirty="0" sz="800" spc="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do</a:t>
            </a:r>
            <a:r>
              <a:rPr dirty="0" sz="800" spc="6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Projeto</a:t>
            </a:r>
            <a:r>
              <a:rPr dirty="0" sz="800" spc="1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/</a:t>
            </a:r>
            <a:r>
              <a:rPr dirty="0" sz="800" spc="114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Atividade</a:t>
            </a:r>
            <a:r>
              <a:rPr dirty="0" sz="800" spc="17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solidFill>
                  <a:srgbClr val="212121"/>
                </a:solidFill>
                <a:latin typeface="Trebuchet MS"/>
                <a:cs typeface="Trebuchet MS"/>
              </a:rPr>
              <a:t>Total</a:t>
            </a:r>
            <a:r>
              <a:rPr dirty="0" sz="800" spc="65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dirty="0" sz="800">
                <a:solidFill>
                  <a:srgbClr val="363636"/>
                </a:solidFill>
                <a:latin typeface="Trebuchet MS"/>
                <a:cs typeface="Trebuchet MS"/>
              </a:rPr>
              <a:t>da</a:t>
            </a:r>
            <a:r>
              <a:rPr dirty="0" sz="800" spc="15">
                <a:solidFill>
                  <a:srgbClr val="363636"/>
                </a:solidFill>
                <a:latin typeface="Trebuchet MS"/>
                <a:cs typeface="Trebuchet MS"/>
              </a:rPr>
              <a:t> </a:t>
            </a:r>
            <a:r>
              <a:rPr dirty="0" sz="800">
                <a:solidFill>
                  <a:srgbClr val="131313"/>
                </a:solidFill>
                <a:latin typeface="Trebuchet MS"/>
                <a:cs typeface="Trebuchet MS"/>
              </a:rPr>
              <a:t>Unidade</a:t>
            </a:r>
            <a:r>
              <a:rPr dirty="0" sz="800" spc="305">
                <a:solidFill>
                  <a:srgbClr val="131313"/>
                </a:solidFill>
                <a:latin typeface="Trebuchet MS"/>
                <a:cs typeface="Trebuchet MS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Trebuchet MS"/>
                <a:cs typeface="Trebuchet MS"/>
              </a:rPr>
              <a:t>R$</a:t>
            </a:r>
            <a:endParaRPr sz="800">
              <a:latin typeface="Trebuchet MS"/>
              <a:cs typeface="Trebuchet MS"/>
            </a:endParaRPr>
          </a:p>
          <a:p>
            <a:pPr marL="412115">
              <a:lnSpc>
                <a:spcPct val="100000"/>
              </a:lnSpc>
              <a:spcBef>
                <a:spcPts val="310"/>
              </a:spcBef>
            </a:pP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Valor</a:t>
            </a:r>
            <a:r>
              <a:rPr dirty="0" sz="800" spc="1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Total</a:t>
            </a:r>
            <a:r>
              <a:rPr dirty="0" sz="800" spc="9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Suplementado</a:t>
            </a:r>
            <a:r>
              <a:rPr dirty="0" sz="800" spc="229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199790" y="5987351"/>
            <a:ext cx="4406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70">
                <a:solidFill>
                  <a:srgbClr val="696969"/>
                </a:solidFill>
                <a:latin typeface="Arial MT"/>
                <a:cs typeface="Arial MT"/>
              </a:rPr>
              <a:t>T</a:t>
            </a:r>
            <a:r>
              <a:rPr dirty="0" sz="800" spc="-170">
                <a:solidFill>
                  <a:srgbClr val="666666"/>
                </a:solidFill>
                <a:latin typeface="Arial MT"/>
                <a:cs typeface="Arial MT"/>
              </a:rPr>
              <a:t>L</a:t>
            </a:r>
            <a:r>
              <a:rPr dirty="0" sz="800" spc="-10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”</a:t>
            </a:r>
            <a:r>
              <a:rPr dirty="0" sz="800" spc="10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“</a:t>
            </a:r>
            <a:r>
              <a:rPr dirty="0" sz="800" spc="37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97979"/>
                </a:solidFill>
                <a:latin typeface="Arial MT"/>
                <a:cs typeface="Arial MT"/>
              </a:rPr>
              <a:t>"</a:t>
            </a:r>
            <a:r>
              <a:rPr dirty="0" sz="800" spc="210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696969"/>
                </a:solidFill>
                <a:latin typeface="Arial MT"/>
                <a:cs typeface="Arial MT"/>
              </a:rPr>
              <a:t>“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66569" y="6526531"/>
            <a:ext cx="5544185" cy="28765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Artigo</a:t>
            </a:r>
            <a:r>
              <a:rPr dirty="0" sz="800" spc="-3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2º</a:t>
            </a:r>
            <a:r>
              <a:rPr dirty="0" sz="800" spc="-4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As</a:t>
            </a:r>
            <a:r>
              <a:rPr dirty="0" sz="80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despesas</a:t>
            </a:r>
            <a:r>
              <a:rPr dirty="0" sz="80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abertura</a:t>
            </a:r>
            <a:r>
              <a:rPr dirty="0" sz="800" spc="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do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presente</a:t>
            </a:r>
            <a:r>
              <a:rPr dirty="0" sz="800" spc="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crédito</a:t>
            </a:r>
            <a:r>
              <a:rPr dirty="0" sz="800" spc="3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suplementar,</a:t>
            </a:r>
            <a:r>
              <a:rPr dirty="0" sz="800" spc="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serão</a:t>
            </a:r>
            <a:r>
              <a:rPr dirty="0" sz="80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cobertas</a:t>
            </a:r>
            <a:r>
              <a:rPr dirty="0" sz="800" spc="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com</a:t>
            </a:r>
            <a:r>
              <a:rPr dirty="0" sz="800" spc="-3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recursos </a:t>
            </a: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de 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que</a:t>
            </a:r>
            <a:r>
              <a:rPr dirty="0" sz="800" spc="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666666"/>
                </a:solidFill>
                <a:latin typeface="Arial MT"/>
                <a:cs typeface="Arial MT"/>
              </a:rPr>
              <a:t>..</a:t>
            </a:r>
            <a:r>
              <a:rPr dirty="0" sz="800" spc="-80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05050"/>
                </a:solidFill>
                <a:latin typeface="Arial MT"/>
                <a:cs typeface="Arial MT"/>
              </a:rPr>
              <a:t>...</a:t>
            </a:r>
            <a:endParaRPr sz="800">
              <a:latin typeface="Arial MT"/>
              <a:cs typeface="Arial MT"/>
            </a:endParaRPr>
          </a:p>
          <a:p>
            <a:pPr marL="477520">
              <a:lnSpc>
                <a:spcPct val="100000"/>
              </a:lnSpc>
              <a:spcBef>
                <a:spcPts val="70"/>
              </a:spcBef>
            </a:pP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43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parágrafo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1º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Lei</a:t>
            </a:r>
            <a:r>
              <a:rPr dirty="0" sz="800" spc="-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E0E0E"/>
                </a:solidFill>
                <a:latin typeface="Arial MT"/>
                <a:cs typeface="Arial MT"/>
              </a:rPr>
              <a:t>Federal</a:t>
            </a:r>
            <a:r>
              <a:rPr dirty="0" sz="800" spc="-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N°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4.320/64,</a:t>
            </a:r>
            <a:r>
              <a:rPr dirty="0" sz="80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443912" y="6882939"/>
            <a:ext cx="164782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47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ll</a:t>
            </a:r>
            <a:r>
              <a:rPr dirty="0" sz="800" spc="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Excesso</a:t>
            </a:r>
            <a:r>
              <a:rPr dirty="0" sz="800" spc="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Arrecadação: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III</a:t>
            </a:r>
            <a:r>
              <a:rPr dirty="0" sz="800" spc="-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-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E0E0E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04428" y="7232936"/>
            <a:ext cx="2696845" cy="386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heavy" sz="800">
                <a:solidFill>
                  <a:srgbClr val="2A2A2A"/>
                </a:solidFill>
                <a:uFill>
                  <a:solidFill>
                    <a:srgbClr val="4B484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225">
                <a:solidFill>
                  <a:srgbClr val="2A2A2A"/>
                </a:solidFill>
                <a:uFill>
                  <a:solidFill>
                    <a:srgbClr val="4B484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solidFill>
                  <a:srgbClr val="1A1A1A"/>
                </a:solidFill>
                <a:uFill>
                  <a:solidFill>
                    <a:srgbClr val="4B484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solidFill>
                  <a:srgbClr val="1A1A1A"/>
                </a:solidFill>
                <a:uFill>
                  <a:solidFill>
                    <a:srgbClr val="4B484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400"/>
              </a:spcBef>
            </a:pPr>
            <a:r>
              <a:rPr dirty="0" sz="950" spc="-45">
                <a:solidFill>
                  <a:srgbClr val="3B3B3B"/>
                </a:solidFill>
                <a:latin typeface="Arial MT"/>
                <a:cs typeface="Arial MT"/>
              </a:rPr>
              <a:t>PREF-</a:t>
            </a:r>
            <a:r>
              <a:rPr dirty="0" sz="950">
                <a:solidFill>
                  <a:srgbClr val="2B2B2B"/>
                </a:solidFill>
                <a:latin typeface="Arial MT"/>
                <a:cs typeface="Arial MT"/>
              </a:rPr>
              <a:t>EITURA</a:t>
            </a:r>
            <a:r>
              <a:rPr dirty="0" sz="950" spc="25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62626"/>
                </a:solidFill>
                <a:latin typeface="Arial MT"/>
                <a:cs typeface="Arial MT"/>
              </a:rPr>
              <a:t>MUNICIPAL</a:t>
            </a:r>
            <a:r>
              <a:rPr dirty="0" sz="950" spc="2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950" spc="17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2D2D2D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226801" y="7556156"/>
            <a:ext cx="607060" cy="561975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600"/>
              </a:spcBef>
            </a:pP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01.08</a:t>
            </a:r>
            <a:endParaRPr sz="800">
              <a:latin typeface="Arial MT"/>
              <a:cs typeface="Arial MT"/>
            </a:endParaRPr>
          </a:p>
          <a:p>
            <a:pPr marL="14604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1.U32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solidFill>
                  <a:srgbClr val="1D1D1D"/>
                </a:solidFill>
                <a:latin typeface="Arial MT"/>
                <a:cs typeface="Arial MT"/>
              </a:rPr>
              <a:t>4.4.9.0.ú1.00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026336" y="7620127"/>
            <a:ext cx="1998345" cy="5067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Secretaria</a:t>
            </a:r>
            <a:r>
              <a:rPr dirty="0" sz="800" spc="1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Municipal</a:t>
            </a:r>
            <a:r>
              <a:rPr dirty="0" sz="800" spc="15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dirty="0" sz="800" spc="11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Obras</a:t>
            </a:r>
            <a:endParaRPr sz="800">
              <a:latin typeface="Arial MT"/>
              <a:cs typeface="Arial MT"/>
            </a:endParaRPr>
          </a:p>
          <a:p>
            <a:pPr marL="13970" marR="5080" indent="-1905">
              <a:lnSpc>
                <a:spcPct val="134900"/>
              </a:lnSpc>
              <a:spcBef>
                <a:spcPts val="240"/>
              </a:spcBef>
            </a:pPr>
            <a:r>
              <a:rPr dirty="0" baseline="3472" sz="1200" spc="-15">
                <a:solidFill>
                  <a:srgbClr val="181818"/>
                </a:solidFill>
                <a:latin typeface="Arial MT"/>
                <a:cs typeface="Arial MT"/>
              </a:rPr>
              <a:t>Infraestrutura, </a:t>
            </a:r>
            <a:r>
              <a:rPr dirty="0" baseline="3472" sz="1200" spc="-15">
                <a:solidFill>
                  <a:srgbClr val="1F1F1F"/>
                </a:solidFill>
                <a:latin typeface="Arial MT"/>
                <a:cs typeface="Arial MT"/>
              </a:rPr>
              <a:t>saneamento</a:t>
            </a:r>
            <a:r>
              <a:rPr dirty="0" baseline="3472" sz="1200" spc="104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444444"/>
                </a:solidFill>
                <a:latin typeface="Arial MT"/>
                <a:cs typeface="Arial MT"/>
              </a:rPr>
              <a:t>e</a:t>
            </a:r>
            <a:r>
              <a:rPr dirty="0" baseline="3472" sz="1200" spc="-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1F1F1F"/>
                </a:solidFill>
                <a:latin typeface="Arial MT"/>
                <a:cs typeface="Arial MT"/>
              </a:rPr>
              <a:t>pavimenta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cá</a:t>
            </a:r>
            <a:r>
              <a:rPr dirty="0" baseline="3472" sz="1200" spc="-15">
                <a:solidFill>
                  <a:srgbClr val="1F1F1F"/>
                </a:solidFill>
                <a:latin typeface="Arial MT"/>
                <a:cs typeface="Arial MT"/>
              </a:rPr>
              <a:t>o </a:t>
            </a:r>
            <a:r>
              <a:rPr dirty="0" baseline="3472" sz="1200" spc="-135">
                <a:solidFill>
                  <a:srgbClr val="151515"/>
                </a:solidFill>
                <a:latin typeface="Arial MT"/>
                <a:cs typeface="Arial MT"/>
              </a:rPr>
              <a:t>OBFTAS</a:t>
            </a:r>
            <a:r>
              <a:rPr dirty="0" baseline="3472" sz="1200" spc="82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131313"/>
                </a:solidFill>
                <a:latin typeface="Arial MT"/>
                <a:cs typeface="Arial MT"/>
              </a:rPr>
              <a:t>E</a:t>
            </a:r>
            <a:r>
              <a:rPr dirty="0" baseline="3472" sz="1200" spc="22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131313"/>
                </a:solidFill>
                <a:latin typeface="Arial MT"/>
                <a:cs typeface="Arial MT"/>
              </a:rPr>
              <a:t>INSTALA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C</a:t>
            </a:r>
            <a:r>
              <a:rPr dirty="0" baseline="3472" sz="1200" spc="-15">
                <a:solidFill>
                  <a:srgbClr val="131313"/>
                </a:solidFill>
                <a:latin typeface="Arial MT"/>
                <a:cs typeface="Arial MT"/>
              </a:rPr>
              <a:t>ÕES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2635921" y="9787264"/>
            <a:ext cx="30226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3D3D3D"/>
                </a:solidFill>
                <a:latin typeface="Arial MT"/>
                <a:cs typeface="Arial MT"/>
              </a:rPr>
              <a:t>Se</a:t>
            </a:r>
            <a:r>
              <a:rPr dirty="0" sz="550" spc="-10">
                <a:solidFill>
                  <a:srgbClr val="313131"/>
                </a:solidFill>
                <a:latin typeface="Arial MT"/>
                <a:cs typeface="Arial MT"/>
              </a:rPr>
              <a:t>rva</a:t>
            </a:r>
            <a:r>
              <a:rPr dirty="0" sz="550" spc="-10">
                <a:solidFill>
                  <a:srgbClr val="262626"/>
                </a:solidFill>
                <a:latin typeface="Arial MT"/>
                <a:cs typeface="Arial MT"/>
              </a:rPr>
              <a:t>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3612529" y="6885987"/>
            <a:ext cx="65087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R$850.000,00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$850.000,00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3752246" y="7927796"/>
            <a:ext cx="2194560" cy="699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4030">
              <a:lnSpc>
                <a:spcPct val="139900"/>
              </a:lnSpc>
              <a:spcBef>
                <a:spcPts val="100"/>
              </a:spcBef>
            </a:pP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Recursos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náo</a:t>
            </a:r>
            <a:r>
              <a:rPr dirty="0" sz="80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Vinculados</a:t>
            </a:r>
            <a:r>
              <a:rPr dirty="0" sz="800" spc="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Imposto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Total</a:t>
            </a:r>
            <a:r>
              <a:rPr dirty="0" sz="800" spc="7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do</a:t>
            </a:r>
            <a:r>
              <a:rPr dirty="0" sz="800" spc="8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Projeto</a:t>
            </a:r>
            <a:r>
              <a:rPr dirty="0" sz="800" spc="114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/</a:t>
            </a:r>
            <a:r>
              <a:rPr dirty="0" sz="800" spc="10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Atividade</a:t>
            </a:r>
            <a:r>
              <a:rPr dirty="0" sz="800" spc="15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Totalda</a:t>
            </a:r>
            <a:r>
              <a:rPr dirty="0" sz="800" spc="17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Unidade</a:t>
            </a:r>
            <a:r>
              <a:rPr dirty="0" sz="800" spc="49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700405">
              <a:lnSpc>
                <a:spcPct val="100000"/>
              </a:lnSpc>
              <a:spcBef>
                <a:spcPts val="290"/>
              </a:spcBef>
            </a:pP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Valor</a:t>
            </a:r>
            <a:r>
              <a:rPr dirty="0" sz="800" spc="16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Total</a:t>
            </a:r>
            <a:r>
              <a:rPr dirty="0" sz="800" spc="1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Anulado</a:t>
            </a:r>
            <a:r>
              <a:rPr dirty="0" sz="800" spc="1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207" y="304623"/>
            <a:ext cx="691896" cy="64275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73152" y="9792094"/>
            <a:ext cx="6672580" cy="0"/>
          </a:xfrm>
          <a:custGeom>
            <a:avLst/>
            <a:gdLst/>
            <a:ahLst/>
            <a:cxnLst/>
            <a:rect l="l" t="t" r="r" b="b"/>
            <a:pathLst>
              <a:path w="6672580" h="0">
                <a:moveTo>
                  <a:pt x="0" y="0"/>
                </a:moveTo>
                <a:lnTo>
                  <a:pt x="6672072" y="0"/>
                </a:lnTo>
              </a:path>
            </a:pathLst>
          </a:custGeom>
          <a:ln w="9138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426207" y="2514659"/>
            <a:ext cx="1953895" cy="0"/>
          </a:xfrm>
          <a:custGeom>
            <a:avLst/>
            <a:gdLst/>
            <a:ahLst/>
            <a:cxnLst/>
            <a:rect l="l" t="t" r="r" b="b"/>
            <a:pathLst>
              <a:path w="1953895" h="0">
                <a:moveTo>
                  <a:pt x="0" y="0"/>
                </a:moveTo>
                <a:lnTo>
                  <a:pt x="1953768" y="0"/>
                </a:lnTo>
              </a:path>
            </a:pathLst>
          </a:custGeom>
          <a:ln w="9138">
            <a:solidFill>
              <a:srgbClr val="4848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7911" y="1092073"/>
            <a:ext cx="6568440" cy="0"/>
          </a:xfrm>
          <a:custGeom>
            <a:avLst/>
            <a:gdLst/>
            <a:ahLst/>
            <a:cxnLst/>
            <a:rect l="l" t="t" r="r" b="b"/>
            <a:pathLst>
              <a:path w="6568440" h="0">
                <a:moveTo>
                  <a:pt x="0" y="0"/>
                </a:moveTo>
                <a:lnTo>
                  <a:pt x="6568440" y="0"/>
                </a:lnTo>
              </a:path>
            </a:pathLst>
          </a:custGeom>
          <a:ln w="9138">
            <a:solidFill>
              <a:srgbClr val="4848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963583" y="161188"/>
            <a:ext cx="3170555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232323"/>
                </a:solidFill>
                <a:latin typeface="Arial MT"/>
                <a:cs typeface="Arial MT"/>
              </a:rPr>
              <a:t>PREFEITURA</a:t>
            </a:r>
            <a:r>
              <a:rPr dirty="0" sz="1150" spc="37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343434"/>
                </a:solidFill>
                <a:latin typeface="Arial MT"/>
                <a:cs typeface="Arial MT"/>
              </a:rPr>
              <a:t>MUNICIPAL</a:t>
            </a:r>
            <a:r>
              <a:rPr dirty="0" sz="1150" spc="27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1150" spc="17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2B2B2B"/>
                </a:solidFill>
                <a:latin typeface="Arial MT"/>
                <a:cs typeface="Arial MT"/>
              </a:rPr>
              <a:t>SEROPEUICA</a:t>
            </a:r>
            <a:endParaRPr sz="1150">
              <a:latin typeface="Arial MT"/>
              <a:cs typeface="Arial MT"/>
            </a:endParaRPr>
          </a:p>
          <a:p>
            <a:pPr marL="15240" marR="2004695" indent="-3175">
              <a:lnSpc>
                <a:spcPct val="122400"/>
              </a:lnSpc>
              <a:spcBef>
                <a:spcPts val="550"/>
              </a:spcBef>
            </a:pP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Rua</a:t>
            </a:r>
            <a:r>
              <a:rPr dirty="0" sz="800" spc="9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Maria</a:t>
            </a:r>
            <a:r>
              <a:rPr dirty="0" sz="800" spc="9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Lourenço,</a:t>
            </a:r>
            <a:r>
              <a:rPr dirty="0" sz="800" spc="1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18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Fazenda</a:t>
            </a:r>
            <a:r>
              <a:rPr dirty="0" sz="80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9409" y="1183451"/>
            <a:ext cx="4730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Artigo</a:t>
            </a:r>
            <a:r>
              <a:rPr dirty="0" sz="800" spc="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3’</a:t>
            </a:r>
            <a:r>
              <a:rPr dirty="0" sz="800" spc="9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63636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33921" y="1183451"/>
            <a:ext cx="34410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as</a:t>
            </a:r>
            <a:r>
              <a:rPr dirty="0" sz="80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em</a:t>
            </a:r>
            <a:r>
              <a:rPr dirty="0" sz="800" spc="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se</a:t>
            </a:r>
            <a:r>
              <a:rPr dirty="0" sz="800" spc="6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e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cumpra*se.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938973" y="1183451"/>
            <a:ext cx="2216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606060"/>
                </a:solidFill>
                <a:latin typeface="Arial MT"/>
                <a:cs typeface="Arial MT"/>
              </a:rPr>
              <a:t>“””</a:t>
            </a:r>
            <a:r>
              <a:rPr dirty="0" sz="800" spc="25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5B5B5B"/>
                </a:solidFill>
                <a:latin typeface="Arial MT"/>
                <a:cs typeface="Arial MT"/>
              </a:rPr>
              <a:t>"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441629" y="1941961"/>
            <a:ext cx="11271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do</a:t>
            </a:r>
            <a:r>
              <a:rPr dirty="0" sz="800" spc="-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51515"/>
                </a:solidFill>
                <a:latin typeface="Arial MT"/>
                <a:cs typeface="Arial MT"/>
              </a:rPr>
              <a:t>29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632282" y="1941961"/>
            <a:ext cx="6858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800" spc="16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maio,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662783" y="9795895"/>
            <a:ext cx="294005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35">
                <a:solidFill>
                  <a:srgbClr val="363636"/>
                </a:solidFill>
                <a:latin typeface="Arial MT"/>
                <a:cs typeface="Arial MT"/>
              </a:rPr>
              <a:t>Scrvaux</a:t>
            </a:r>
            <a:endParaRPr sz="6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2025-07-10T15:05:09Z</dcterms:created>
  <dcterms:modified xsi:type="dcterms:W3CDTF">2025-07-10T15:05:09Z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2025-05-30T00:00:00Z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