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jpg" ContentType="image/jpg"/>
  <Override PartName="/ppt/slides/slide2.xml" ContentType="application/vnd.openxmlformats-officedocument.presentationml.slide+xml"/>
  <Default Extension="png" ContentType="image/png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</p:sldIdLst>
  <p:sldSz cx="7340600" cy="10471150"/>
  <p:notesSz cx="7340600" cy="1047115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51021" y="3246056"/>
            <a:ext cx="6244907" cy="219894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02042" y="5863844"/>
            <a:ext cx="5142865" cy="26177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67347" y="2408364"/>
            <a:ext cx="3195923" cy="691095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783679" y="2408364"/>
            <a:ext cx="3195923" cy="691095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67347" y="418846"/>
            <a:ext cx="6612255" cy="16753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67347" y="2408364"/>
            <a:ext cx="6612255" cy="691095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497963" y="9738170"/>
            <a:ext cx="2351024" cy="52355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67347" y="9738170"/>
            <a:ext cx="1689798" cy="52355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289804" y="9738170"/>
            <a:ext cx="1689798" cy="52355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jpg"/><Relationship Id="rId3" Type="http://schemas.openxmlformats.org/officeDocument/2006/relationships/image" Target="../media/image2.jpg"/><Relationship Id="rId4" Type="http://schemas.openxmlformats.org/officeDocument/2006/relationships/image" Target="../media/image3.jpg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4.png"/><Relationship Id="rId3" Type="http://schemas.openxmlformats.org/officeDocument/2006/relationships/image" Target="../media/image5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432426" y="9649339"/>
            <a:ext cx="6419850" cy="0"/>
          </a:xfrm>
          <a:custGeom>
            <a:avLst/>
            <a:gdLst/>
            <a:ahLst/>
            <a:cxnLst/>
            <a:rect l="l" t="t" r="r" b="b"/>
            <a:pathLst>
              <a:path w="6419850" h="0">
                <a:moveTo>
                  <a:pt x="0" y="0"/>
                </a:moveTo>
                <a:lnTo>
                  <a:pt x="6419825" y="0"/>
                </a:lnTo>
              </a:path>
            </a:pathLst>
          </a:custGeom>
          <a:ln w="12196">
            <a:solidFill>
              <a:srgbClr val="3F3B3F"/>
            </a:solidFill>
          </a:ln>
        </p:spPr>
        <p:txBody>
          <a:bodyPr wrap="square" lIns="0" tIns="0" rIns="0" bIns="0" rtlCol="0"/>
          <a:lstStyle/>
          <a:p/>
        </p:txBody>
      </p:sp>
      <p:pic>
        <p:nvPicPr>
          <p:cNvPr id="3" name="object 3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85797" y="471163"/>
            <a:ext cx="699928" cy="690650"/>
          </a:xfrm>
          <a:prstGeom prst="rect">
            <a:avLst/>
          </a:prstGeom>
        </p:spPr>
      </p:pic>
      <p:pic>
        <p:nvPicPr>
          <p:cNvPr id="4" name="object 4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933260" y="9692029"/>
            <a:ext cx="269907" cy="59459"/>
          </a:xfrm>
          <a:prstGeom prst="rect">
            <a:avLst/>
          </a:prstGeom>
        </p:spPr>
      </p:pic>
      <p:pic>
        <p:nvPicPr>
          <p:cNvPr id="5" name="object 5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6364283" y="9701176"/>
            <a:ext cx="448320" cy="77755"/>
          </a:xfrm>
          <a:prstGeom prst="rect">
            <a:avLst/>
          </a:prstGeom>
        </p:spPr>
      </p:pic>
      <p:sp>
        <p:nvSpPr>
          <p:cNvPr id="6" name="object 6" descr=""/>
          <p:cNvSpPr txBox="1"/>
          <p:nvPr/>
        </p:nvSpPr>
        <p:spPr>
          <a:xfrm>
            <a:off x="1340345" y="229263"/>
            <a:ext cx="3045460" cy="668020"/>
          </a:xfrm>
          <a:prstGeom prst="rect">
            <a:avLst/>
          </a:prstGeom>
        </p:spPr>
        <p:txBody>
          <a:bodyPr wrap="square" lIns="0" tIns="11239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885"/>
              </a:spcBef>
            </a:pPr>
            <a:r>
              <a:rPr dirty="0" sz="1200" spc="-35" b="1">
                <a:solidFill>
                  <a:srgbClr val="1C1C1C"/>
                </a:solidFill>
                <a:latin typeface="Arial"/>
                <a:cs typeface="Arial"/>
              </a:rPr>
              <a:t>PREFEITURA</a:t>
            </a:r>
            <a:r>
              <a:rPr dirty="0" sz="1200" spc="-25" b="1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dirty="0" sz="1200" spc="-30" b="1">
                <a:solidFill>
                  <a:srgbClr val="131313"/>
                </a:solidFill>
                <a:latin typeface="Arial"/>
                <a:cs typeface="Arial"/>
              </a:rPr>
              <a:t>MUNICIPAL</a:t>
            </a:r>
            <a:r>
              <a:rPr dirty="0" sz="1200" spc="15" b="1">
                <a:solidFill>
                  <a:srgbClr val="131313"/>
                </a:solidFill>
                <a:latin typeface="Arial"/>
                <a:cs typeface="Arial"/>
              </a:rPr>
              <a:t> </a:t>
            </a:r>
            <a:r>
              <a:rPr dirty="0" sz="1200" b="1">
                <a:solidFill>
                  <a:srgbClr val="1A1A1A"/>
                </a:solidFill>
                <a:latin typeface="Arial"/>
                <a:cs typeface="Arial"/>
              </a:rPr>
              <a:t>DE</a:t>
            </a:r>
            <a:r>
              <a:rPr dirty="0" sz="1200" spc="-70" b="1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dirty="0" sz="1200" spc="-45" b="1">
                <a:solidFill>
                  <a:srgbClr val="1D1D1D"/>
                </a:solidFill>
                <a:latin typeface="Arial"/>
                <a:cs typeface="Arial"/>
              </a:rPr>
              <a:t>SEROPEDICA</a:t>
            </a:r>
            <a:endParaRPr sz="1200">
              <a:latin typeface="Arial"/>
              <a:cs typeface="Arial"/>
            </a:endParaRPr>
          </a:p>
          <a:p>
            <a:pPr marL="19050">
              <a:lnSpc>
                <a:spcPct val="100000"/>
              </a:lnSpc>
              <a:spcBef>
                <a:spcPts val="585"/>
              </a:spcBef>
            </a:pPr>
            <a:r>
              <a:rPr dirty="0" sz="900" spc="-80">
                <a:solidFill>
                  <a:srgbClr val="111111"/>
                </a:solidFill>
                <a:latin typeface="Arial MT"/>
                <a:cs typeface="Arial MT"/>
              </a:rPr>
              <a:t>Rua</a:t>
            </a:r>
            <a:r>
              <a:rPr dirty="0" sz="900" spc="-2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900" spc="-65">
                <a:latin typeface="Arial MT"/>
                <a:cs typeface="Arial MT"/>
              </a:rPr>
              <a:t>Marta</a:t>
            </a:r>
            <a:r>
              <a:rPr dirty="0" sz="900" spc="-15">
                <a:latin typeface="Arial MT"/>
                <a:cs typeface="Arial MT"/>
              </a:rPr>
              <a:t> </a:t>
            </a:r>
            <a:r>
              <a:rPr dirty="0" sz="900" spc="-55">
                <a:solidFill>
                  <a:srgbClr val="0F0F0F"/>
                </a:solidFill>
                <a:latin typeface="Arial MT"/>
                <a:cs typeface="Arial MT"/>
              </a:rPr>
              <a:t>Louzenço,</a:t>
            </a:r>
            <a:r>
              <a:rPr dirty="0" sz="900" spc="10">
                <a:solidFill>
                  <a:srgbClr val="0F0F0F"/>
                </a:solidFill>
                <a:latin typeface="Arial MT"/>
                <a:cs typeface="Arial MT"/>
              </a:rPr>
              <a:t> </a:t>
            </a:r>
            <a:r>
              <a:rPr dirty="0" sz="900" spc="-25">
                <a:solidFill>
                  <a:srgbClr val="181818"/>
                </a:solidFill>
                <a:latin typeface="Arial MT"/>
                <a:cs typeface="Arial MT"/>
              </a:rPr>
              <a:t>CB</a:t>
            </a:r>
            <a:endParaRPr sz="900">
              <a:latin typeface="Arial MT"/>
              <a:cs typeface="Arial MT"/>
            </a:endParaRPr>
          </a:p>
          <a:p>
            <a:pPr marL="13335">
              <a:lnSpc>
                <a:spcPct val="100000"/>
              </a:lnSpc>
              <a:spcBef>
                <a:spcPts val="25"/>
              </a:spcBef>
            </a:pPr>
            <a:r>
              <a:rPr dirty="0" sz="950" spc="-90">
                <a:solidFill>
                  <a:srgbClr val="181818"/>
                </a:solidFill>
                <a:latin typeface="Arial MT"/>
                <a:cs typeface="Arial MT"/>
              </a:rPr>
              <a:t>Fazenae</a:t>
            </a:r>
            <a:r>
              <a:rPr dirty="0" sz="950" spc="-20">
                <a:solidFill>
                  <a:srgbClr val="181818"/>
                </a:solidFill>
                <a:latin typeface="Arial MT"/>
                <a:cs typeface="Arial MT"/>
              </a:rPr>
              <a:t> </a:t>
            </a:r>
            <a:r>
              <a:rPr dirty="0" sz="950" spc="-10">
                <a:solidFill>
                  <a:srgbClr val="131313"/>
                </a:solidFill>
                <a:latin typeface="Arial MT"/>
                <a:cs typeface="Arial MT"/>
              </a:rPr>
              <a:t>Caxlaa</a:t>
            </a:r>
            <a:endParaRPr sz="950">
              <a:latin typeface="Arial MT"/>
              <a:cs typeface="Arial MT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812625" y="1120654"/>
            <a:ext cx="4794250" cy="1479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50">
                <a:latin typeface="Arial MT"/>
                <a:cs typeface="Arial MT"/>
              </a:rPr>
              <a:t>qepub</a:t>
            </a:r>
            <a:r>
              <a:rPr dirty="0" sz="800" spc="-70">
                <a:latin typeface="Arial MT"/>
                <a:cs typeface="Arial MT"/>
              </a:rPr>
              <a:t> </a:t>
            </a:r>
            <a:r>
              <a:rPr dirty="0" sz="800" spc="-50">
                <a:latin typeface="Arial MT"/>
                <a:cs typeface="Arial MT"/>
              </a:rPr>
              <a:t>Icado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pqt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 spc="-90">
                <a:latin typeface="Arial MT"/>
                <a:cs typeface="Arial MT"/>
              </a:rPr>
              <a:t>ggy#ç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lneo</a:t>
            </a:r>
            <a:r>
              <a:rPr dirty="0" sz="800" spc="240">
                <a:latin typeface="Arial MT"/>
                <a:cs typeface="Arial MT"/>
              </a:rPr>
              <a:t>  </a:t>
            </a:r>
            <a:r>
              <a:rPr dirty="0" sz="800" spc="-60">
                <a:latin typeface="Arial MT"/>
                <a:cs typeface="Arial MT"/>
              </a:rPr>
              <a:t>çao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•</a:t>
            </a:r>
            <a:r>
              <a:rPr dirty="0" sz="800" spc="-145">
                <a:latin typeface="Arial MT"/>
                <a:cs typeface="Arial MT"/>
              </a:rPr>
              <a:t> </a:t>
            </a:r>
            <a:r>
              <a:rPr dirty="0" sz="800" spc="-75" b="1">
                <a:solidFill>
                  <a:srgbClr val="0F0F0F"/>
                </a:solidFill>
                <a:latin typeface="Arial"/>
                <a:cs typeface="Arial"/>
              </a:rPr>
              <a:t>Bele8m </a:t>
            </a:r>
            <a:r>
              <a:rPr dirty="0" sz="800" spc="-30">
                <a:latin typeface="Arial MT"/>
                <a:cs typeface="Arial MT"/>
              </a:rPr>
              <a:t>Oficlal</a:t>
            </a:r>
            <a:r>
              <a:rPr dirty="0" sz="800" spc="-55">
                <a:latin typeface="Arial MT"/>
                <a:cs typeface="Arial MT"/>
              </a:rPr>
              <a:t> </a:t>
            </a:r>
            <a:r>
              <a:rPr dirty="0" sz="800" spc="-50">
                <a:solidFill>
                  <a:srgbClr val="0E0E0E"/>
                </a:solidFill>
                <a:latin typeface="Arial MT"/>
                <a:cs typeface="Arial MT"/>
              </a:rPr>
              <a:t>do</a:t>
            </a:r>
            <a:r>
              <a:rPr dirty="0" sz="800" spc="-75">
                <a:solidFill>
                  <a:srgbClr val="0E0E0E"/>
                </a:solidFill>
                <a:latin typeface="Arial MT"/>
                <a:cs typeface="Arial MT"/>
              </a:rPr>
              <a:t> </a:t>
            </a:r>
            <a:r>
              <a:rPr dirty="0" sz="800" spc="-45">
                <a:solidFill>
                  <a:srgbClr val="0C0C0C"/>
                </a:solidFill>
                <a:latin typeface="Arial MT"/>
                <a:cs typeface="Arial MT"/>
              </a:rPr>
              <a:t>Munlcfplo</a:t>
            </a:r>
            <a:r>
              <a:rPr dirty="0" sz="800" spc="10">
                <a:solidFill>
                  <a:srgbClr val="0C0C0C"/>
                </a:solidFill>
                <a:latin typeface="Arial MT"/>
                <a:cs typeface="Arial MT"/>
              </a:rPr>
              <a:t> </a:t>
            </a:r>
            <a:r>
              <a:rPr dirty="0" sz="800" spc="-75">
                <a:solidFill>
                  <a:srgbClr val="181818"/>
                </a:solidFill>
                <a:latin typeface="Arial MT"/>
                <a:cs typeface="Arial MT"/>
              </a:rPr>
              <a:t>d¥</a:t>
            </a:r>
            <a:r>
              <a:rPr dirty="0" sz="800" spc="15">
                <a:solidFill>
                  <a:srgbClr val="181818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6cfopédlc8</a:t>
            </a:r>
            <a:r>
              <a:rPr dirty="0" sz="800" spc="409">
                <a:latin typeface="Arial MT"/>
                <a:cs typeface="Arial MT"/>
              </a:rPr>
              <a:t> </a:t>
            </a:r>
            <a:r>
              <a:rPr dirty="0" sz="800" spc="-65">
                <a:solidFill>
                  <a:srgbClr val="0F0F0F"/>
                </a:solidFill>
                <a:latin typeface="Arial MT"/>
                <a:cs typeface="Arial MT"/>
              </a:rPr>
              <a:t>Ed</a:t>
            </a:r>
            <a:r>
              <a:rPr dirty="0" sz="800" spc="-40">
                <a:solidFill>
                  <a:srgbClr val="0F0F0F"/>
                </a:solidFill>
                <a:latin typeface="Arial MT"/>
                <a:cs typeface="Arial MT"/>
              </a:rPr>
              <a:t> </a:t>
            </a:r>
            <a:r>
              <a:rPr dirty="0" sz="800" spc="-140">
                <a:solidFill>
                  <a:srgbClr val="0F0F0F"/>
                </a:solidFill>
                <a:latin typeface="Arial MT"/>
                <a:cs typeface="Arial MT"/>
              </a:rPr>
              <a:t>G8e</a:t>
            </a:r>
            <a:r>
              <a:rPr dirty="0" sz="800" spc="-25">
                <a:solidFill>
                  <a:srgbClr val="0F0F0F"/>
                </a:solidFill>
                <a:latin typeface="Arial MT"/>
                <a:cs typeface="Arial MT"/>
              </a:rPr>
              <a:t> </a:t>
            </a:r>
            <a:r>
              <a:rPr dirty="0" sz="800" spc="-40">
                <a:solidFill>
                  <a:srgbClr val="181818"/>
                </a:solidFill>
                <a:latin typeface="Arial MT"/>
                <a:cs typeface="Arial MT"/>
              </a:rPr>
              <a:t>Extra</a:t>
            </a:r>
            <a:r>
              <a:rPr dirty="0" sz="800" spc="15">
                <a:solidFill>
                  <a:srgbClr val="181818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0C0C0C"/>
                </a:solidFill>
                <a:latin typeface="Arial MT"/>
                <a:cs typeface="Arial MT"/>
              </a:rPr>
              <a:t>^”</a:t>
            </a:r>
            <a:r>
              <a:rPr dirty="0" sz="800" spc="-60">
                <a:solidFill>
                  <a:srgbClr val="0C0C0C"/>
                </a:solidFill>
                <a:latin typeface="Arial MT"/>
                <a:cs typeface="Arial MT"/>
              </a:rPr>
              <a:t> </a:t>
            </a:r>
            <a:r>
              <a:rPr dirty="0" sz="800" spc="135">
                <a:solidFill>
                  <a:srgbClr val="111111"/>
                </a:solidFill>
                <a:latin typeface="Arial MT"/>
                <a:cs typeface="Arial MT"/>
              </a:rPr>
              <a:t>*’*’</a:t>
            </a:r>
            <a:r>
              <a:rPr dirty="0" sz="800" spc="31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800" spc="-105">
                <a:solidFill>
                  <a:srgbClr val="1F1F1F"/>
                </a:solidFill>
                <a:latin typeface="Arial MT"/>
                <a:cs typeface="Arial MT"/>
              </a:rPr>
              <a:t>ANO</a:t>
            </a:r>
            <a:r>
              <a:rPr dirty="0" sz="800" spc="-20">
                <a:solidFill>
                  <a:srgbClr val="1F1F1F"/>
                </a:solidFill>
                <a:latin typeface="Arial MT"/>
                <a:cs typeface="Arial MT"/>
              </a:rPr>
              <a:t> </a:t>
            </a:r>
            <a:r>
              <a:rPr dirty="0" sz="800" spc="-75">
                <a:solidFill>
                  <a:srgbClr val="161616"/>
                </a:solidFill>
                <a:latin typeface="Arial MT"/>
                <a:cs typeface="Arial MT"/>
              </a:rPr>
              <a:t>^'!</a:t>
            </a:r>
            <a:r>
              <a:rPr dirty="0" sz="800" spc="-75">
                <a:solidFill>
                  <a:srgbClr val="1C1C1C"/>
                </a:solidFill>
                <a:latin typeface="Arial MT"/>
                <a:cs typeface="Arial MT"/>
              </a:rPr>
              <a:t>-</a:t>
            </a:r>
            <a:r>
              <a:rPr dirty="0" sz="800">
                <a:solidFill>
                  <a:srgbClr val="161616"/>
                </a:solidFill>
                <a:latin typeface="Arial MT"/>
                <a:cs typeface="Arial MT"/>
              </a:rPr>
              <a:t>!</a:t>
            </a:r>
            <a:r>
              <a:rPr dirty="0" sz="800" spc="350">
                <a:solidFill>
                  <a:srgbClr val="161616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232323"/>
                </a:solidFill>
                <a:latin typeface="Arial MT"/>
                <a:cs typeface="Arial MT"/>
              </a:rPr>
              <a:t>"de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5797259" y="1120654"/>
            <a:ext cx="611505" cy="1479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solidFill>
                  <a:srgbClr val="151515"/>
                </a:solidFill>
                <a:latin typeface="Arial MT"/>
                <a:cs typeface="Arial MT"/>
              </a:rPr>
              <a:t>’</a:t>
            </a:r>
            <a:r>
              <a:rPr dirty="0" sz="800" spc="195">
                <a:solidFill>
                  <a:srgbClr val="151515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232323"/>
                </a:solidFill>
                <a:latin typeface="Arial MT"/>
                <a:cs typeface="Arial MT"/>
              </a:rPr>
              <a:t>d</a:t>
            </a:r>
            <a:r>
              <a:rPr dirty="0" sz="800" spc="145">
                <a:solidFill>
                  <a:srgbClr val="232323"/>
                </a:solidFill>
                <a:latin typeface="Arial MT"/>
                <a:cs typeface="Arial MT"/>
              </a:rPr>
              <a:t>  </a:t>
            </a:r>
            <a:r>
              <a:rPr dirty="0" sz="800" spc="95">
                <a:solidFill>
                  <a:srgbClr val="111111"/>
                </a:solidFill>
                <a:latin typeface="Arial MT"/>
                <a:cs typeface="Arial MT"/>
              </a:rPr>
              <a:t>**’*</a:t>
            </a:r>
            <a:r>
              <a:rPr dirty="0" sz="800" spc="-6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800" spc="70">
                <a:solidFill>
                  <a:srgbClr val="131313"/>
                </a:solidFill>
                <a:latin typeface="Arial MT"/>
                <a:cs typeface="Arial MT"/>
              </a:rPr>
              <a:t>"^‘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6570383" y="1120654"/>
            <a:ext cx="269240" cy="1479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145">
                <a:solidFill>
                  <a:srgbClr val="131313"/>
                </a:solidFill>
                <a:latin typeface="Arial MT"/>
                <a:cs typeface="Arial MT"/>
              </a:rPr>
              <a:t>’"’"’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3982058" y="1475634"/>
            <a:ext cx="2846070" cy="7010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111250">
              <a:lnSpc>
                <a:spcPct val="100000"/>
              </a:lnSpc>
              <a:spcBef>
                <a:spcPts val="100"/>
              </a:spcBef>
            </a:pPr>
            <a:r>
              <a:rPr dirty="0" sz="850" spc="-50">
                <a:solidFill>
                  <a:srgbClr val="181818"/>
                </a:solidFill>
                <a:latin typeface="Arial MT"/>
                <a:cs typeface="Arial MT"/>
              </a:rPr>
              <a:t>Decreto</a:t>
            </a:r>
            <a:r>
              <a:rPr dirty="0" sz="850" spc="-10">
                <a:solidFill>
                  <a:srgbClr val="181818"/>
                </a:solidFill>
                <a:latin typeface="Arial MT"/>
                <a:cs typeface="Arial MT"/>
              </a:rPr>
              <a:t> </a:t>
            </a:r>
            <a:r>
              <a:rPr dirty="0" sz="850" spc="-45">
                <a:solidFill>
                  <a:srgbClr val="212121"/>
                </a:solidFill>
                <a:latin typeface="Arial MT"/>
                <a:cs typeface="Arial MT"/>
              </a:rPr>
              <a:t>N°</a:t>
            </a:r>
            <a:r>
              <a:rPr dirty="0" sz="850" spc="-75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850" spc="-60">
                <a:solidFill>
                  <a:srgbClr val="1C1C1C"/>
                </a:solidFill>
                <a:latin typeface="Arial MT"/>
                <a:cs typeface="Arial MT"/>
              </a:rPr>
              <a:t>2930</a:t>
            </a:r>
            <a:r>
              <a:rPr dirty="0" sz="850" spc="-55">
                <a:solidFill>
                  <a:srgbClr val="1C1C1C"/>
                </a:solidFill>
                <a:latin typeface="Arial MT"/>
                <a:cs typeface="Arial MT"/>
              </a:rPr>
              <a:t> </a:t>
            </a:r>
            <a:r>
              <a:rPr dirty="0" sz="850" spc="-50">
                <a:solidFill>
                  <a:srgbClr val="313131"/>
                </a:solidFill>
                <a:latin typeface="Arial MT"/>
                <a:cs typeface="Arial MT"/>
              </a:rPr>
              <a:t>de</a:t>
            </a:r>
            <a:r>
              <a:rPr dirty="0" sz="850" spc="-25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850">
                <a:solidFill>
                  <a:srgbClr val="1C1C1C"/>
                </a:solidFill>
                <a:latin typeface="Arial MT"/>
                <a:cs typeface="Arial MT"/>
              </a:rPr>
              <a:t>28</a:t>
            </a:r>
            <a:r>
              <a:rPr dirty="0" sz="850" spc="350">
                <a:solidFill>
                  <a:srgbClr val="1C1C1C"/>
                </a:solidFill>
                <a:latin typeface="Arial MT"/>
                <a:cs typeface="Arial MT"/>
              </a:rPr>
              <a:t> </a:t>
            </a:r>
            <a:r>
              <a:rPr dirty="0" sz="850">
                <a:solidFill>
                  <a:srgbClr val="333333"/>
                </a:solidFill>
                <a:latin typeface="Arial MT"/>
                <a:cs typeface="Arial MT"/>
              </a:rPr>
              <a:t>de</a:t>
            </a:r>
            <a:r>
              <a:rPr dirty="0" sz="850" spc="135">
                <a:solidFill>
                  <a:srgbClr val="333333"/>
                </a:solidFill>
                <a:latin typeface="Arial MT"/>
                <a:cs typeface="Arial MT"/>
              </a:rPr>
              <a:t> </a:t>
            </a:r>
            <a:r>
              <a:rPr dirty="0" sz="850" spc="-55">
                <a:solidFill>
                  <a:srgbClr val="181818"/>
                </a:solidFill>
                <a:latin typeface="Arial MT"/>
                <a:cs typeface="Arial MT"/>
              </a:rPr>
              <a:t>maio,</a:t>
            </a:r>
            <a:r>
              <a:rPr dirty="0" sz="850" spc="-5">
                <a:solidFill>
                  <a:srgbClr val="181818"/>
                </a:solidFill>
                <a:latin typeface="Arial MT"/>
                <a:cs typeface="Arial MT"/>
              </a:rPr>
              <a:t> </a:t>
            </a:r>
            <a:r>
              <a:rPr dirty="0" sz="850" spc="-20">
                <a:solidFill>
                  <a:srgbClr val="1C1C1C"/>
                </a:solidFill>
                <a:latin typeface="Arial MT"/>
                <a:cs typeface="Arial MT"/>
              </a:rPr>
              <a:t>2025</a:t>
            </a:r>
            <a:endParaRPr sz="850">
              <a:latin typeface="Arial MT"/>
              <a:cs typeface="Arial MT"/>
            </a:endParaRPr>
          </a:p>
          <a:p>
            <a:pPr>
              <a:lnSpc>
                <a:spcPct val="100000"/>
              </a:lnSpc>
            </a:pPr>
            <a:endParaRPr sz="85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470"/>
              </a:spcBef>
            </a:pPr>
            <a:endParaRPr sz="850">
              <a:latin typeface="Arial MT"/>
              <a:cs typeface="Arial MT"/>
            </a:endParaRPr>
          </a:p>
          <a:p>
            <a:pPr marL="15875" marR="172720" indent="-3810">
              <a:lnSpc>
                <a:spcPts val="940"/>
              </a:lnSpc>
            </a:pPr>
            <a:r>
              <a:rPr dirty="0" sz="900" spc="-75">
                <a:solidFill>
                  <a:srgbClr val="0F0F0F"/>
                </a:solidFill>
                <a:latin typeface="Arial MT"/>
                <a:cs typeface="Arial MT"/>
              </a:rPr>
              <a:t>Abre</a:t>
            </a:r>
            <a:r>
              <a:rPr dirty="0" sz="900" spc="-20">
                <a:solidFill>
                  <a:srgbClr val="0F0F0F"/>
                </a:solidFill>
                <a:latin typeface="Arial MT"/>
                <a:cs typeface="Arial MT"/>
              </a:rPr>
              <a:t> </a:t>
            </a:r>
            <a:r>
              <a:rPr dirty="0" sz="900" spc="-75">
                <a:solidFill>
                  <a:srgbClr val="151515"/>
                </a:solidFill>
                <a:latin typeface="Arial MT"/>
                <a:cs typeface="Arial MT"/>
              </a:rPr>
              <a:t>crédito</a:t>
            </a:r>
            <a:r>
              <a:rPr dirty="0" sz="900" spc="20">
                <a:solidFill>
                  <a:srgbClr val="151515"/>
                </a:solidFill>
                <a:latin typeface="Arial MT"/>
                <a:cs typeface="Arial MT"/>
              </a:rPr>
              <a:t> </a:t>
            </a:r>
            <a:r>
              <a:rPr dirty="0" sz="900" spc="-80">
                <a:latin typeface="Arial MT"/>
                <a:cs typeface="Arial MT"/>
              </a:rPr>
              <a:t>suplementar</a:t>
            </a:r>
            <a:r>
              <a:rPr dirty="0" sz="900" spc="35">
                <a:latin typeface="Arial MT"/>
                <a:cs typeface="Arial MT"/>
              </a:rPr>
              <a:t> </a:t>
            </a:r>
            <a:r>
              <a:rPr dirty="0" sz="900" spc="-65">
                <a:solidFill>
                  <a:srgbClr val="1D1D1D"/>
                </a:solidFill>
                <a:latin typeface="Arial MT"/>
                <a:cs typeface="Arial MT"/>
              </a:rPr>
              <a:t>no</a:t>
            </a:r>
            <a:r>
              <a:rPr dirty="0" sz="900">
                <a:solidFill>
                  <a:srgbClr val="1D1D1D"/>
                </a:solidFill>
                <a:latin typeface="Arial MT"/>
                <a:cs typeface="Arial MT"/>
              </a:rPr>
              <a:t> </a:t>
            </a:r>
            <a:r>
              <a:rPr dirty="0" sz="900" spc="-65">
                <a:solidFill>
                  <a:srgbClr val="131313"/>
                </a:solidFill>
                <a:latin typeface="Arial MT"/>
                <a:cs typeface="Arial MT"/>
              </a:rPr>
              <a:t>vaiar</a:t>
            </a:r>
            <a:r>
              <a:rPr dirty="0" sz="900" spc="-35">
                <a:solidFill>
                  <a:srgbClr val="131313"/>
                </a:solidFill>
                <a:latin typeface="Arial MT"/>
                <a:cs typeface="Arial MT"/>
              </a:rPr>
              <a:t> </a:t>
            </a:r>
            <a:r>
              <a:rPr dirty="0" sz="900" spc="-25">
                <a:solidFill>
                  <a:srgbClr val="181818"/>
                </a:solidFill>
                <a:latin typeface="Arial MT"/>
                <a:cs typeface="Arial MT"/>
              </a:rPr>
              <a:t>tota</a:t>
            </a:r>
            <a:r>
              <a:rPr dirty="0" sz="900" spc="175">
                <a:solidFill>
                  <a:srgbClr val="181818"/>
                </a:solidFill>
                <a:latin typeface="Arial MT"/>
                <a:cs typeface="Arial MT"/>
              </a:rPr>
              <a:t> </a:t>
            </a:r>
            <a:r>
              <a:rPr dirty="0" sz="900" spc="-75">
                <a:solidFill>
                  <a:srgbClr val="1A1A1A"/>
                </a:solidFill>
                <a:latin typeface="Arial MT"/>
                <a:cs typeface="Arial MT"/>
              </a:rPr>
              <a:t>de </a:t>
            </a:r>
            <a:r>
              <a:rPr dirty="0" sz="900" spc="-75">
                <a:solidFill>
                  <a:srgbClr val="1C1C1C"/>
                </a:solidFill>
                <a:latin typeface="Arial MT"/>
                <a:cs typeface="Arial MT"/>
              </a:rPr>
              <a:t>Rs76.217,35,</a:t>
            </a:r>
            <a:r>
              <a:rPr dirty="0" sz="900" spc="20">
                <a:solidFill>
                  <a:srgbClr val="1C1C1C"/>
                </a:solidFill>
                <a:latin typeface="Arial MT"/>
                <a:cs typeface="Arial MT"/>
              </a:rPr>
              <a:t> </a:t>
            </a:r>
            <a:r>
              <a:rPr dirty="0" sz="900" spc="-35">
                <a:solidFill>
                  <a:srgbClr val="161616"/>
                </a:solidFill>
                <a:latin typeface="Arial MT"/>
                <a:cs typeface="Arial MT"/>
              </a:rPr>
              <a:t>para </a:t>
            </a:r>
            <a:r>
              <a:rPr dirty="0" sz="900" spc="-60">
                <a:latin typeface="Arial MT"/>
                <a:cs typeface="Arial MT"/>
              </a:rPr>
              <a:t>fins</a:t>
            </a:r>
            <a:r>
              <a:rPr dirty="0" sz="900" spc="15">
                <a:latin typeface="Arial MT"/>
                <a:cs typeface="Arial MT"/>
              </a:rPr>
              <a:t> </a:t>
            </a:r>
            <a:r>
              <a:rPr dirty="0" sz="900" spc="-95">
                <a:solidFill>
                  <a:srgbClr val="1D1D1D"/>
                </a:solidFill>
                <a:latin typeface="Arial MT"/>
                <a:cs typeface="Arial MT"/>
              </a:rPr>
              <a:t>que</a:t>
            </a:r>
            <a:r>
              <a:rPr dirty="0" sz="900" spc="-10">
                <a:solidFill>
                  <a:srgbClr val="1D1D1D"/>
                </a:solidFill>
                <a:latin typeface="Arial MT"/>
                <a:cs typeface="Arial MT"/>
              </a:rPr>
              <a:t> </a:t>
            </a:r>
            <a:r>
              <a:rPr dirty="0" sz="900" spc="-70">
                <a:solidFill>
                  <a:srgbClr val="131313"/>
                </a:solidFill>
                <a:latin typeface="Arial MT"/>
                <a:cs typeface="Arial MT"/>
              </a:rPr>
              <a:t>se</a:t>
            </a:r>
            <a:r>
              <a:rPr dirty="0" sz="900" spc="-60">
                <a:solidFill>
                  <a:srgbClr val="131313"/>
                </a:solidFill>
                <a:latin typeface="Arial MT"/>
                <a:cs typeface="Arial MT"/>
              </a:rPr>
              <a:t> </a:t>
            </a:r>
            <a:r>
              <a:rPr dirty="0" sz="900" spc="-60">
                <a:latin typeface="Arial MT"/>
                <a:cs typeface="Arial MT"/>
              </a:rPr>
              <a:t>especifica</a:t>
            </a:r>
            <a:r>
              <a:rPr dirty="0" sz="900" spc="30">
                <a:latin typeface="Arial MT"/>
                <a:cs typeface="Arial MT"/>
              </a:rPr>
              <a:t> </a:t>
            </a:r>
            <a:r>
              <a:rPr dirty="0" sz="900" spc="-10">
                <a:solidFill>
                  <a:srgbClr val="212121"/>
                </a:solidFill>
                <a:latin typeface="Arial MT"/>
                <a:cs typeface="Arial MT"/>
              </a:rPr>
              <a:t>e</a:t>
            </a:r>
            <a:r>
              <a:rPr dirty="0" sz="900" spc="-85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900" spc="-75">
                <a:solidFill>
                  <a:srgbClr val="1C1C1C"/>
                </a:solidFill>
                <a:latin typeface="Arial MT"/>
                <a:cs typeface="Arial MT"/>
              </a:rPr>
              <a:t>da</a:t>
            </a:r>
            <a:r>
              <a:rPr dirty="0" sz="900" spc="-30">
                <a:solidFill>
                  <a:srgbClr val="1C1C1C"/>
                </a:solidFill>
                <a:latin typeface="Arial MT"/>
                <a:cs typeface="Arial MT"/>
              </a:rPr>
              <a:t> </a:t>
            </a:r>
            <a:r>
              <a:rPr dirty="0" sz="900" spc="-75">
                <a:solidFill>
                  <a:srgbClr val="111111"/>
                </a:solidFill>
                <a:latin typeface="Arial MT"/>
                <a:cs typeface="Arial MT"/>
              </a:rPr>
              <a:t>outras</a:t>
            </a:r>
            <a:r>
              <a:rPr dirty="0" sz="900" spc="1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900" spc="-10">
                <a:solidFill>
                  <a:srgbClr val="181818"/>
                </a:solidFill>
                <a:latin typeface="Arial MT"/>
                <a:cs typeface="Arial MT"/>
              </a:rPr>
              <a:t>providenciar.</a:t>
            </a:r>
            <a:endParaRPr sz="900">
              <a:latin typeface="Arial MT"/>
              <a:cs typeface="Arial MT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524724" y="2649331"/>
            <a:ext cx="6238240" cy="95186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0955" marR="5080" indent="784860">
              <a:lnSpc>
                <a:spcPct val="136700"/>
              </a:lnSpc>
              <a:spcBef>
                <a:spcPts val="100"/>
              </a:spcBef>
            </a:pPr>
            <a:r>
              <a:rPr dirty="0" sz="900" spc="-70">
                <a:solidFill>
                  <a:srgbClr val="313131"/>
                </a:solidFill>
                <a:latin typeface="Arial MT"/>
                <a:cs typeface="Arial MT"/>
              </a:rPr>
              <a:t>O</a:t>
            </a:r>
            <a:r>
              <a:rPr dirty="0" sz="900" spc="-40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900" spc="-95">
                <a:solidFill>
                  <a:srgbClr val="0E0E0E"/>
                </a:solidFill>
                <a:latin typeface="Arial MT"/>
                <a:cs typeface="Arial MT"/>
              </a:rPr>
              <a:t>PREFEITO</a:t>
            </a:r>
            <a:r>
              <a:rPr dirty="0" sz="900" spc="20">
                <a:solidFill>
                  <a:srgbClr val="0E0E0E"/>
                </a:solidFill>
                <a:latin typeface="Arial MT"/>
                <a:cs typeface="Arial MT"/>
              </a:rPr>
              <a:t> </a:t>
            </a:r>
            <a:r>
              <a:rPr dirty="0" sz="900" spc="-85">
                <a:latin typeface="Arial MT"/>
                <a:cs typeface="Arial MT"/>
              </a:rPr>
              <a:t>MUNICIPAL,</a:t>
            </a:r>
            <a:r>
              <a:rPr dirty="0" sz="900" spc="95">
                <a:latin typeface="Arial MT"/>
                <a:cs typeface="Arial MT"/>
              </a:rPr>
              <a:t> </a:t>
            </a:r>
            <a:r>
              <a:rPr dirty="0" sz="900" spc="-80">
                <a:solidFill>
                  <a:srgbClr val="111111"/>
                </a:solidFill>
                <a:latin typeface="Arial MT"/>
                <a:cs typeface="Arial MT"/>
              </a:rPr>
              <a:t>no</a:t>
            </a:r>
            <a:r>
              <a:rPr dirty="0" sz="900" spc="-4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900" spc="-85">
                <a:solidFill>
                  <a:srgbClr val="1A1A1A"/>
                </a:solidFill>
                <a:latin typeface="Arial MT"/>
                <a:cs typeface="Arial MT"/>
              </a:rPr>
              <a:t>uso</a:t>
            </a:r>
            <a:r>
              <a:rPr dirty="0" sz="900" spc="-10">
                <a:solidFill>
                  <a:srgbClr val="1A1A1A"/>
                </a:solidFill>
                <a:latin typeface="Arial MT"/>
                <a:cs typeface="Arial MT"/>
              </a:rPr>
              <a:t> </a:t>
            </a:r>
            <a:r>
              <a:rPr dirty="0" sz="900" spc="-75">
                <a:solidFill>
                  <a:srgbClr val="262626"/>
                </a:solidFill>
                <a:latin typeface="Arial MT"/>
                <a:cs typeface="Arial MT"/>
              </a:rPr>
              <a:t>de</a:t>
            </a:r>
            <a:r>
              <a:rPr dirty="0" sz="900" spc="-30">
                <a:solidFill>
                  <a:srgbClr val="262626"/>
                </a:solidFill>
                <a:latin typeface="Arial MT"/>
                <a:cs typeface="Arial MT"/>
              </a:rPr>
              <a:t> </a:t>
            </a:r>
            <a:r>
              <a:rPr dirty="0" sz="900" spc="-85">
                <a:solidFill>
                  <a:srgbClr val="1C1C1C"/>
                </a:solidFill>
                <a:latin typeface="Arial MT"/>
                <a:cs typeface="Arial MT"/>
              </a:rPr>
              <a:t>suas</a:t>
            </a:r>
            <a:r>
              <a:rPr dirty="0" sz="900" spc="-5">
                <a:solidFill>
                  <a:srgbClr val="1C1C1C"/>
                </a:solidFill>
                <a:latin typeface="Arial MT"/>
                <a:cs typeface="Arial MT"/>
              </a:rPr>
              <a:t> </a:t>
            </a:r>
            <a:r>
              <a:rPr dirty="0" sz="900" spc="-65">
                <a:solidFill>
                  <a:srgbClr val="131313"/>
                </a:solidFill>
                <a:latin typeface="Arial MT"/>
                <a:cs typeface="Arial MT"/>
              </a:rPr>
              <a:t>atribuições</a:t>
            </a:r>
            <a:r>
              <a:rPr dirty="0" sz="900" spc="40">
                <a:solidFill>
                  <a:srgbClr val="131313"/>
                </a:solidFill>
                <a:latin typeface="Arial MT"/>
                <a:cs typeface="Arial MT"/>
              </a:rPr>
              <a:t> </a:t>
            </a:r>
            <a:r>
              <a:rPr dirty="0" sz="900" spc="-70">
                <a:solidFill>
                  <a:srgbClr val="0F0F0F"/>
                </a:solidFill>
                <a:latin typeface="Arial MT"/>
                <a:cs typeface="Arial MT"/>
              </a:rPr>
              <a:t>legais,</a:t>
            </a:r>
            <a:r>
              <a:rPr dirty="0" sz="900" spc="15">
                <a:solidFill>
                  <a:srgbClr val="0F0F0F"/>
                </a:solidFill>
                <a:latin typeface="Arial MT"/>
                <a:cs typeface="Arial MT"/>
              </a:rPr>
              <a:t> </a:t>
            </a:r>
            <a:r>
              <a:rPr dirty="0" sz="900" spc="-65">
                <a:solidFill>
                  <a:srgbClr val="111111"/>
                </a:solidFill>
                <a:latin typeface="Arial MT"/>
                <a:cs typeface="Arial MT"/>
              </a:rPr>
              <a:t>constitucionais</a:t>
            </a:r>
            <a:r>
              <a:rPr dirty="0" sz="900" spc="-6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900" spc="-50">
                <a:solidFill>
                  <a:srgbClr val="181818"/>
                </a:solidFill>
                <a:latin typeface="Arial MT"/>
                <a:cs typeface="Arial MT"/>
              </a:rPr>
              <a:t>e</a:t>
            </a:r>
            <a:r>
              <a:rPr dirty="0" sz="900" spc="-80">
                <a:solidFill>
                  <a:srgbClr val="181818"/>
                </a:solidFill>
                <a:latin typeface="Arial MT"/>
                <a:cs typeface="Arial MT"/>
              </a:rPr>
              <a:t> </a:t>
            </a:r>
            <a:r>
              <a:rPr dirty="0" sz="900" spc="-75">
                <a:solidFill>
                  <a:srgbClr val="232323"/>
                </a:solidFill>
                <a:latin typeface="Arial MT"/>
                <a:cs typeface="Arial MT"/>
              </a:rPr>
              <a:t>de</a:t>
            </a:r>
            <a:r>
              <a:rPr dirty="0" sz="900" spc="-35">
                <a:solidFill>
                  <a:srgbClr val="232323"/>
                </a:solidFill>
                <a:latin typeface="Arial MT"/>
                <a:cs typeface="Arial MT"/>
              </a:rPr>
              <a:t> </a:t>
            </a:r>
            <a:r>
              <a:rPr dirty="0" sz="900" spc="-80">
                <a:solidFill>
                  <a:srgbClr val="181818"/>
                </a:solidFill>
                <a:latin typeface="Arial MT"/>
                <a:cs typeface="Arial MT"/>
              </a:rPr>
              <a:t>acordo</a:t>
            </a:r>
            <a:r>
              <a:rPr dirty="0" sz="900" spc="40">
                <a:solidFill>
                  <a:srgbClr val="181818"/>
                </a:solidFill>
                <a:latin typeface="Arial MT"/>
                <a:cs typeface="Arial MT"/>
              </a:rPr>
              <a:t> </a:t>
            </a:r>
            <a:r>
              <a:rPr dirty="0" sz="900" spc="-85">
                <a:solidFill>
                  <a:srgbClr val="212121"/>
                </a:solidFill>
                <a:latin typeface="Arial MT"/>
                <a:cs typeface="Arial MT"/>
              </a:rPr>
              <a:t>com</a:t>
            </a:r>
            <a:r>
              <a:rPr dirty="0" sz="900" spc="-2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900" spc="-55">
                <a:solidFill>
                  <a:srgbClr val="212121"/>
                </a:solidFill>
                <a:latin typeface="Arial MT"/>
                <a:cs typeface="Arial MT"/>
              </a:rPr>
              <a:t>o</a:t>
            </a:r>
            <a:r>
              <a:rPr dirty="0" sz="900" spc="-4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900" spc="-95">
                <a:solidFill>
                  <a:srgbClr val="181818"/>
                </a:solidFill>
                <a:latin typeface="Arial MT"/>
                <a:cs typeface="Arial MT"/>
              </a:rPr>
              <a:t>que</a:t>
            </a:r>
            <a:r>
              <a:rPr dirty="0" sz="900" spc="-65">
                <a:solidFill>
                  <a:srgbClr val="181818"/>
                </a:solidFill>
                <a:latin typeface="Arial MT"/>
                <a:cs typeface="Arial MT"/>
              </a:rPr>
              <a:t> </a:t>
            </a:r>
            <a:r>
              <a:rPr dirty="0" sz="900" spc="-65">
                <a:solidFill>
                  <a:srgbClr val="1A1A1A"/>
                </a:solidFill>
                <a:latin typeface="Arial MT"/>
                <a:cs typeface="Arial MT"/>
              </a:rPr>
              <a:t>Ihe</a:t>
            </a:r>
            <a:r>
              <a:rPr dirty="0" sz="900" spc="-20">
                <a:solidFill>
                  <a:srgbClr val="1A1A1A"/>
                </a:solidFill>
                <a:latin typeface="Arial MT"/>
                <a:cs typeface="Arial MT"/>
              </a:rPr>
              <a:t> </a:t>
            </a:r>
            <a:r>
              <a:rPr dirty="0" sz="900" spc="-65">
                <a:solidFill>
                  <a:srgbClr val="131313"/>
                </a:solidFill>
                <a:latin typeface="Arial MT"/>
                <a:cs typeface="Arial MT"/>
              </a:rPr>
              <a:t>confew</a:t>
            </a:r>
            <a:r>
              <a:rPr dirty="0" sz="900" spc="30">
                <a:solidFill>
                  <a:srgbClr val="131313"/>
                </a:solidFill>
                <a:latin typeface="Arial MT"/>
                <a:cs typeface="Arial MT"/>
              </a:rPr>
              <a:t> </a:t>
            </a:r>
            <a:r>
              <a:rPr dirty="0" sz="900" spc="-55">
                <a:solidFill>
                  <a:srgbClr val="1F1F1F"/>
                </a:solidFill>
                <a:latin typeface="Arial MT"/>
                <a:cs typeface="Arial MT"/>
              </a:rPr>
              <a:t>o</a:t>
            </a:r>
            <a:r>
              <a:rPr dirty="0" sz="900" spc="-35">
                <a:solidFill>
                  <a:srgbClr val="1F1F1F"/>
                </a:solidFill>
                <a:latin typeface="Arial MT"/>
                <a:cs typeface="Arial MT"/>
              </a:rPr>
              <a:t> </a:t>
            </a:r>
            <a:r>
              <a:rPr dirty="0" sz="900" spc="-50">
                <a:latin typeface="Arial MT"/>
                <a:cs typeface="Arial MT"/>
              </a:rPr>
              <a:t>art.</a:t>
            </a:r>
            <a:r>
              <a:rPr dirty="0" sz="900" spc="-30">
                <a:latin typeface="Arial MT"/>
                <a:cs typeface="Arial MT"/>
              </a:rPr>
              <a:t> </a:t>
            </a:r>
            <a:r>
              <a:rPr dirty="0" sz="900">
                <a:solidFill>
                  <a:srgbClr val="242424"/>
                </a:solidFill>
                <a:latin typeface="Arial MT"/>
                <a:cs typeface="Arial MT"/>
              </a:rPr>
              <a:t>8º</a:t>
            </a:r>
            <a:r>
              <a:rPr dirty="0" sz="900" spc="170">
                <a:solidFill>
                  <a:srgbClr val="242424"/>
                </a:solidFill>
                <a:latin typeface="Arial MT"/>
                <a:cs typeface="Arial MT"/>
              </a:rPr>
              <a:t> </a:t>
            </a:r>
            <a:r>
              <a:rPr dirty="0" sz="900" spc="-25">
                <a:solidFill>
                  <a:srgbClr val="282828"/>
                </a:solidFill>
                <a:latin typeface="Arial MT"/>
                <a:cs typeface="Arial MT"/>
              </a:rPr>
              <a:t>da </a:t>
            </a:r>
            <a:r>
              <a:rPr dirty="0" sz="900" spc="-65">
                <a:solidFill>
                  <a:srgbClr val="0F0F0F"/>
                </a:solidFill>
                <a:latin typeface="Arial MT"/>
                <a:cs typeface="Arial MT"/>
              </a:rPr>
              <a:t>Lei</a:t>
            </a:r>
            <a:r>
              <a:rPr dirty="0" sz="900" spc="-35">
                <a:solidFill>
                  <a:srgbClr val="0F0F0F"/>
                </a:solidFill>
                <a:latin typeface="Arial MT"/>
                <a:cs typeface="Arial MT"/>
              </a:rPr>
              <a:t> </a:t>
            </a:r>
            <a:r>
              <a:rPr dirty="0" sz="900" spc="-55">
                <a:latin typeface="Arial MT"/>
                <a:cs typeface="Arial MT"/>
              </a:rPr>
              <a:t>n° </a:t>
            </a:r>
            <a:r>
              <a:rPr dirty="0" sz="900" spc="-90">
                <a:solidFill>
                  <a:srgbClr val="131313"/>
                </a:solidFill>
                <a:latin typeface="Arial MT"/>
                <a:cs typeface="Arial MT"/>
              </a:rPr>
              <a:t>859</a:t>
            </a:r>
            <a:r>
              <a:rPr dirty="0" sz="900" spc="-60">
                <a:solidFill>
                  <a:srgbClr val="131313"/>
                </a:solidFill>
                <a:latin typeface="Arial MT"/>
                <a:cs typeface="Arial MT"/>
              </a:rPr>
              <a:t> </a:t>
            </a:r>
            <a:r>
              <a:rPr dirty="0" sz="900" spc="-55">
                <a:solidFill>
                  <a:srgbClr val="151515"/>
                </a:solidFill>
                <a:latin typeface="Arial MT"/>
                <a:cs typeface="Arial MT"/>
              </a:rPr>
              <a:t>de</a:t>
            </a:r>
            <a:r>
              <a:rPr dirty="0" sz="900" spc="-75">
                <a:solidFill>
                  <a:srgbClr val="151515"/>
                </a:solidFill>
                <a:latin typeface="Arial MT"/>
                <a:cs typeface="Arial MT"/>
              </a:rPr>
              <a:t> </a:t>
            </a:r>
            <a:r>
              <a:rPr dirty="0" sz="900" spc="-80">
                <a:solidFill>
                  <a:srgbClr val="242424"/>
                </a:solidFill>
                <a:latin typeface="Arial MT"/>
                <a:cs typeface="Arial MT"/>
              </a:rPr>
              <a:t>10</a:t>
            </a:r>
            <a:r>
              <a:rPr dirty="0" sz="900" spc="-30">
                <a:solidFill>
                  <a:srgbClr val="242424"/>
                </a:solidFill>
                <a:latin typeface="Arial MT"/>
                <a:cs typeface="Arial MT"/>
              </a:rPr>
              <a:t> </a:t>
            </a:r>
            <a:r>
              <a:rPr dirty="0" sz="900" spc="-75">
                <a:solidFill>
                  <a:srgbClr val="1A1A1A"/>
                </a:solidFill>
                <a:latin typeface="Arial MT"/>
                <a:cs typeface="Arial MT"/>
              </a:rPr>
              <a:t>de</a:t>
            </a:r>
            <a:r>
              <a:rPr dirty="0" sz="900" spc="-35">
                <a:solidFill>
                  <a:srgbClr val="1A1A1A"/>
                </a:solidFill>
                <a:latin typeface="Arial MT"/>
                <a:cs typeface="Arial MT"/>
              </a:rPr>
              <a:t> </a:t>
            </a:r>
            <a:r>
              <a:rPr dirty="0" sz="900" spc="-90">
                <a:solidFill>
                  <a:srgbClr val="161616"/>
                </a:solidFill>
                <a:latin typeface="Arial MT"/>
                <a:cs typeface="Arial MT"/>
              </a:rPr>
              <a:t>dezembro</a:t>
            </a:r>
            <a:r>
              <a:rPr dirty="0" sz="900" spc="40">
                <a:solidFill>
                  <a:srgbClr val="161616"/>
                </a:solidFill>
                <a:latin typeface="Arial MT"/>
                <a:cs typeface="Arial MT"/>
              </a:rPr>
              <a:t> </a:t>
            </a:r>
            <a:r>
              <a:rPr dirty="0" sz="900" spc="-75">
                <a:solidFill>
                  <a:srgbClr val="1C1C1C"/>
                </a:solidFill>
                <a:latin typeface="Arial MT"/>
                <a:cs typeface="Arial MT"/>
              </a:rPr>
              <a:t>de</a:t>
            </a:r>
            <a:r>
              <a:rPr dirty="0" sz="900" spc="-30">
                <a:solidFill>
                  <a:srgbClr val="1C1C1C"/>
                </a:solidFill>
                <a:latin typeface="Arial MT"/>
                <a:cs typeface="Arial MT"/>
              </a:rPr>
              <a:t> </a:t>
            </a:r>
            <a:r>
              <a:rPr dirty="0" sz="900" spc="-90">
                <a:solidFill>
                  <a:srgbClr val="1C1C1C"/>
                </a:solidFill>
                <a:latin typeface="Arial MT"/>
                <a:cs typeface="Arial MT"/>
              </a:rPr>
              <a:t>2024</a:t>
            </a:r>
            <a:r>
              <a:rPr dirty="0" sz="900" spc="20">
                <a:solidFill>
                  <a:srgbClr val="1C1C1C"/>
                </a:solidFill>
                <a:latin typeface="Arial MT"/>
                <a:cs typeface="Arial MT"/>
              </a:rPr>
              <a:t> </a:t>
            </a:r>
            <a:r>
              <a:rPr dirty="0" sz="900" spc="-95">
                <a:solidFill>
                  <a:srgbClr val="282828"/>
                </a:solidFill>
                <a:latin typeface="Arial MT"/>
                <a:cs typeface="Arial MT"/>
              </a:rPr>
              <a:t>-</a:t>
            </a:r>
            <a:r>
              <a:rPr dirty="0" sz="900" spc="-20">
                <a:solidFill>
                  <a:srgbClr val="282828"/>
                </a:solidFill>
                <a:latin typeface="Arial MT"/>
                <a:cs typeface="Arial MT"/>
              </a:rPr>
              <a:t> </a:t>
            </a:r>
            <a:r>
              <a:rPr dirty="0" sz="900" spc="-70">
                <a:latin typeface="Arial MT"/>
                <a:cs typeface="Arial MT"/>
              </a:rPr>
              <a:t>publicada</a:t>
            </a:r>
            <a:r>
              <a:rPr dirty="0" sz="900" spc="55">
                <a:latin typeface="Arial MT"/>
                <a:cs typeface="Arial MT"/>
              </a:rPr>
              <a:t> </a:t>
            </a:r>
            <a:r>
              <a:rPr dirty="0" sz="900" spc="-100">
                <a:solidFill>
                  <a:srgbClr val="181818"/>
                </a:solidFill>
                <a:latin typeface="Arial MT"/>
                <a:cs typeface="Arial MT"/>
              </a:rPr>
              <a:t>na</a:t>
            </a:r>
            <a:r>
              <a:rPr dirty="0" sz="900" spc="5">
                <a:solidFill>
                  <a:srgbClr val="181818"/>
                </a:solidFill>
                <a:latin typeface="Arial MT"/>
                <a:cs typeface="Arial MT"/>
              </a:rPr>
              <a:t> </a:t>
            </a:r>
            <a:r>
              <a:rPr dirty="0" sz="900" spc="-85">
                <a:solidFill>
                  <a:srgbClr val="1C1C1C"/>
                </a:solidFill>
                <a:latin typeface="Arial MT"/>
                <a:cs typeface="Arial MT"/>
              </a:rPr>
              <a:t>ediç4o</a:t>
            </a:r>
            <a:r>
              <a:rPr dirty="0" sz="900" spc="5">
                <a:solidFill>
                  <a:srgbClr val="1C1C1C"/>
                </a:solidFill>
                <a:latin typeface="Arial MT"/>
                <a:cs typeface="Arial MT"/>
              </a:rPr>
              <a:t> </a:t>
            </a:r>
            <a:r>
              <a:rPr dirty="0" sz="900" spc="-60">
                <a:solidFill>
                  <a:srgbClr val="212121"/>
                </a:solidFill>
                <a:latin typeface="Arial MT"/>
                <a:cs typeface="Arial MT"/>
              </a:rPr>
              <a:t>extra</a:t>
            </a:r>
            <a:r>
              <a:rPr dirty="0" sz="900" spc="-5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900">
                <a:solidFill>
                  <a:srgbClr val="0F0F0F"/>
                </a:solidFill>
                <a:latin typeface="Arial MT"/>
                <a:cs typeface="Arial MT"/>
              </a:rPr>
              <a:t>ll</a:t>
            </a:r>
            <a:r>
              <a:rPr dirty="0" sz="900" spc="30">
                <a:solidFill>
                  <a:srgbClr val="0F0F0F"/>
                </a:solidFill>
                <a:latin typeface="Arial MT"/>
                <a:cs typeface="Arial MT"/>
              </a:rPr>
              <a:t> </a:t>
            </a:r>
            <a:r>
              <a:rPr dirty="0" sz="900" spc="-55">
                <a:solidFill>
                  <a:srgbClr val="1F1F1F"/>
                </a:solidFill>
                <a:latin typeface="Arial MT"/>
                <a:cs typeface="Arial MT"/>
              </a:rPr>
              <a:t>n°</a:t>
            </a:r>
            <a:r>
              <a:rPr dirty="0" sz="900" spc="-90">
                <a:solidFill>
                  <a:srgbClr val="1F1F1F"/>
                </a:solidFill>
                <a:latin typeface="Arial MT"/>
                <a:cs typeface="Arial MT"/>
              </a:rPr>
              <a:t> </a:t>
            </a:r>
            <a:r>
              <a:rPr dirty="0" sz="900" spc="-85">
                <a:latin typeface="Arial MT"/>
                <a:cs typeface="Arial MT"/>
              </a:rPr>
              <a:t>1924</a:t>
            </a:r>
            <a:r>
              <a:rPr dirty="0" sz="900" spc="-40">
                <a:latin typeface="Arial MT"/>
                <a:cs typeface="Arial MT"/>
              </a:rPr>
              <a:t> </a:t>
            </a:r>
            <a:r>
              <a:rPr dirty="0" sz="900" spc="-75">
                <a:solidFill>
                  <a:srgbClr val="282828"/>
                </a:solidFill>
                <a:latin typeface="Arial MT"/>
                <a:cs typeface="Arial MT"/>
              </a:rPr>
              <a:t>de</a:t>
            </a:r>
            <a:r>
              <a:rPr dirty="0" sz="900" spc="-30">
                <a:solidFill>
                  <a:srgbClr val="282828"/>
                </a:solidFill>
                <a:latin typeface="Arial MT"/>
                <a:cs typeface="Arial MT"/>
              </a:rPr>
              <a:t> </a:t>
            </a:r>
            <a:r>
              <a:rPr dirty="0" sz="900" spc="-10">
                <a:latin typeface="Arial MT"/>
                <a:cs typeface="Arial MT"/>
              </a:rPr>
              <a:t>10/1Z/2024</a:t>
            </a:r>
            <a:endParaRPr sz="9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250"/>
              </a:spcBef>
            </a:pPr>
            <a:endParaRPr sz="9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dirty="0" u="sng" sz="800">
                <a:solidFill>
                  <a:srgbClr val="1C1C1C"/>
                </a:solidFill>
                <a:uFill>
                  <a:solidFill>
                    <a:srgbClr val="3B3B3B"/>
                  </a:solidFill>
                </a:uFill>
                <a:latin typeface="Arial MT"/>
                <a:cs typeface="Arial MT"/>
              </a:rPr>
              <a:t>D</a:t>
            </a:r>
            <a:r>
              <a:rPr dirty="0" u="sng" sz="800" spc="-60">
                <a:solidFill>
                  <a:srgbClr val="1C1C1C"/>
                </a:solidFill>
                <a:uFill>
                  <a:solidFill>
                    <a:srgbClr val="3B3B3B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>
                <a:solidFill>
                  <a:srgbClr val="3D3D3D"/>
                </a:solidFill>
                <a:uFill>
                  <a:solidFill>
                    <a:srgbClr val="3B3B3B"/>
                  </a:solidFill>
                </a:uFill>
                <a:latin typeface="Arial MT"/>
                <a:cs typeface="Arial MT"/>
              </a:rPr>
              <a:t>E</a:t>
            </a:r>
            <a:r>
              <a:rPr dirty="0" u="sng" sz="800" spc="-55">
                <a:solidFill>
                  <a:srgbClr val="3D3D3D"/>
                </a:solidFill>
                <a:uFill>
                  <a:solidFill>
                    <a:srgbClr val="3B3B3B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>
                <a:solidFill>
                  <a:srgbClr val="242424"/>
                </a:solidFill>
                <a:uFill>
                  <a:solidFill>
                    <a:srgbClr val="3B3B3B"/>
                  </a:solidFill>
                </a:uFill>
                <a:latin typeface="Arial MT"/>
                <a:cs typeface="Arial MT"/>
              </a:rPr>
              <a:t>C</a:t>
            </a:r>
            <a:r>
              <a:rPr dirty="0" u="sng" sz="800" spc="5">
                <a:solidFill>
                  <a:srgbClr val="242424"/>
                </a:solidFill>
                <a:uFill>
                  <a:solidFill>
                    <a:srgbClr val="3B3B3B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>
                <a:solidFill>
                  <a:srgbClr val="181818"/>
                </a:solidFill>
                <a:uFill>
                  <a:solidFill>
                    <a:srgbClr val="3B3B3B"/>
                  </a:solidFill>
                </a:uFill>
                <a:latin typeface="Arial MT"/>
                <a:cs typeface="Arial MT"/>
              </a:rPr>
              <a:t>R</a:t>
            </a:r>
            <a:r>
              <a:rPr dirty="0" u="sng" sz="800" spc="-10">
                <a:solidFill>
                  <a:srgbClr val="181818"/>
                </a:solidFill>
                <a:uFill>
                  <a:solidFill>
                    <a:srgbClr val="3B3B3B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>
                <a:solidFill>
                  <a:srgbClr val="1A1A1A"/>
                </a:solidFill>
                <a:uFill>
                  <a:solidFill>
                    <a:srgbClr val="3B3B3B"/>
                  </a:solidFill>
                </a:uFill>
                <a:latin typeface="Arial MT"/>
                <a:cs typeface="Arial MT"/>
              </a:rPr>
              <a:t>E</a:t>
            </a:r>
            <a:r>
              <a:rPr dirty="0" u="sng" sz="800" spc="-40">
                <a:solidFill>
                  <a:srgbClr val="1A1A1A"/>
                </a:solidFill>
                <a:uFill>
                  <a:solidFill>
                    <a:srgbClr val="3B3B3B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>
                <a:solidFill>
                  <a:srgbClr val="1A1A1A"/>
                </a:solidFill>
                <a:uFill>
                  <a:solidFill>
                    <a:srgbClr val="3B3B3B"/>
                  </a:solidFill>
                </a:uFill>
                <a:latin typeface="Arial MT"/>
                <a:cs typeface="Arial MT"/>
              </a:rPr>
              <a:t>T</a:t>
            </a:r>
            <a:r>
              <a:rPr dirty="0" u="sng" sz="800" spc="-30">
                <a:solidFill>
                  <a:srgbClr val="1A1A1A"/>
                </a:solidFill>
                <a:uFill>
                  <a:solidFill>
                    <a:srgbClr val="3B3B3B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 spc="-25">
                <a:solidFill>
                  <a:srgbClr val="1A1A1A"/>
                </a:solidFill>
                <a:uFill>
                  <a:solidFill>
                    <a:srgbClr val="3B3B3B"/>
                  </a:solidFill>
                </a:uFill>
                <a:latin typeface="Arial MT"/>
                <a:cs typeface="Arial MT"/>
              </a:rPr>
              <a:t>A:</a:t>
            </a: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204"/>
              </a:spcBef>
            </a:pPr>
            <a:endParaRPr sz="800">
              <a:latin typeface="Arial MT"/>
              <a:cs typeface="Arial MT"/>
            </a:endParaRPr>
          </a:p>
          <a:p>
            <a:pPr marL="322580">
              <a:lnSpc>
                <a:spcPct val="100000"/>
              </a:lnSpc>
            </a:pPr>
            <a:r>
              <a:rPr dirty="0" sz="800" spc="-30">
                <a:solidFill>
                  <a:srgbClr val="0F0F0F"/>
                </a:solidFill>
                <a:latin typeface="Arial MT"/>
                <a:cs typeface="Arial MT"/>
              </a:rPr>
              <a:t>Artigo </a:t>
            </a:r>
            <a:r>
              <a:rPr dirty="0" sz="800">
                <a:solidFill>
                  <a:srgbClr val="151515"/>
                </a:solidFill>
                <a:latin typeface="Arial MT"/>
                <a:cs typeface="Arial MT"/>
              </a:rPr>
              <a:t>1°</a:t>
            </a:r>
            <a:r>
              <a:rPr dirty="0" sz="800" spc="-55">
                <a:solidFill>
                  <a:srgbClr val="151515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2B2B2B"/>
                </a:solidFill>
                <a:latin typeface="Arial MT"/>
                <a:cs typeface="Arial MT"/>
              </a:rPr>
              <a:t>-</a:t>
            </a:r>
            <a:r>
              <a:rPr dirty="0" sz="800" spc="-20">
                <a:solidFill>
                  <a:srgbClr val="2B2B2B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0F0F0F"/>
                </a:solidFill>
                <a:latin typeface="Arial MT"/>
                <a:cs typeface="Arial MT"/>
              </a:rPr>
              <a:t>Fica</a:t>
            </a:r>
            <a:r>
              <a:rPr dirty="0" sz="800" spc="5">
                <a:solidFill>
                  <a:srgbClr val="0F0F0F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aberto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0C0C0C"/>
                </a:solidFill>
                <a:latin typeface="Arial MT"/>
                <a:cs typeface="Arial MT"/>
              </a:rPr>
              <a:t>crédito</a:t>
            </a:r>
            <a:r>
              <a:rPr dirty="0" sz="800" spc="-5">
                <a:solidFill>
                  <a:srgbClr val="0C0C0C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suplementar</a:t>
            </a:r>
            <a:r>
              <a:rPr dirty="0" sz="800" spc="60"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181818"/>
                </a:solidFill>
                <a:latin typeface="Arial MT"/>
                <a:cs typeface="Arial MT"/>
              </a:rPr>
              <a:t>as</a:t>
            </a:r>
            <a:r>
              <a:rPr dirty="0" sz="800" spc="-30">
                <a:solidFill>
                  <a:srgbClr val="181818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111111"/>
                </a:solidFill>
                <a:latin typeface="Arial MT"/>
                <a:cs typeface="Arial MT"/>
              </a:rPr>
              <a:t>seguintes</a:t>
            </a:r>
            <a:r>
              <a:rPr dirty="0" sz="800" spc="1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212121"/>
                </a:solidFill>
                <a:latin typeface="Arial MT"/>
                <a:cs typeface="Arial MT"/>
              </a:rPr>
              <a:t>dotações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478977" y="4332051"/>
            <a:ext cx="1877695" cy="361315"/>
          </a:xfrm>
          <a:prstGeom prst="rect">
            <a:avLst/>
          </a:prstGeom>
        </p:spPr>
        <p:txBody>
          <a:bodyPr wrap="square" lIns="0" tIns="4381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45"/>
              </a:spcBef>
            </a:pPr>
            <a:r>
              <a:rPr dirty="0" u="sng" sz="800" spc="-20">
                <a:solidFill>
                  <a:srgbClr val="151515"/>
                </a:solidFill>
                <a:uFill>
                  <a:solidFill>
                    <a:srgbClr val="383838"/>
                  </a:solidFill>
                </a:uFill>
                <a:latin typeface="Arial MT"/>
                <a:cs typeface="Arial MT"/>
              </a:rPr>
              <a:t>DotaG6es</a:t>
            </a:r>
            <a:r>
              <a:rPr dirty="0" u="sng" sz="800">
                <a:solidFill>
                  <a:srgbClr val="151515"/>
                </a:solidFill>
                <a:uFill>
                  <a:solidFill>
                    <a:srgbClr val="383838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 spc="-10">
                <a:solidFill>
                  <a:srgbClr val="151515"/>
                </a:solidFill>
                <a:uFill>
                  <a:solidFill>
                    <a:srgbClr val="383838"/>
                  </a:solidFill>
                </a:uFill>
                <a:latin typeface="Arial MT"/>
                <a:cs typeface="Arial MT"/>
              </a:rPr>
              <a:t>6uplementaaas</a:t>
            </a:r>
            <a:r>
              <a:rPr dirty="0" u="sng" sz="800" spc="500">
                <a:solidFill>
                  <a:srgbClr val="151515"/>
                </a:solidFill>
                <a:uFill>
                  <a:solidFill>
                    <a:srgbClr val="383838"/>
                  </a:solidFill>
                </a:uFill>
                <a:latin typeface="Arial MT"/>
                <a:cs typeface="Arial MT"/>
              </a:rPr>
              <a:t> </a:t>
            </a:r>
            <a:endParaRPr sz="800">
              <a:latin typeface="Arial MT"/>
              <a:cs typeface="Arial MT"/>
            </a:endParaRPr>
          </a:p>
          <a:p>
            <a:pPr marL="61594">
              <a:lnSpc>
                <a:spcPct val="100000"/>
              </a:lnSpc>
              <a:spcBef>
                <a:spcPts val="295"/>
              </a:spcBef>
            </a:pPr>
            <a:r>
              <a:rPr dirty="0" sz="950" spc="-80">
                <a:solidFill>
                  <a:srgbClr val="1F1F1F"/>
                </a:solidFill>
                <a:latin typeface="Arial Black"/>
                <a:cs typeface="Arial Black"/>
              </a:rPr>
              <a:t>FUNDO</a:t>
            </a:r>
            <a:r>
              <a:rPr dirty="0" sz="950" spc="25">
                <a:solidFill>
                  <a:srgbClr val="1F1F1F"/>
                </a:solidFill>
                <a:latin typeface="Arial Black"/>
                <a:cs typeface="Arial Black"/>
              </a:rPr>
              <a:t> </a:t>
            </a:r>
            <a:r>
              <a:rPr dirty="0" sz="950" spc="-100">
                <a:solidFill>
                  <a:srgbClr val="1F1F1F"/>
                </a:solidFill>
                <a:latin typeface="Arial Black"/>
                <a:cs typeface="Arial Black"/>
              </a:rPr>
              <a:t>MUNICIPAL</a:t>
            </a:r>
            <a:r>
              <a:rPr dirty="0" sz="950" spc="70">
                <a:solidFill>
                  <a:srgbClr val="1F1F1F"/>
                </a:solidFill>
                <a:latin typeface="Arial Black"/>
                <a:cs typeface="Arial Black"/>
              </a:rPr>
              <a:t> </a:t>
            </a:r>
            <a:r>
              <a:rPr dirty="0" sz="950" spc="-50">
                <a:solidFill>
                  <a:srgbClr val="212121"/>
                </a:solidFill>
                <a:latin typeface="Arial Black"/>
                <a:cs typeface="Arial Black"/>
              </a:rPr>
              <a:t>DE</a:t>
            </a:r>
            <a:r>
              <a:rPr dirty="0" sz="950" spc="-35">
                <a:solidFill>
                  <a:srgbClr val="212121"/>
                </a:solidFill>
                <a:latin typeface="Arial Black"/>
                <a:cs typeface="Arial Black"/>
              </a:rPr>
              <a:t> </a:t>
            </a:r>
            <a:r>
              <a:rPr dirty="0" sz="950" spc="-45">
                <a:solidFill>
                  <a:srgbClr val="181818"/>
                </a:solidFill>
                <a:latin typeface="Arial Black"/>
                <a:cs typeface="Arial Black"/>
              </a:rPr>
              <a:t>SAÛDE</a:t>
            </a:r>
            <a:endParaRPr sz="950">
              <a:latin typeface="Arial Black"/>
              <a:cs typeface="Arial Black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595967" y="4637685"/>
            <a:ext cx="3429635" cy="528955"/>
          </a:xfrm>
          <a:prstGeom prst="rect">
            <a:avLst/>
          </a:prstGeom>
        </p:spPr>
        <p:txBody>
          <a:bodyPr wrap="square" lIns="0" tIns="52069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09"/>
              </a:spcBef>
              <a:tabLst>
                <a:tab pos="781685" algn="l"/>
              </a:tabLst>
            </a:pPr>
            <a:r>
              <a:rPr dirty="0" sz="850" spc="-10">
                <a:solidFill>
                  <a:srgbClr val="131313"/>
                </a:solidFill>
                <a:latin typeface="Arial MT"/>
                <a:cs typeface="Arial MT"/>
              </a:rPr>
              <a:t>OU.22</a:t>
            </a:r>
            <a:r>
              <a:rPr dirty="0" sz="850">
                <a:solidFill>
                  <a:srgbClr val="131313"/>
                </a:solidFill>
                <a:latin typeface="Arial MT"/>
                <a:cs typeface="Arial MT"/>
              </a:rPr>
              <a:t>	</a:t>
            </a:r>
            <a:r>
              <a:rPr dirty="0" sz="850" spc="-20">
                <a:solidFill>
                  <a:srgbClr val="131313"/>
                </a:solidFill>
                <a:latin typeface="Arial MT"/>
                <a:cs typeface="Arial MT"/>
              </a:rPr>
              <a:t>Fundo</a:t>
            </a:r>
            <a:r>
              <a:rPr dirty="0" sz="850" spc="-40">
                <a:solidFill>
                  <a:srgbClr val="131313"/>
                </a:solidFill>
                <a:latin typeface="Arial MT"/>
                <a:cs typeface="Arial MT"/>
              </a:rPr>
              <a:t> </a:t>
            </a:r>
            <a:r>
              <a:rPr dirty="0" sz="850" spc="-20">
                <a:solidFill>
                  <a:srgbClr val="161616"/>
                </a:solidFill>
                <a:latin typeface="Arial MT"/>
                <a:cs typeface="Arial MT"/>
              </a:rPr>
              <a:t>MunlcT</a:t>
            </a:r>
            <a:r>
              <a:rPr dirty="0" sz="850" spc="465">
                <a:solidFill>
                  <a:srgbClr val="161616"/>
                </a:solidFill>
                <a:latin typeface="Arial MT"/>
                <a:cs typeface="Arial MT"/>
              </a:rPr>
              <a:t> </a:t>
            </a:r>
            <a:r>
              <a:rPr dirty="0" sz="850" spc="-60">
                <a:solidFill>
                  <a:srgbClr val="161616"/>
                </a:solidFill>
                <a:latin typeface="Arial MT"/>
                <a:cs typeface="Arial MT"/>
              </a:rPr>
              <a:t>T</a:t>
            </a:r>
            <a:r>
              <a:rPr dirty="0" sz="850" spc="-60">
                <a:solidFill>
                  <a:srgbClr val="1D1D1D"/>
                </a:solidFill>
                <a:latin typeface="Arial MT"/>
                <a:cs typeface="Arial MT"/>
              </a:rPr>
              <a:t>de</a:t>
            </a:r>
            <a:r>
              <a:rPr dirty="0" sz="850" spc="-75">
                <a:solidFill>
                  <a:srgbClr val="1D1D1D"/>
                </a:solidFill>
                <a:latin typeface="Arial MT"/>
                <a:cs typeface="Arial MT"/>
              </a:rPr>
              <a:t> </a:t>
            </a:r>
            <a:r>
              <a:rPr dirty="0" sz="850" spc="-10">
                <a:solidFill>
                  <a:srgbClr val="181818"/>
                </a:solidFill>
                <a:latin typeface="Arial MT"/>
                <a:cs typeface="Arial MT"/>
              </a:rPr>
              <a:t>Saúde</a:t>
            </a:r>
            <a:endParaRPr sz="850">
              <a:latin typeface="Arial MT"/>
              <a:cs typeface="Arial MT"/>
            </a:endParaRPr>
          </a:p>
          <a:p>
            <a:pPr marL="19050">
              <a:lnSpc>
                <a:spcPct val="100000"/>
              </a:lnSpc>
              <a:spcBef>
                <a:spcPts val="315"/>
              </a:spcBef>
              <a:tabLst>
                <a:tab pos="787400" algn="l"/>
              </a:tabLst>
            </a:pPr>
            <a:r>
              <a:rPr dirty="0" sz="850" spc="-10">
                <a:solidFill>
                  <a:srgbClr val="1A1A1A"/>
                </a:solidFill>
                <a:latin typeface="Arial MT"/>
                <a:cs typeface="Arial MT"/>
              </a:rPr>
              <a:t>2,020</a:t>
            </a:r>
            <a:r>
              <a:rPr dirty="0" sz="850">
                <a:solidFill>
                  <a:srgbClr val="1A1A1A"/>
                </a:solidFill>
                <a:latin typeface="Arial MT"/>
                <a:cs typeface="Arial MT"/>
              </a:rPr>
              <a:t>	</a:t>
            </a:r>
            <a:r>
              <a:rPr dirty="0" sz="850" spc="-70">
                <a:solidFill>
                  <a:srgbClr val="0F0F0F"/>
                </a:solidFill>
                <a:latin typeface="Arial MT"/>
                <a:cs typeface="Arial MT"/>
              </a:rPr>
              <a:t>MANUTENCAO</a:t>
            </a:r>
            <a:r>
              <a:rPr dirty="0" sz="850" spc="110">
                <a:solidFill>
                  <a:srgbClr val="0F0F0F"/>
                </a:solidFill>
                <a:latin typeface="Arial MT"/>
                <a:cs typeface="Arial MT"/>
              </a:rPr>
              <a:t> </a:t>
            </a:r>
            <a:r>
              <a:rPr dirty="0" sz="850" spc="-45">
                <a:solidFill>
                  <a:srgbClr val="333333"/>
                </a:solidFill>
                <a:latin typeface="Arial MT"/>
                <a:cs typeface="Arial MT"/>
              </a:rPr>
              <a:t>E</a:t>
            </a:r>
            <a:r>
              <a:rPr dirty="0" sz="850" spc="-35">
                <a:solidFill>
                  <a:srgbClr val="333333"/>
                </a:solidFill>
                <a:latin typeface="Arial MT"/>
                <a:cs typeface="Arial MT"/>
              </a:rPr>
              <a:t> </a:t>
            </a:r>
            <a:r>
              <a:rPr dirty="0" sz="850" spc="-60">
                <a:latin typeface="Arial MT"/>
                <a:cs typeface="Arial MT"/>
              </a:rPr>
              <a:t>OPERACIONALIZACÂO</a:t>
            </a:r>
            <a:r>
              <a:rPr dirty="0" sz="850" spc="-20">
                <a:latin typeface="Arial MT"/>
                <a:cs typeface="Arial MT"/>
              </a:rPr>
              <a:t> </a:t>
            </a:r>
            <a:r>
              <a:rPr dirty="0" sz="850" spc="-75">
                <a:latin typeface="Arial MT"/>
                <a:cs typeface="Arial MT"/>
              </a:rPr>
              <a:t>DO</a:t>
            </a:r>
            <a:r>
              <a:rPr dirty="0" sz="850" spc="10">
                <a:latin typeface="Arial MT"/>
                <a:cs typeface="Arial MT"/>
              </a:rPr>
              <a:t> </a:t>
            </a:r>
            <a:r>
              <a:rPr dirty="0" sz="850" spc="-25">
                <a:solidFill>
                  <a:srgbClr val="161616"/>
                </a:solidFill>
                <a:latin typeface="Arial MT"/>
                <a:cs typeface="Arial MT"/>
              </a:rPr>
              <a:t>FMS</a:t>
            </a:r>
            <a:endParaRPr sz="850">
              <a:latin typeface="Arial MT"/>
              <a:cs typeface="Arial MT"/>
            </a:endParaRPr>
          </a:p>
          <a:p>
            <a:pPr marL="17780">
              <a:lnSpc>
                <a:spcPct val="100000"/>
              </a:lnSpc>
              <a:spcBef>
                <a:spcPts val="275"/>
              </a:spcBef>
              <a:tabLst>
                <a:tab pos="786765" algn="l"/>
              </a:tabLst>
            </a:pPr>
            <a:r>
              <a:rPr dirty="0" sz="850" spc="-10">
                <a:solidFill>
                  <a:srgbClr val="1A1A1A"/>
                </a:solidFill>
                <a:latin typeface="Arial MT"/>
                <a:cs typeface="Arial MT"/>
              </a:rPr>
              <a:t>3.3.9.0.39.05</a:t>
            </a:r>
            <a:r>
              <a:rPr dirty="0" sz="850">
                <a:solidFill>
                  <a:srgbClr val="1A1A1A"/>
                </a:solidFill>
                <a:latin typeface="Arial MT"/>
                <a:cs typeface="Arial MT"/>
              </a:rPr>
              <a:t>	</a:t>
            </a:r>
            <a:r>
              <a:rPr dirty="0" sz="850" spc="-60">
                <a:solidFill>
                  <a:srgbClr val="1C1C1C"/>
                </a:solidFill>
                <a:latin typeface="Arial MT"/>
                <a:cs typeface="Arial MT"/>
              </a:rPr>
              <a:t>DEMAIS</a:t>
            </a:r>
            <a:r>
              <a:rPr dirty="0" sz="850" spc="-10">
                <a:solidFill>
                  <a:srgbClr val="1C1C1C"/>
                </a:solidFill>
                <a:latin typeface="Arial MT"/>
                <a:cs typeface="Arial MT"/>
              </a:rPr>
              <a:t> </a:t>
            </a:r>
            <a:r>
              <a:rPr dirty="0" sz="850" spc="-60">
                <a:solidFill>
                  <a:srgbClr val="0F0F0F"/>
                </a:solidFill>
                <a:latin typeface="Arial MT"/>
                <a:cs typeface="Arial MT"/>
              </a:rPr>
              <a:t>SERVIÇOS</a:t>
            </a:r>
            <a:r>
              <a:rPr dirty="0" sz="850" spc="10">
                <a:solidFill>
                  <a:srgbClr val="0F0F0F"/>
                </a:solidFill>
                <a:latin typeface="Arial MT"/>
                <a:cs typeface="Arial MT"/>
              </a:rPr>
              <a:t> </a:t>
            </a:r>
            <a:r>
              <a:rPr dirty="0" sz="850" spc="-55">
                <a:solidFill>
                  <a:srgbClr val="161616"/>
                </a:solidFill>
                <a:latin typeface="Arial MT"/>
                <a:cs typeface="Arial MT"/>
              </a:rPr>
              <a:t>DE </a:t>
            </a:r>
            <a:r>
              <a:rPr dirty="0" sz="850" spc="-55">
                <a:solidFill>
                  <a:srgbClr val="111111"/>
                </a:solidFill>
                <a:latin typeface="Arial MT"/>
                <a:cs typeface="Arial MT"/>
              </a:rPr>
              <a:t>TERCEIROS</a:t>
            </a:r>
            <a:r>
              <a:rPr dirty="0" sz="850" spc="4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850" spc="-30">
                <a:solidFill>
                  <a:srgbClr val="313131"/>
                </a:solidFill>
                <a:latin typeface="Arial MT"/>
                <a:cs typeface="Arial MT"/>
              </a:rPr>
              <a:t>-</a:t>
            </a:r>
            <a:r>
              <a:rPr dirty="0" sz="850" spc="-35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850" spc="-70">
                <a:latin typeface="Arial MT"/>
                <a:cs typeface="Arial MT"/>
              </a:rPr>
              <a:t>PESSOA</a:t>
            </a:r>
            <a:r>
              <a:rPr dirty="0" sz="850" spc="35">
                <a:latin typeface="Arial MT"/>
                <a:cs typeface="Arial MT"/>
              </a:rPr>
              <a:t> </a:t>
            </a:r>
            <a:r>
              <a:rPr dirty="0" sz="850" spc="-20">
                <a:solidFill>
                  <a:srgbClr val="1A1A1A"/>
                </a:solidFill>
                <a:latin typeface="Arial MT"/>
                <a:cs typeface="Arial MT"/>
              </a:rPr>
              <a:t>JURiDlCA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4467466" y="5011215"/>
            <a:ext cx="1650364" cy="1555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50" spc="-50">
                <a:solidFill>
                  <a:srgbClr val="151515"/>
                </a:solidFill>
                <a:latin typeface="Arial MT"/>
                <a:cs typeface="Arial MT"/>
              </a:rPr>
              <a:t>Recursos</a:t>
            </a:r>
            <a:r>
              <a:rPr dirty="0" sz="850" spc="-10">
                <a:solidFill>
                  <a:srgbClr val="151515"/>
                </a:solidFill>
                <a:latin typeface="Arial MT"/>
                <a:cs typeface="Arial MT"/>
              </a:rPr>
              <a:t> </a:t>
            </a:r>
            <a:r>
              <a:rPr dirty="0" sz="850" spc="-55">
                <a:solidFill>
                  <a:srgbClr val="181818"/>
                </a:solidFill>
                <a:latin typeface="Arial MT"/>
                <a:cs typeface="Arial MT"/>
              </a:rPr>
              <a:t>de</a:t>
            </a:r>
            <a:r>
              <a:rPr dirty="0" sz="850" spc="-40">
                <a:solidFill>
                  <a:srgbClr val="181818"/>
                </a:solidFill>
                <a:latin typeface="Arial MT"/>
                <a:cs typeface="Arial MT"/>
              </a:rPr>
              <a:t> </a:t>
            </a:r>
            <a:r>
              <a:rPr dirty="0" sz="850" spc="-45">
                <a:solidFill>
                  <a:srgbClr val="1A1A1A"/>
                </a:solidFill>
                <a:latin typeface="Arial MT"/>
                <a:cs typeface="Arial MT"/>
              </a:rPr>
              <a:t>Impostos</a:t>
            </a:r>
            <a:r>
              <a:rPr dirty="0" sz="850" spc="-15">
                <a:solidFill>
                  <a:srgbClr val="1A1A1A"/>
                </a:solidFill>
                <a:latin typeface="Arial MT"/>
                <a:cs typeface="Arial MT"/>
              </a:rPr>
              <a:t> </a:t>
            </a:r>
            <a:r>
              <a:rPr dirty="0" sz="850" spc="-45">
                <a:solidFill>
                  <a:srgbClr val="131313"/>
                </a:solidFill>
                <a:latin typeface="Arial MT"/>
                <a:cs typeface="Arial MT"/>
              </a:rPr>
              <a:t>Vinculados</a:t>
            </a:r>
            <a:r>
              <a:rPr dirty="0" sz="850" spc="35">
                <a:solidFill>
                  <a:srgbClr val="131313"/>
                </a:solidFill>
                <a:latin typeface="Arial MT"/>
                <a:cs typeface="Arial MT"/>
              </a:rPr>
              <a:t> </a:t>
            </a:r>
            <a:r>
              <a:rPr dirty="0" sz="850" spc="-35">
                <a:solidFill>
                  <a:srgbClr val="282828"/>
                </a:solidFill>
                <a:latin typeface="Arial MT"/>
                <a:cs typeface="Arial MT"/>
              </a:rPr>
              <a:t>Sa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6368739" y="4980723"/>
            <a:ext cx="460375" cy="673100"/>
          </a:xfrm>
          <a:prstGeom prst="rect">
            <a:avLst/>
          </a:prstGeom>
        </p:spPr>
        <p:txBody>
          <a:bodyPr wrap="square" lIns="0" tIns="4318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40"/>
              </a:spcBef>
            </a:pPr>
            <a:r>
              <a:rPr dirty="0" sz="850" spc="-45">
                <a:solidFill>
                  <a:srgbClr val="1C1C1C"/>
                </a:solidFill>
                <a:latin typeface="Arial MT"/>
                <a:cs typeface="Arial MT"/>
              </a:rPr>
              <a:t>76.217,35</a:t>
            </a:r>
            <a:endParaRPr sz="850">
              <a:latin typeface="Arial MT"/>
              <a:cs typeface="Arial MT"/>
            </a:endParaRPr>
          </a:p>
          <a:p>
            <a:pPr marL="17780">
              <a:lnSpc>
                <a:spcPct val="100000"/>
              </a:lnSpc>
              <a:spcBef>
                <a:spcPts val="240"/>
              </a:spcBef>
            </a:pPr>
            <a:r>
              <a:rPr dirty="0" sz="850" spc="-50">
                <a:solidFill>
                  <a:srgbClr val="0E0E0E"/>
                </a:solidFill>
                <a:latin typeface="Arial MT"/>
                <a:cs typeface="Arial MT"/>
              </a:rPr>
              <a:t>76.217,38</a:t>
            </a:r>
            <a:endParaRPr sz="85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285"/>
              </a:spcBef>
            </a:pPr>
            <a:r>
              <a:rPr dirty="0" sz="950" spc="-90">
                <a:solidFill>
                  <a:srgbClr val="161616"/>
                </a:solidFill>
                <a:latin typeface="Arial MT"/>
                <a:cs typeface="Arial MT"/>
              </a:rPr>
              <a:t>76.217,3d</a:t>
            </a:r>
            <a:endParaRPr sz="95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10"/>
              </a:spcBef>
            </a:pPr>
            <a:r>
              <a:rPr dirty="0" sz="950" spc="-90">
                <a:solidFill>
                  <a:srgbClr val="1C1C1C"/>
                </a:solidFill>
                <a:latin typeface="Arial MT"/>
                <a:cs typeface="Arial MT"/>
              </a:rPr>
              <a:t>76.217,3d</a:t>
            </a:r>
            <a:endParaRPr sz="950">
              <a:latin typeface="Arial MT"/>
              <a:cs typeface="Arial MT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3988210" y="5139013"/>
            <a:ext cx="1770380" cy="514984"/>
          </a:xfrm>
          <a:prstGeom prst="rect">
            <a:avLst/>
          </a:prstGeom>
        </p:spPr>
        <p:txBody>
          <a:bodyPr wrap="square" lIns="0" tIns="45085" rIns="0" bIns="0" rtlCol="0" vert="horz">
            <a:spAutoFit/>
          </a:bodyPr>
          <a:lstStyle/>
          <a:p>
            <a:pPr marL="17145">
              <a:lnSpc>
                <a:spcPct val="100000"/>
              </a:lnSpc>
              <a:spcBef>
                <a:spcPts val="355"/>
              </a:spcBef>
            </a:pPr>
            <a:r>
              <a:rPr dirty="0" sz="850" spc="-20">
                <a:solidFill>
                  <a:srgbClr val="0F0F0F"/>
                </a:solidFill>
                <a:latin typeface="Arial MT"/>
                <a:cs typeface="Arial MT"/>
              </a:rPr>
              <a:t>Total</a:t>
            </a:r>
            <a:r>
              <a:rPr dirty="0" sz="850" spc="-40">
                <a:solidFill>
                  <a:srgbClr val="0F0F0F"/>
                </a:solidFill>
                <a:latin typeface="Arial MT"/>
                <a:cs typeface="Arial MT"/>
              </a:rPr>
              <a:t> </a:t>
            </a:r>
            <a:r>
              <a:rPr dirty="0" sz="850">
                <a:solidFill>
                  <a:srgbClr val="161616"/>
                </a:solidFill>
                <a:latin typeface="Arial MT"/>
                <a:cs typeface="Arial MT"/>
              </a:rPr>
              <a:t>do</a:t>
            </a:r>
            <a:r>
              <a:rPr dirty="0" sz="850" spc="-65">
                <a:solidFill>
                  <a:srgbClr val="161616"/>
                </a:solidFill>
                <a:latin typeface="Arial MT"/>
                <a:cs typeface="Arial MT"/>
              </a:rPr>
              <a:t> </a:t>
            </a:r>
            <a:r>
              <a:rPr dirty="0" sz="850" spc="-10">
                <a:solidFill>
                  <a:srgbClr val="161616"/>
                </a:solidFill>
                <a:latin typeface="Arial MT"/>
                <a:cs typeface="Arial MT"/>
              </a:rPr>
              <a:t>Projeto</a:t>
            </a:r>
            <a:r>
              <a:rPr dirty="0" sz="850">
                <a:solidFill>
                  <a:srgbClr val="161616"/>
                </a:solidFill>
                <a:latin typeface="Arial MT"/>
                <a:cs typeface="Arial MT"/>
              </a:rPr>
              <a:t> </a:t>
            </a:r>
            <a:r>
              <a:rPr dirty="0" sz="850">
                <a:solidFill>
                  <a:srgbClr val="181818"/>
                </a:solidFill>
                <a:latin typeface="Arial MT"/>
                <a:cs typeface="Arial MT"/>
              </a:rPr>
              <a:t>/</a:t>
            </a:r>
            <a:r>
              <a:rPr dirty="0" sz="850" spc="-10">
                <a:solidFill>
                  <a:srgbClr val="181818"/>
                </a:solidFill>
                <a:latin typeface="Arial MT"/>
                <a:cs typeface="Arial MT"/>
              </a:rPr>
              <a:t> </a:t>
            </a:r>
            <a:r>
              <a:rPr dirty="0" sz="850" spc="-20">
                <a:solidFill>
                  <a:srgbClr val="0F0F0F"/>
                </a:solidFill>
                <a:latin typeface="Arial MT"/>
                <a:cs typeface="Arial MT"/>
              </a:rPr>
              <a:t>Atlvlrlaôe</a:t>
            </a:r>
            <a:r>
              <a:rPr dirty="0" sz="850" spc="20">
                <a:solidFill>
                  <a:srgbClr val="0F0F0F"/>
                </a:solidFill>
                <a:latin typeface="Arial MT"/>
                <a:cs typeface="Arial MT"/>
              </a:rPr>
              <a:t> </a:t>
            </a:r>
            <a:r>
              <a:rPr dirty="0" sz="850" spc="-25">
                <a:solidFill>
                  <a:srgbClr val="1F1F1F"/>
                </a:solidFill>
                <a:latin typeface="Arial MT"/>
                <a:cs typeface="Arial MT"/>
              </a:rPr>
              <a:t>R$</a:t>
            </a:r>
            <a:endParaRPr sz="85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284"/>
              </a:spcBef>
            </a:pPr>
            <a:r>
              <a:rPr dirty="0" sz="950" spc="-60">
                <a:solidFill>
                  <a:srgbClr val="131313"/>
                </a:solidFill>
                <a:latin typeface="Arial MT"/>
                <a:cs typeface="Arial MT"/>
              </a:rPr>
              <a:t>Total</a:t>
            </a:r>
            <a:r>
              <a:rPr dirty="0" sz="950" spc="-25">
                <a:solidFill>
                  <a:srgbClr val="131313"/>
                </a:solidFill>
                <a:latin typeface="Arial MT"/>
                <a:cs typeface="Arial MT"/>
              </a:rPr>
              <a:t> </a:t>
            </a:r>
            <a:r>
              <a:rPr dirty="0" sz="950" spc="-100">
                <a:solidFill>
                  <a:srgbClr val="161616"/>
                </a:solidFill>
                <a:latin typeface="Arial MT"/>
                <a:cs typeface="Arial MT"/>
              </a:rPr>
              <a:t>da</a:t>
            </a:r>
            <a:r>
              <a:rPr dirty="0" sz="950" spc="-60">
                <a:solidFill>
                  <a:srgbClr val="161616"/>
                </a:solidFill>
                <a:latin typeface="Arial MT"/>
                <a:cs typeface="Arial MT"/>
              </a:rPr>
              <a:t> </a:t>
            </a:r>
            <a:r>
              <a:rPr dirty="0" sz="950" spc="-55">
                <a:solidFill>
                  <a:srgbClr val="111111"/>
                </a:solidFill>
                <a:latin typeface="Arial MT"/>
                <a:cs typeface="Arial MT"/>
              </a:rPr>
              <a:t>Unldarle</a:t>
            </a:r>
            <a:r>
              <a:rPr dirty="0" sz="950" spc="10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950" spc="-25">
                <a:solidFill>
                  <a:srgbClr val="131313"/>
                </a:solidFill>
                <a:latin typeface="Arial MT"/>
                <a:cs typeface="Arial MT"/>
              </a:rPr>
              <a:t>R$</a:t>
            </a:r>
            <a:endParaRPr sz="950">
              <a:latin typeface="Arial MT"/>
              <a:cs typeface="Arial MT"/>
            </a:endParaRPr>
          </a:p>
          <a:p>
            <a:pPr marL="398780">
              <a:lnSpc>
                <a:spcPct val="100000"/>
              </a:lnSpc>
              <a:spcBef>
                <a:spcPts val="10"/>
              </a:spcBef>
            </a:pPr>
            <a:r>
              <a:rPr dirty="0" sz="950" spc="-75">
                <a:solidFill>
                  <a:srgbClr val="111111"/>
                </a:solidFill>
                <a:latin typeface="Arial MT"/>
                <a:cs typeface="Arial MT"/>
              </a:rPr>
              <a:t>Valor</a:t>
            </a:r>
            <a:r>
              <a:rPr dirty="0" sz="950" spc="1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950" spc="-65">
                <a:solidFill>
                  <a:srgbClr val="131313"/>
                </a:solidFill>
                <a:latin typeface="Arial MT"/>
                <a:cs typeface="Arial MT"/>
              </a:rPr>
              <a:t>Total</a:t>
            </a:r>
            <a:r>
              <a:rPr dirty="0" sz="950" spc="-55">
                <a:solidFill>
                  <a:srgbClr val="131313"/>
                </a:solidFill>
                <a:latin typeface="Arial MT"/>
                <a:cs typeface="Arial MT"/>
              </a:rPr>
              <a:t> </a:t>
            </a:r>
            <a:r>
              <a:rPr dirty="0" sz="950" spc="-80">
                <a:solidFill>
                  <a:srgbClr val="0F0F0F"/>
                </a:solidFill>
                <a:latin typeface="Arial MT"/>
                <a:cs typeface="Arial MT"/>
              </a:rPr>
              <a:t>Suplementado</a:t>
            </a:r>
            <a:r>
              <a:rPr dirty="0" sz="950" spc="70">
                <a:solidFill>
                  <a:srgbClr val="0F0F0F"/>
                </a:solidFill>
                <a:latin typeface="Arial MT"/>
                <a:cs typeface="Arial MT"/>
              </a:rPr>
              <a:t> </a:t>
            </a:r>
            <a:r>
              <a:rPr dirty="0" sz="950" spc="-80">
                <a:solidFill>
                  <a:srgbClr val="1C1C1C"/>
                </a:solidFill>
                <a:latin typeface="Arial MT"/>
                <a:cs typeface="Arial MT"/>
              </a:rPr>
              <a:t>RS</a:t>
            </a:r>
            <a:endParaRPr sz="950">
              <a:latin typeface="Arial MT"/>
              <a:cs typeface="Arial MT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921585" y="5686365"/>
            <a:ext cx="5760720" cy="290830"/>
          </a:xfrm>
          <a:prstGeom prst="rect">
            <a:avLst/>
          </a:prstGeom>
        </p:spPr>
        <p:txBody>
          <a:bodyPr wrap="square" lIns="0" tIns="24130" rIns="0" bIns="0" rtlCol="0" vert="horz">
            <a:spAutoFit/>
          </a:bodyPr>
          <a:lstStyle/>
          <a:p>
            <a:pPr marL="454659" marR="5080" indent="-442595">
              <a:lnSpc>
                <a:spcPts val="1010"/>
              </a:lnSpc>
              <a:spcBef>
                <a:spcPts val="190"/>
              </a:spcBef>
            </a:pPr>
            <a:r>
              <a:rPr dirty="0" sz="900" spc="-80">
                <a:solidFill>
                  <a:srgbClr val="161616"/>
                </a:solidFill>
                <a:latin typeface="Arial MT"/>
                <a:cs typeface="Arial MT"/>
              </a:rPr>
              <a:t>Artigo</a:t>
            </a:r>
            <a:r>
              <a:rPr dirty="0" sz="900" spc="25">
                <a:solidFill>
                  <a:srgbClr val="161616"/>
                </a:solidFill>
                <a:latin typeface="Arial MT"/>
                <a:cs typeface="Arial MT"/>
              </a:rPr>
              <a:t> </a:t>
            </a:r>
            <a:r>
              <a:rPr dirty="0" sz="900" spc="-70">
                <a:solidFill>
                  <a:srgbClr val="161616"/>
                </a:solidFill>
                <a:latin typeface="Arial MT"/>
                <a:cs typeface="Arial MT"/>
              </a:rPr>
              <a:t>2º</a:t>
            </a:r>
            <a:r>
              <a:rPr dirty="0" sz="900">
                <a:solidFill>
                  <a:srgbClr val="161616"/>
                </a:solidFill>
                <a:latin typeface="Arial MT"/>
                <a:cs typeface="Arial MT"/>
              </a:rPr>
              <a:t> </a:t>
            </a:r>
            <a:r>
              <a:rPr dirty="0" sz="900" spc="-50">
                <a:solidFill>
                  <a:srgbClr val="484848"/>
                </a:solidFill>
                <a:latin typeface="Arial MT"/>
                <a:cs typeface="Arial MT"/>
              </a:rPr>
              <a:t>-</a:t>
            </a:r>
            <a:r>
              <a:rPr dirty="0" sz="900" spc="-110">
                <a:solidFill>
                  <a:srgbClr val="484848"/>
                </a:solidFill>
                <a:latin typeface="Arial MT"/>
                <a:cs typeface="Arial MT"/>
              </a:rPr>
              <a:t> </a:t>
            </a:r>
            <a:r>
              <a:rPr dirty="0" sz="900" spc="-75">
                <a:solidFill>
                  <a:srgbClr val="3B3B3B"/>
                </a:solidFill>
                <a:latin typeface="Arial MT"/>
                <a:cs typeface="Arial MT"/>
              </a:rPr>
              <a:t>As</a:t>
            </a:r>
            <a:r>
              <a:rPr dirty="0" sz="900" spc="-60">
                <a:solidFill>
                  <a:srgbClr val="3B3B3B"/>
                </a:solidFill>
                <a:latin typeface="Arial MT"/>
                <a:cs typeface="Arial MT"/>
              </a:rPr>
              <a:t> </a:t>
            </a:r>
            <a:r>
              <a:rPr dirty="0" sz="900" spc="-80">
                <a:solidFill>
                  <a:srgbClr val="151515"/>
                </a:solidFill>
                <a:latin typeface="Arial MT"/>
                <a:cs typeface="Arial MT"/>
              </a:rPr>
              <a:t>despesas</a:t>
            </a:r>
            <a:r>
              <a:rPr dirty="0" sz="900" spc="25">
                <a:solidFill>
                  <a:srgbClr val="151515"/>
                </a:solidFill>
                <a:latin typeface="Arial MT"/>
                <a:cs typeface="Arial MT"/>
              </a:rPr>
              <a:t> </a:t>
            </a:r>
            <a:r>
              <a:rPr dirty="0" sz="900" spc="-75">
                <a:solidFill>
                  <a:srgbClr val="111111"/>
                </a:solidFill>
                <a:latin typeface="Arial MT"/>
                <a:cs typeface="Arial MT"/>
              </a:rPr>
              <a:t>decorrentes</a:t>
            </a:r>
            <a:r>
              <a:rPr dirty="0" sz="900" spc="7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900" spc="-95">
                <a:solidFill>
                  <a:srgbClr val="111111"/>
                </a:solidFill>
                <a:latin typeface="Arial MT"/>
                <a:cs typeface="Arial MT"/>
              </a:rPr>
              <a:t>da</a:t>
            </a:r>
            <a:r>
              <a:rPr dirty="0" sz="900" spc="2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900" spc="-80">
                <a:solidFill>
                  <a:srgbClr val="111111"/>
                </a:solidFill>
                <a:latin typeface="Arial MT"/>
                <a:cs typeface="Arial MT"/>
              </a:rPr>
              <a:t>abertura</a:t>
            </a:r>
            <a:r>
              <a:rPr dirty="0" sz="900" spc="2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900" spc="-80">
                <a:solidFill>
                  <a:srgbClr val="1D1D1D"/>
                </a:solidFill>
                <a:latin typeface="Arial MT"/>
                <a:cs typeface="Arial MT"/>
              </a:rPr>
              <a:t>do</a:t>
            </a:r>
            <a:r>
              <a:rPr dirty="0" sz="900" spc="-40">
                <a:solidFill>
                  <a:srgbClr val="1D1D1D"/>
                </a:solidFill>
                <a:latin typeface="Arial MT"/>
                <a:cs typeface="Arial MT"/>
              </a:rPr>
              <a:t> </a:t>
            </a:r>
            <a:r>
              <a:rPr dirty="0" sz="900" spc="-70">
                <a:solidFill>
                  <a:srgbClr val="131313"/>
                </a:solidFill>
                <a:latin typeface="Arial MT"/>
                <a:cs typeface="Arial MT"/>
              </a:rPr>
              <a:t>presente</a:t>
            </a:r>
            <a:r>
              <a:rPr dirty="0" sz="900" spc="30">
                <a:solidFill>
                  <a:srgbClr val="131313"/>
                </a:solidFill>
                <a:latin typeface="Arial MT"/>
                <a:cs typeface="Arial MT"/>
              </a:rPr>
              <a:t> </a:t>
            </a:r>
            <a:r>
              <a:rPr dirty="0" sz="900" spc="-75">
                <a:solidFill>
                  <a:srgbClr val="151515"/>
                </a:solidFill>
                <a:latin typeface="Arial MT"/>
                <a:cs typeface="Arial MT"/>
              </a:rPr>
              <a:t>credito</a:t>
            </a:r>
            <a:r>
              <a:rPr dirty="0" sz="900" spc="35">
                <a:solidFill>
                  <a:srgbClr val="151515"/>
                </a:solidFill>
                <a:latin typeface="Arial MT"/>
                <a:cs typeface="Arial MT"/>
              </a:rPr>
              <a:t> </a:t>
            </a:r>
            <a:r>
              <a:rPr dirty="0" sz="900" spc="-70">
                <a:solidFill>
                  <a:srgbClr val="0F0F0F"/>
                </a:solidFill>
                <a:latin typeface="Arial MT"/>
                <a:cs typeface="Arial MT"/>
              </a:rPr>
              <a:t>suplementar.</a:t>
            </a:r>
            <a:r>
              <a:rPr dirty="0" sz="900" spc="95">
                <a:solidFill>
                  <a:srgbClr val="0F0F0F"/>
                </a:solidFill>
                <a:latin typeface="Arial MT"/>
                <a:cs typeface="Arial MT"/>
              </a:rPr>
              <a:t> </a:t>
            </a:r>
            <a:r>
              <a:rPr dirty="0" sz="900" spc="-95">
                <a:solidFill>
                  <a:srgbClr val="1C1C1C"/>
                </a:solidFill>
                <a:latin typeface="Arial MT"/>
                <a:cs typeface="Arial MT"/>
              </a:rPr>
              <a:t>eerão</a:t>
            </a:r>
            <a:r>
              <a:rPr dirty="0" sz="900" spc="5">
                <a:solidFill>
                  <a:srgbClr val="1C1C1C"/>
                </a:solidFill>
                <a:latin typeface="Arial MT"/>
                <a:cs typeface="Arial MT"/>
              </a:rPr>
              <a:t> </a:t>
            </a:r>
            <a:r>
              <a:rPr dirty="0" sz="900" spc="-75">
                <a:solidFill>
                  <a:srgbClr val="0F0F0F"/>
                </a:solidFill>
                <a:latin typeface="Arial MT"/>
                <a:cs typeface="Arial MT"/>
              </a:rPr>
              <a:t>cobertas</a:t>
            </a:r>
            <a:r>
              <a:rPr dirty="0" sz="900" spc="40">
                <a:solidFill>
                  <a:srgbClr val="0F0F0F"/>
                </a:solidFill>
                <a:latin typeface="Arial MT"/>
                <a:cs typeface="Arial MT"/>
              </a:rPr>
              <a:t> </a:t>
            </a:r>
            <a:r>
              <a:rPr dirty="0" sz="900" spc="-85">
                <a:solidFill>
                  <a:srgbClr val="1F1F1F"/>
                </a:solidFill>
                <a:latin typeface="Arial MT"/>
                <a:cs typeface="Arial MT"/>
              </a:rPr>
              <a:t>com</a:t>
            </a:r>
            <a:r>
              <a:rPr dirty="0" sz="900" spc="-5">
                <a:solidFill>
                  <a:srgbClr val="1F1F1F"/>
                </a:solidFill>
                <a:latin typeface="Arial MT"/>
                <a:cs typeface="Arial MT"/>
              </a:rPr>
              <a:t> </a:t>
            </a:r>
            <a:r>
              <a:rPr dirty="0" sz="900" spc="-75">
                <a:solidFill>
                  <a:srgbClr val="232323"/>
                </a:solidFill>
                <a:latin typeface="Arial MT"/>
                <a:cs typeface="Arial MT"/>
              </a:rPr>
              <a:t>recursos</a:t>
            </a:r>
            <a:r>
              <a:rPr dirty="0" sz="900" spc="40">
                <a:solidFill>
                  <a:srgbClr val="232323"/>
                </a:solidFill>
                <a:latin typeface="Arial MT"/>
                <a:cs typeface="Arial MT"/>
              </a:rPr>
              <a:t> </a:t>
            </a:r>
            <a:r>
              <a:rPr dirty="0" sz="900" spc="-75">
                <a:solidFill>
                  <a:srgbClr val="1A1A1A"/>
                </a:solidFill>
                <a:latin typeface="Arial MT"/>
                <a:cs typeface="Arial MT"/>
              </a:rPr>
              <a:t>de</a:t>
            </a:r>
            <a:r>
              <a:rPr dirty="0" sz="900" spc="-20">
                <a:solidFill>
                  <a:srgbClr val="1A1A1A"/>
                </a:solidFill>
                <a:latin typeface="Arial MT"/>
                <a:cs typeface="Arial MT"/>
              </a:rPr>
              <a:t> </a:t>
            </a:r>
            <a:r>
              <a:rPr dirty="0" sz="900" spc="-95">
                <a:solidFill>
                  <a:srgbClr val="262626"/>
                </a:solidFill>
                <a:latin typeface="Arial MT"/>
                <a:cs typeface="Arial MT"/>
              </a:rPr>
              <a:t>que</a:t>
            </a:r>
            <a:r>
              <a:rPr dirty="0" sz="900" spc="20">
                <a:solidFill>
                  <a:srgbClr val="262626"/>
                </a:solidFill>
                <a:latin typeface="Arial MT"/>
                <a:cs typeface="Arial MT"/>
              </a:rPr>
              <a:t> </a:t>
            </a:r>
            <a:r>
              <a:rPr dirty="0" sz="900" spc="-60">
                <a:solidFill>
                  <a:srgbClr val="1C1C1C"/>
                </a:solidFill>
                <a:latin typeface="Arial MT"/>
                <a:cs typeface="Arial MT"/>
              </a:rPr>
              <a:t>trata</a:t>
            </a:r>
            <a:r>
              <a:rPr dirty="0" sz="900" spc="-10">
                <a:solidFill>
                  <a:srgbClr val="1C1C1C"/>
                </a:solidFill>
                <a:latin typeface="Arial MT"/>
                <a:cs typeface="Arial MT"/>
              </a:rPr>
              <a:t> </a:t>
            </a:r>
            <a:r>
              <a:rPr dirty="0" sz="900" spc="-55">
                <a:solidFill>
                  <a:srgbClr val="3D3D3D"/>
                </a:solidFill>
                <a:latin typeface="Arial MT"/>
                <a:cs typeface="Arial MT"/>
              </a:rPr>
              <a:t>o</a:t>
            </a:r>
            <a:r>
              <a:rPr dirty="0" sz="900" spc="-35">
                <a:solidFill>
                  <a:srgbClr val="3D3D3D"/>
                </a:solidFill>
                <a:latin typeface="Arial MT"/>
                <a:cs typeface="Arial MT"/>
              </a:rPr>
              <a:t> </a:t>
            </a:r>
            <a:r>
              <a:rPr dirty="0" sz="900" spc="-10">
                <a:solidFill>
                  <a:srgbClr val="1C1C1C"/>
                </a:solidFill>
                <a:latin typeface="Arial MT"/>
                <a:cs typeface="Arial MT"/>
              </a:rPr>
              <a:t>Anigo </a:t>
            </a:r>
            <a:r>
              <a:rPr dirty="0" sz="900" spc="-65">
                <a:solidFill>
                  <a:srgbClr val="1A1A1A"/>
                </a:solidFill>
                <a:latin typeface="Arial MT"/>
                <a:cs typeface="Arial MT"/>
              </a:rPr>
              <a:t>43</a:t>
            </a:r>
            <a:r>
              <a:rPr dirty="0" sz="900" spc="-60">
                <a:solidFill>
                  <a:srgbClr val="1A1A1A"/>
                </a:solidFill>
                <a:latin typeface="Arial MT"/>
                <a:cs typeface="Arial MT"/>
              </a:rPr>
              <a:t> </a:t>
            </a:r>
            <a:r>
              <a:rPr dirty="0" sz="900" spc="-70">
                <a:solidFill>
                  <a:srgbClr val="161616"/>
                </a:solidFill>
                <a:latin typeface="Arial MT"/>
                <a:cs typeface="Arial MT"/>
              </a:rPr>
              <a:t>parágrafo</a:t>
            </a:r>
            <a:r>
              <a:rPr dirty="0" sz="900" spc="75">
                <a:solidFill>
                  <a:srgbClr val="161616"/>
                </a:solidFill>
                <a:latin typeface="Arial MT"/>
                <a:cs typeface="Arial MT"/>
              </a:rPr>
              <a:t> </a:t>
            </a:r>
            <a:r>
              <a:rPr dirty="0" sz="900" spc="-55">
                <a:solidFill>
                  <a:srgbClr val="1F1F1F"/>
                </a:solidFill>
                <a:latin typeface="Arial MT"/>
                <a:cs typeface="Arial MT"/>
              </a:rPr>
              <a:t>1º</a:t>
            </a:r>
            <a:r>
              <a:rPr dirty="0" sz="900" spc="-40">
                <a:solidFill>
                  <a:srgbClr val="1F1F1F"/>
                </a:solidFill>
                <a:latin typeface="Arial MT"/>
                <a:cs typeface="Arial MT"/>
              </a:rPr>
              <a:t> </a:t>
            </a:r>
            <a:r>
              <a:rPr dirty="0" sz="900" spc="-95">
                <a:solidFill>
                  <a:srgbClr val="181818"/>
                </a:solidFill>
                <a:latin typeface="Arial MT"/>
                <a:cs typeface="Arial MT"/>
              </a:rPr>
              <a:t>da</a:t>
            </a:r>
            <a:r>
              <a:rPr dirty="0" sz="900" spc="-15">
                <a:solidFill>
                  <a:srgbClr val="181818"/>
                </a:solidFill>
                <a:latin typeface="Arial MT"/>
                <a:cs typeface="Arial MT"/>
              </a:rPr>
              <a:t> </a:t>
            </a:r>
            <a:r>
              <a:rPr dirty="0" sz="900" spc="-45">
                <a:solidFill>
                  <a:srgbClr val="1D1D1D"/>
                </a:solidFill>
                <a:latin typeface="Arial MT"/>
                <a:cs typeface="Arial MT"/>
              </a:rPr>
              <a:t>Lei</a:t>
            </a:r>
            <a:r>
              <a:rPr dirty="0" sz="900" spc="-90">
                <a:solidFill>
                  <a:srgbClr val="1D1D1D"/>
                </a:solidFill>
                <a:latin typeface="Arial MT"/>
                <a:cs typeface="Arial MT"/>
              </a:rPr>
              <a:t> </a:t>
            </a:r>
            <a:r>
              <a:rPr dirty="0" sz="900" spc="-75">
                <a:solidFill>
                  <a:srgbClr val="131313"/>
                </a:solidFill>
                <a:latin typeface="Arial MT"/>
                <a:cs typeface="Arial MT"/>
              </a:rPr>
              <a:t>Federal</a:t>
            </a:r>
            <a:r>
              <a:rPr dirty="0" sz="900" spc="-40">
                <a:solidFill>
                  <a:srgbClr val="131313"/>
                </a:solidFill>
                <a:latin typeface="Arial MT"/>
                <a:cs typeface="Arial MT"/>
              </a:rPr>
              <a:t> </a:t>
            </a:r>
            <a:r>
              <a:rPr dirty="0" sz="900" spc="-55">
                <a:solidFill>
                  <a:srgbClr val="262626"/>
                </a:solidFill>
                <a:latin typeface="Arial MT"/>
                <a:cs typeface="Arial MT"/>
              </a:rPr>
              <a:t>N°</a:t>
            </a:r>
            <a:r>
              <a:rPr dirty="0" sz="900" spc="-100">
                <a:solidFill>
                  <a:srgbClr val="262626"/>
                </a:solidFill>
                <a:latin typeface="Arial MT"/>
                <a:cs typeface="Arial MT"/>
              </a:rPr>
              <a:t> </a:t>
            </a:r>
            <a:r>
              <a:rPr dirty="0" sz="900" spc="-70">
                <a:solidFill>
                  <a:srgbClr val="131313"/>
                </a:solidFill>
                <a:latin typeface="Arial MT"/>
                <a:cs typeface="Arial MT"/>
              </a:rPr>
              <a:t>4.320/64.</a:t>
            </a:r>
            <a:r>
              <a:rPr dirty="0" sz="900" spc="5">
                <a:solidFill>
                  <a:srgbClr val="131313"/>
                </a:solidFill>
                <a:latin typeface="Arial MT"/>
                <a:cs typeface="Arial MT"/>
              </a:rPr>
              <a:t> </a:t>
            </a:r>
            <a:r>
              <a:rPr dirty="0" sz="900" spc="-70">
                <a:solidFill>
                  <a:srgbClr val="161616"/>
                </a:solidFill>
                <a:latin typeface="Arial MT"/>
                <a:cs typeface="Arial MT"/>
              </a:rPr>
              <a:t>Inciso</a:t>
            </a:r>
            <a:r>
              <a:rPr dirty="0" sz="900" spc="-35">
                <a:solidFill>
                  <a:srgbClr val="161616"/>
                </a:solidFill>
                <a:latin typeface="Arial MT"/>
                <a:cs typeface="Arial MT"/>
              </a:rPr>
              <a:t> </a:t>
            </a:r>
            <a:r>
              <a:rPr dirty="0" sz="900" spc="-20">
                <a:solidFill>
                  <a:srgbClr val="181818"/>
                </a:solidFill>
                <a:latin typeface="Arial MT"/>
                <a:cs typeface="Arial MT"/>
              </a:rPr>
              <a:t>III.</a:t>
            </a:r>
            <a:endParaRPr sz="900">
              <a:latin typeface="Arial MT"/>
              <a:cs typeface="Arial MT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1761644" y="6033976"/>
            <a:ext cx="1588135" cy="38227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32740" marR="5080" indent="-320675">
              <a:lnSpc>
                <a:spcPct val="130100"/>
              </a:lnSpc>
              <a:spcBef>
                <a:spcPts val="100"/>
              </a:spcBef>
            </a:pPr>
            <a:r>
              <a:rPr dirty="0" sz="900" spc="-50">
                <a:latin typeface="Arial MT"/>
                <a:cs typeface="Arial MT"/>
              </a:rPr>
              <a:t>Inciso:</a:t>
            </a:r>
            <a:r>
              <a:rPr dirty="0" sz="900" spc="25">
                <a:latin typeface="Arial MT"/>
                <a:cs typeface="Arial MT"/>
              </a:rPr>
              <a:t> </a:t>
            </a:r>
            <a:r>
              <a:rPr dirty="0" sz="900">
                <a:solidFill>
                  <a:srgbClr val="131313"/>
                </a:solidFill>
                <a:latin typeface="Arial MT"/>
                <a:cs typeface="Arial MT"/>
              </a:rPr>
              <a:t>ll </a:t>
            </a:r>
            <a:r>
              <a:rPr dirty="0" sz="900">
                <a:solidFill>
                  <a:srgbClr val="3D3D3D"/>
                </a:solidFill>
                <a:latin typeface="Arial MT"/>
                <a:cs typeface="Arial MT"/>
              </a:rPr>
              <a:t>-</a:t>
            </a:r>
            <a:r>
              <a:rPr dirty="0" sz="900" spc="-95">
                <a:solidFill>
                  <a:srgbClr val="3D3D3D"/>
                </a:solidFill>
                <a:latin typeface="Arial MT"/>
                <a:cs typeface="Arial MT"/>
              </a:rPr>
              <a:t> </a:t>
            </a:r>
            <a:r>
              <a:rPr dirty="0" sz="900" spc="-80">
                <a:solidFill>
                  <a:srgbClr val="1D1D1D"/>
                </a:solidFill>
                <a:latin typeface="Arial MT"/>
                <a:cs typeface="Arial MT"/>
              </a:rPr>
              <a:t>Exœsso</a:t>
            </a:r>
            <a:r>
              <a:rPr dirty="0" sz="900" spc="-20">
                <a:solidFill>
                  <a:srgbClr val="1D1D1D"/>
                </a:solidFill>
                <a:latin typeface="Arial MT"/>
                <a:cs typeface="Arial MT"/>
              </a:rPr>
              <a:t> </a:t>
            </a:r>
            <a:r>
              <a:rPr dirty="0" sz="900" spc="-70">
                <a:solidFill>
                  <a:srgbClr val="282828"/>
                </a:solidFill>
                <a:latin typeface="Arial MT"/>
                <a:cs typeface="Arial MT"/>
              </a:rPr>
              <a:t>de</a:t>
            </a:r>
            <a:r>
              <a:rPr dirty="0" sz="900" spc="-10">
                <a:solidFill>
                  <a:srgbClr val="282828"/>
                </a:solidFill>
                <a:latin typeface="Arial MT"/>
                <a:cs typeface="Arial MT"/>
              </a:rPr>
              <a:t> </a:t>
            </a:r>
            <a:r>
              <a:rPr dirty="0" sz="900" spc="-80">
                <a:solidFill>
                  <a:srgbClr val="1C1C1C"/>
                </a:solidFill>
                <a:latin typeface="Arial MT"/>
                <a:cs typeface="Arial MT"/>
              </a:rPr>
              <a:t>Arrecadaçao:</a:t>
            </a:r>
            <a:r>
              <a:rPr dirty="0" sz="900" spc="-30">
                <a:solidFill>
                  <a:srgbClr val="1C1C1C"/>
                </a:solidFill>
                <a:latin typeface="Arial MT"/>
                <a:cs typeface="Arial MT"/>
              </a:rPr>
              <a:t> </a:t>
            </a:r>
            <a:r>
              <a:rPr dirty="0" sz="900" spc="-30">
                <a:solidFill>
                  <a:srgbClr val="0F0F0F"/>
                </a:solidFill>
                <a:latin typeface="Arial MT"/>
                <a:cs typeface="Arial MT"/>
              </a:rPr>
              <a:t>III</a:t>
            </a:r>
            <a:r>
              <a:rPr dirty="0" sz="900" spc="-20">
                <a:solidFill>
                  <a:srgbClr val="0F0F0F"/>
                </a:solidFill>
                <a:latin typeface="Arial MT"/>
                <a:cs typeface="Arial MT"/>
              </a:rPr>
              <a:t> </a:t>
            </a:r>
            <a:r>
              <a:rPr dirty="0" sz="900" spc="-50">
                <a:solidFill>
                  <a:srgbClr val="363636"/>
                </a:solidFill>
                <a:latin typeface="Arial MT"/>
                <a:cs typeface="Arial MT"/>
              </a:rPr>
              <a:t>-</a:t>
            </a:r>
            <a:r>
              <a:rPr dirty="0" sz="900" spc="-25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dirty="0" sz="900" spc="-80">
                <a:latin typeface="Arial MT"/>
                <a:cs typeface="Arial MT"/>
              </a:rPr>
              <a:t>Anulaçso</a:t>
            </a:r>
            <a:r>
              <a:rPr dirty="0" sz="900" spc="60">
                <a:latin typeface="Arial MT"/>
                <a:cs typeface="Arial MT"/>
              </a:rPr>
              <a:t> </a:t>
            </a:r>
            <a:r>
              <a:rPr dirty="0" sz="900" spc="-75">
                <a:solidFill>
                  <a:srgbClr val="1C1C1C"/>
                </a:solidFill>
                <a:latin typeface="Arial MT"/>
                <a:cs typeface="Arial MT"/>
              </a:rPr>
              <a:t>de</a:t>
            </a:r>
            <a:r>
              <a:rPr dirty="0" sz="900" spc="-20">
                <a:solidFill>
                  <a:srgbClr val="1C1C1C"/>
                </a:solidFill>
                <a:latin typeface="Arial MT"/>
                <a:cs typeface="Arial MT"/>
              </a:rPr>
              <a:t> </a:t>
            </a:r>
            <a:r>
              <a:rPr dirty="0" sz="900" spc="-90">
                <a:solidFill>
                  <a:srgbClr val="181818"/>
                </a:solidFill>
                <a:latin typeface="Arial MT"/>
                <a:cs typeface="Arial MT"/>
              </a:rPr>
              <a:t>Dotaçêo</a:t>
            </a:r>
            <a:r>
              <a:rPr dirty="0" sz="900" spc="10">
                <a:solidFill>
                  <a:srgbClr val="181818"/>
                </a:solidFill>
                <a:latin typeface="Arial MT"/>
                <a:cs typeface="Arial MT"/>
              </a:rPr>
              <a:t> </a:t>
            </a:r>
            <a:r>
              <a:rPr dirty="0" sz="900" spc="-50">
                <a:solidFill>
                  <a:srgbClr val="424242"/>
                </a:solidFill>
                <a:latin typeface="Arial MT"/>
                <a:cs typeface="Arial MT"/>
              </a:rPr>
              <a:t>:</a:t>
            </a:r>
            <a:endParaRPr sz="900">
              <a:latin typeface="Arial MT"/>
              <a:cs typeface="Arial MT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473535" y="6367143"/>
            <a:ext cx="1878330" cy="384175"/>
          </a:xfrm>
          <a:prstGeom prst="rect">
            <a:avLst/>
          </a:prstGeom>
        </p:spPr>
        <p:txBody>
          <a:bodyPr wrap="square" lIns="0" tIns="501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95"/>
              </a:spcBef>
            </a:pPr>
            <a:r>
              <a:rPr dirty="0" u="sng" sz="900" spc="-195">
                <a:solidFill>
                  <a:srgbClr val="161616"/>
                </a:solidFill>
                <a:uFill>
                  <a:solidFill>
                    <a:srgbClr val="38383B"/>
                  </a:solidFill>
                </a:uFill>
                <a:latin typeface="Arial Black"/>
                <a:cs typeface="Arial Black"/>
              </a:rPr>
              <a:t>DotaG6ëa</a:t>
            </a:r>
            <a:r>
              <a:rPr dirty="0" u="sng" sz="900" spc="80">
                <a:solidFill>
                  <a:srgbClr val="161616"/>
                </a:solidFill>
                <a:uFill>
                  <a:solidFill>
                    <a:srgbClr val="38383B"/>
                  </a:solidFill>
                </a:uFill>
                <a:latin typeface="Arial Black"/>
                <a:cs typeface="Arial Black"/>
              </a:rPr>
              <a:t> </a:t>
            </a:r>
            <a:r>
              <a:rPr dirty="0" u="sng" sz="900" spc="-45">
                <a:solidFill>
                  <a:srgbClr val="151515"/>
                </a:solidFill>
                <a:uFill>
                  <a:solidFill>
                    <a:srgbClr val="38383B"/>
                  </a:solidFill>
                </a:uFill>
                <a:latin typeface="Arial Black"/>
                <a:cs typeface="Arial Black"/>
              </a:rPr>
              <a:t>Anula8ae</a:t>
            </a:r>
            <a:endParaRPr sz="900">
              <a:latin typeface="Arial Black"/>
              <a:cs typeface="Arial Black"/>
            </a:endParaRPr>
          </a:p>
          <a:p>
            <a:pPr marL="62230">
              <a:lnSpc>
                <a:spcPct val="100000"/>
              </a:lnSpc>
              <a:spcBef>
                <a:spcPts val="309"/>
              </a:spcBef>
            </a:pPr>
            <a:r>
              <a:rPr dirty="0" sz="950" spc="-80">
                <a:solidFill>
                  <a:srgbClr val="212121"/>
                </a:solidFill>
                <a:latin typeface="Arial Black"/>
                <a:cs typeface="Arial Black"/>
              </a:rPr>
              <a:t>FUNDO</a:t>
            </a:r>
            <a:r>
              <a:rPr dirty="0" sz="950" spc="25">
                <a:solidFill>
                  <a:srgbClr val="212121"/>
                </a:solidFill>
                <a:latin typeface="Arial Black"/>
                <a:cs typeface="Arial Black"/>
              </a:rPr>
              <a:t> </a:t>
            </a:r>
            <a:r>
              <a:rPr dirty="0" sz="950" spc="-100">
                <a:solidFill>
                  <a:srgbClr val="1C1C1C"/>
                </a:solidFill>
                <a:latin typeface="Arial Black"/>
                <a:cs typeface="Arial Black"/>
              </a:rPr>
              <a:t>MUNICIPAL</a:t>
            </a:r>
            <a:r>
              <a:rPr dirty="0" sz="950" spc="70">
                <a:solidFill>
                  <a:srgbClr val="1C1C1C"/>
                </a:solidFill>
                <a:latin typeface="Arial Black"/>
                <a:cs typeface="Arial Black"/>
              </a:rPr>
              <a:t> </a:t>
            </a:r>
            <a:r>
              <a:rPr dirty="0" sz="950" spc="-50">
                <a:solidFill>
                  <a:srgbClr val="262626"/>
                </a:solidFill>
                <a:latin typeface="Arial Black"/>
                <a:cs typeface="Arial Black"/>
              </a:rPr>
              <a:t>DE</a:t>
            </a:r>
            <a:r>
              <a:rPr dirty="0" sz="950" spc="-35">
                <a:solidFill>
                  <a:srgbClr val="262626"/>
                </a:solidFill>
                <a:latin typeface="Arial Black"/>
                <a:cs typeface="Arial Black"/>
              </a:rPr>
              <a:t> </a:t>
            </a:r>
            <a:r>
              <a:rPr dirty="0" sz="950" spc="-45">
                <a:solidFill>
                  <a:srgbClr val="1F1F1F"/>
                </a:solidFill>
                <a:latin typeface="Arial Black"/>
                <a:cs typeface="Arial Black"/>
              </a:rPr>
              <a:t>SAÙDE</a:t>
            </a:r>
            <a:endParaRPr sz="950">
              <a:latin typeface="Arial Black"/>
              <a:cs typeface="Arial Black"/>
            </a:endParaRPr>
          </a:p>
        </p:txBody>
      </p:sp>
      <p:sp>
        <p:nvSpPr>
          <p:cNvPr id="20" name="object 20" descr=""/>
          <p:cNvSpPr txBox="1"/>
          <p:nvPr/>
        </p:nvSpPr>
        <p:spPr>
          <a:xfrm>
            <a:off x="3850382" y="6036010"/>
            <a:ext cx="578485" cy="373380"/>
          </a:xfrm>
          <a:prstGeom prst="rect">
            <a:avLst/>
          </a:prstGeom>
        </p:spPr>
        <p:txBody>
          <a:bodyPr wrap="square" lIns="0" tIns="641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05"/>
              </a:spcBef>
            </a:pPr>
            <a:r>
              <a:rPr dirty="0" sz="800" spc="-20">
                <a:solidFill>
                  <a:srgbClr val="0F0F0F"/>
                </a:solidFill>
                <a:latin typeface="Arial MT"/>
                <a:cs typeface="Arial MT"/>
              </a:rPr>
              <a:t>R$76.217,35</a:t>
            </a:r>
            <a:endParaRPr sz="800">
              <a:latin typeface="Arial MT"/>
              <a:cs typeface="Arial MT"/>
            </a:endParaRPr>
          </a:p>
          <a:p>
            <a:pPr marL="16510">
              <a:lnSpc>
                <a:spcPct val="100000"/>
              </a:lnSpc>
              <a:spcBef>
                <a:spcPts val="409"/>
              </a:spcBef>
            </a:pPr>
            <a:r>
              <a:rPr dirty="0" sz="800" spc="-10">
                <a:solidFill>
                  <a:srgbClr val="111111"/>
                </a:solidFill>
                <a:latin typeface="Arial MT"/>
                <a:cs typeface="Arial MT"/>
              </a:rPr>
              <a:t>$76.217.35</a:t>
            </a:r>
            <a:endParaRPr sz="800">
              <a:latin typeface="Arial MT"/>
              <a:cs typeface="Arial MT"/>
            </a:endParaRPr>
          </a:p>
        </p:txBody>
      </p:sp>
      <p:graphicFrame>
        <p:nvGraphicFramePr>
          <p:cNvPr id="21" name="object 21" descr=""/>
          <p:cNvGraphicFramePr>
            <a:graphicFrameLocks noGrp="1"/>
          </p:cNvGraphicFramePr>
          <p:nvPr/>
        </p:nvGraphicFramePr>
        <p:xfrm>
          <a:off x="574364" y="6767630"/>
          <a:ext cx="6344285" cy="6223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7865"/>
                <a:gridCol w="5062220"/>
                <a:gridCol w="507364"/>
              </a:tblGrid>
              <a:tr h="146685">
                <a:tc>
                  <a:txBody>
                    <a:bodyPr/>
                    <a:lstStyle/>
                    <a:p>
                      <a:pPr marL="34290">
                        <a:lnSpc>
                          <a:spcPts val="940"/>
                        </a:lnSpc>
                      </a:pPr>
                      <a:r>
                        <a:rPr dirty="0" sz="850" spc="-10" b="1">
                          <a:solidFill>
                            <a:srgbClr val="111111"/>
                          </a:solidFill>
                          <a:latin typeface="Arial"/>
                          <a:cs typeface="Arial"/>
                        </a:rPr>
                        <a:t>OU.22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6045">
                        <a:lnSpc>
                          <a:spcPts val="940"/>
                        </a:lnSpc>
                      </a:pPr>
                      <a:r>
                        <a:rPr dirty="0" sz="850" spc="-70" b="1">
                          <a:solidFill>
                            <a:srgbClr val="0F0F0F"/>
                          </a:solidFill>
                          <a:latin typeface="Arial"/>
                          <a:cs typeface="Arial"/>
                        </a:rPr>
                        <a:t>Fundo</a:t>
                      </a:r>
                      <a:r>
                        <a:rPr dirty="0" sz="850" spc="25" b="1">
                          <a:solidFill>
                            <a:srgbClr val="0F0F0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55" b="1">
                          <a:solidFill>
                            <a:srgbClr val="111111"/>
                          </a:solidFill>
                          <a:latin typeface="Arial"/>
                          <a:cs typeface="Arial"/>
                        </a:rPr>
                        <a:t>Municipal</a:t>
                      </a:r>
                      <a:r>
                        <a:rPr dirty="0" sz="850" spc="30" b="1">
                          <a:solidFill>
                            <a:srgbClr val="11111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55" b="1">
                          <a:solidFill>
                            <a:srgbClr val="181818"/>
                          </a:solidFill>
                          <a:latin typeface="Arial"/>
                          <a:cs typeface="Arial"/>
                        </a:rPr>
                        <a:t>de</a:t>
                      </a:r>
                      <a:r>
                        <a:rPr dirty="0" sz="850" spc="-15" b="1">
                          <a:solidFill>
                            <a:srgbClr val="18181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10" b="1">
                          <a:solidFill>
                            <a:srgbClr val="1A1A1A"/>
                          </a:solidFill>
                          <a:latin typeface="Arial"/>
                          <a:cs typeface="Arial"/>
                        </a:rPr>
                        <a:t>Saúde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891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2.015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6510"/>
                </a:tc>
                <a:tc>
                  <a:txBody>
                    <a:bodyPr/>
                    <a:lstStyle/>
                    <a:p>
                      <a:pPr marL="10160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50" spc="-65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MANUTENCAO</a:t>
                      </a:r>
                      <a:r>
                        <a:rPr dirty="0" sz="850" spc="15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50" spc="-55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60">
                          <a:latin typeface="Arial MT"/>
                          <a:cs typeface="Arial MT"/>
                        </a:rPr>
                        <a:t>OPERACIONALIZACAO</a:t>
                      </a:r>
                      <a:r>
                        <a:rPr dirty="0" sz="85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80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850" spc="-15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55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ESTRA7ÉG!A</a:t>
                      </a:r>
                      <a:r>
                        <a:rPr dirty="0" sz="850" spc="95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75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50" spc="-30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65">
                          <a:latin typeface="Arial MT"/>
                          <a:cs typeface="Arial MT"/>
                        </a:rPr>
                        <a:t>SAÚDE</a:t>
                      </a:r>
                      <a:r>
                        <a:rPr dirty="0" sz="85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80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850" spc="-10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45">
                          <a:latin typeface="Arial MT"/>
                          <a:cs typeface="Arial MT"/>
                        </a:rPr>
                        <a:t>FAMILIA/UBS</a:t>
                      </a:r>
                      <a:r>
                        <a:rPr dirty="0" sz="850" spc="6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50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fPREVlNE</a:t>
                      </a:r>
                      <a:r>
                        <a:rPr dirty="0" sz="850" spc="45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solidFill>
                            <a:srgbClr val="1D1D1D"/>
                          </a:solidFill>
                          <a:latin typeface="Arial MT"/>
                          <a:cs typeface="Arial MT"/>
                        </a:rPr>
                        <a:t>BRASIL)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6510"/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64465">
                <a:tc>
                  <a:txBody>
                    <a:bodyPr/>
                    <a:lstStyle/>
                    <a:p>
                      <a:pPr marL="34925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dirty="0" sz="850" spc="-10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3.3.9.0.36.01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1430"/>
                </a:tc>
                <a:tc>
                  <a:txBody>
                    <a:bodyPr/>
                    <a:lstStyle/>
                    <a:p>
                      <a:pPr marL="104775">
                        <a:lnSpc>
                          <a:spcPct val="100000"/>
                        </a:lnSpc>
                        <a:spcBef>
                          <a:spcPts val="90"/>
                        </a:spcBef>
                        <a:tabLst>
                          <a:tab pos="3202940" algn="l"/>
                        </a:tabLst>
                      </a:pPr>
                      <a:r>
                        <a:rPr dirty="0" sz="850" spc="-80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850" spc="30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60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SERVICOS</a:t>
                      </a:r>
                      <a:r>
                        <a:rPr dirty="0" sz="850" spc="10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50">
                          <a:solidFill>
                            <a:srgbClr val="0E0E0E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50" spc="-10">
                          <a:solidFill>
                            <a:srgbClr val="0E0E0E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65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TERCEIROS</a:t>
                      </a:r>
                      <a:r>
                        <a:rPr dirty="0" sz="850" spc="35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50" spc="-4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75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PESSOA</a:t>
                      </a:r>
                      <a:r>
                        <a:rPr dirty="0" sz="850" spc="45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F|SICA</a:t>
                      </a:r>
                      <a:r>
                        <a:rPr dirty="0" sz="850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850" spc="-50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50" spc="-10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55">
                          <a:solidFill>
                            <a:srgbClr val="151515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50" spc="-40">
                          <a:solidFill>
                            <a:srgbClr val="151515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45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Impostos</a:t>
                      </a:r>
                      <a:r>
                        <a:rPr dirty="0" sz="850" spc="25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50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50" spc="5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25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Sa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1430"/>
                </a:tc>
                <a:tc>
                  <a:txBody>
                    <a:bodyPr/>
                    <a:lstStyle/>
                    <a:p>
                      <a:pPr algn="ctr" marL="6350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dirty="0" sz="850" spc="-10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36.217,35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1430"/>
                </a:tc>
              </a:tr>
              <a:tr h="1422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728595">
                        <a:lnSpc>
                          <a:spcPts val="930"/>
                        </a:lnSpc>
                        <a:spcBef>
                          <a:spcPts val="90"/>
                        </a:spcBef>
                      </a:pPr>
                      <a:r>
                        <a:rPr dirty="0" sz="850" spc="-50" b="1">
                          <a:solidFill>
                            <a:srgbClr val="0C0C0C"/>
                          </a:solidFill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50" spc="-30" b="1">
                          <a:solidFill>
                            <a:srgbClr val="0C0C0C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60" b="1"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85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65" b="1">
                          <a:solidFill>
                            <a:srgbClr val="161616"/>
                          </a:solidFill>
                          <a:latin typeface="Arial"/>
                          <a:cs typeface="Arial"/>
                        </a:rPr>
                        <a:t>Protgto</a:t>
                      </a:r>
                      <a:r>
                        <a:rPr dirty="0" sz="850" spc="15" b="1">
                          <a:solidFill>
                            <a:srgbClr val="161616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b="1">
                          <a:solidFill>
                            <a:srgbClr val="0E0E0E"/>
                          </a:solidFill>
                          <a:latin typeface="Arial"/>
                          <a:cs typeface="Arial"/>
                        </a:rPr>
                        <a:t>/</a:t>
                      </a:r>
                      <a:r>
                        <a:rPr dirty="0" sz="850" spc="-10" b="1">
                          <a:solidFill>
                            <a:srgbClr val="0E0E0E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20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Atlvldade </a:t>
                      </a:r>
                      <a:r>
                        <a:rPr dirty="0" sz="850" spc="-25">
                          <a:solidFill>
                            <a:srgbClr val="1D1D1D"/>
                          </a:solidFill>
                          <a:latin typeface="Arial MT"/>
                          <a:cs typeface="Arial MT"/>
                        </a:rPr>
                        <a:t>R$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1430"/>
                </a:tc>
                <a:tc>
                  <a:txBody>
                    <a:bodyPr/>
                    <a:lstStyle/>
                    <a:p>
                      <a:pPr algn="ctr" marL="11430">
                        <a:lnSpc>
                          <a:spcPts val="930"/>
                        </a:lnSpc>
                        <a:spcBef>
                          <a:spcPts val="90"/>
                        </a:spcBef>
                      </a:pPr>
                      <a:r>
                        <a:rPr dirty="0" sz="850" spc="-10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36.217,35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1430"/>
                </a:tc>
              </a:tr>
            </a:tbl>
          </a:graphicData>
        </a:graphic>
      </p:graphicFrame>
      <p:sp>
        <p:nvSpPr>
          <p:cNvPr id="22" name="object 22" descr=""/>
          <p:cNvSpPr txBox="1"/>
          <p:nvPr/>
        </p:nvSpPr>
        <p:spPr>
          <a:xfrm>
            <a:off x="1366296" y="7430777"/>
            <a:ext cx="5233035" cy="1555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50" spc="-65">
                <a:solidFill>
                  <a:srgbClr val="0E0E0E"/>
                </a:solidFill>
                <a:latin typeface="Arial MT"/>
                <a:cs typeface="Arial MT"/>
              </a:rPr>
              <a:t>MANUTENÇÂO</a:t>
            </a:r>
            <a:r>
              <a:rPr dirty="0" sz="850" spc="120">
                <a:solidFill>
                  <a:srgbClr val="0E0E0E"/>
                </a:solidFill>
                <a:latin typeface="Arial MT"/>
                <a:cs typeface="Arial MT"/>
              </a:rPr>
              <a:t> </a:t>
            </a:r>
            <a:r>
              <a:rPr dirty="0" sz="850" spc="-35">
                <a:solidFill>
                  <a:srgbClr val="232323"/>
                </a:solidFill>
                <a:latin typeface="Arial MT"/>
                <a:cs typeface="Arial MT"/>
              </a:rPr>
              <a:t>/</a:t>
            </a:r>
            <a:r>
              <a:rPr dirty="0" sz="850" spc="-55">
                <a:solidFill>
                  <a:srgbClr val="232323"/>
                </a:solidFill>
                <a:latin typeface="Arial MT"/>
                <a:cs typeface="Arial MT"/>
              </a:rPr>
              <a:t> </a:t>
            </a:r>
            <a:r>
              <a:rPr dirty="0" sz="850" spc="-60">
                <a:solidFill>
                  <a:srgbClr val="0C0C0C"/>
                </a:solidFill>
                <a:latin typeface="Arial MT"/>
                <a:cs typeface="Arial MT"/>
              </a:rPr>
              <a:t>OPERACIONALIZACAO</a:t>
            </a:r>
            <a:r>
              <a:rPr dirty="0" sz="850" spc="-35">
                <a:solidFill>
                  <a:srgbClr val="0C0C0C"/>
                </a:solidFill>
                <a:latin typeface="Arial MT"/>
                <a:cs typeface="Arial MT"/>
              </a:rPr>
              <a:t> </a:t>
            </a:r>
            <a:r>
              <a:rPr dirty="0" sz="850" spc="-65">
                <a:solidFill>
                  <a:srgbClr val="1A1A1A"/>
                </a:solidFill>
                <a:latin typeface="Arial MT"/>
                <a:cs typeface="Arial MT"/>
              </a:rPr>
              <a:t>DAS</a:t>
            </a:r>
            <a:r>
              <a:rPr dirty="0" sz="850">
                <a:solidFill>
                  <a:srgbClr val="1A1A1A"/>
                </a:solidFill>
                <a:latin typeface="Arial MT"/>
                <a:cs typeface="Arial MT"/>
              </a:rPr>
              <a:t> </a:t>
            </a:r>
            <a:r>
              <a:rPr dirty="0" sz="850" spc="-70">
                <a:solidFill>
                  <a:srgbClr val="111111"/>
                </a:solidFill>
                <a:latin typeface="Arial MT"/>
                <a:cs typeface="Arial MT"/>
              </a:rPr>
              <a:t>UNIDADES</a:t>
            </a:r>
            <a:r>
              <a:rPr dirty="0" sz="850" spc="5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850" spc="-55">
                <a:solidFill>
                  <a:srgbClr val="161616"/>
                </a:solidFill>
                <a:latin typeface="Arial MT"/>
                <a:cs typeface="Arial MT"/>
              </a:rPr>
              <a:t>DE</a:t>
            </a:r>
            <a:r>
              <a:rPr dirty="0" sz="850" spc="-25">
                <a:solidFill>
                  <a:srgbClr val="161616"/>
                </a:solidFill>
                <a:latin typeface="Arial MT"/>
                <a:cs typeface="Arial MT"/>
              </a:rPr>
              <a:t> </a:t>
            </a:r>
            <a:r>
              <a:rPr dirty="0" sz="850" spc="-65">
                <a:solidFill>
                  <a:srgbClr val="131313"/>
                </a:solidFill>
                <a:latin typeface="Arial MT"/>
                <a:cs typeface="Arial MT"/>
              </a:rPr>
              <a:t>SAÚDE</a:t>
            </a:r>
            <a:r>
              <a:rPr dirty="0" sz="850" spc="50">
                <a:solidFill>
                  <a:srgbClr val="131313"/>
                </a:solidFill>
                <a:latin typeface="Arial MT"/>
                <a:cs typeface="Arial MT"/>
              </a:rPr>
              <a:t> </a:t>
            </a:r>
            <a:r>
              <a:rPr dirty="0" sz="850" spc="-35">
                <a:solidFill>
                  <a:srgbClr val="282828"/>
                </a:solidFill>
                <a:latin typeface="Arial MT"/>
                <a:cs typeface="Arial MT"/>
              </a:rPr>
              <a:t>/</a:t>
            </a:r>
            <a:r>
              <a:rPr dirty="0" sz="850" spc="-50">
                <a:solidFill>
                  <a:srgbClr val="282828"/>
                </a:solidFill>
                <a:latin typeface="Arial MT"/>
                <a:cs typeface="Arial MT"/>
              </a:rPr>
              <a:t> </a:t>
            </a:r>
            <a:r>
              <a:rPr dirty="0" sz="850" spc="-60">
                <a:solidFill>
                  <a:srgbClr val="131313"/>
                </a:solidFill>
                <a:latin typeface="Arial MT"/>
                <a:cs typeface="Arial MT"/>
              </a:rPr>
              <a:t>CEMES</a:t>
            </a:r>
            <a:r>
              <a:rPr dirty="0" sz="850" spc="55">
                <a:solidFill>
                  <a:srgbClr val="131313"/>
                </a:solidFill>
                <a:latin typeface="Arial MT"/>
                <a:cs typeface="Arial MT"/>
              </a:rPr>
              <a:t> </a:t>
            </a:r>
            <a:r>
              <a:rPr dirty="0" sz="850" spc="-30">
                <a:solidFill>
                  <a:srgbClr val="242424"/>
                </a:solidFill>
                <a:latin typeface="Arial MT"/>
                <a:cs typeface="Arial MT"/>
              </a:rPr>
              <a:t>/</a:t>
            </a:r>
            <a:r>
              <a:rPr dirty="0" sz="850" spc="-50">
                <a:solidFill>
                  <a:srgbClr val="242424"/>
                </a:solidFill>
                <a:latin typeface="Arial MT"/>
                <a:cs typeface="Arial MT"/>
              </a:rPr>
              <a:t> </a:t>
            </a:r>
            <a:r>
              <a:rPr dirty="0" sz="850" spc="-65">
                <a:solidFill>
                  <a:srgbClr val="111111"/>
                </a:solidFill>
                <a:latin typeface="Arial MT"/>
                <a:cs typeface="Arial MT"/>
              </a:rPr>
              <a:t>SAMU</a:t>
            </a:r>
            <a:r>
              <a:rPr dirty="0" sz="850" spc="-1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850" spc="-55">
                <a:solidFill>
                  <a:srgbClr val="1D1D1D"/>
                </a:solidFill>
                <a:latin typeface="Arial MT"/>
                <a:cs typeface="Arial MT"/>
              </a:rPr>
              <a:t>192/SAÚDE</a:t>
            </a:r>
            <a:r>
              <a:rPr dirty="0" sz="850" spc="45">
                <a:solidFill>
                  <a:srgbClr val="1D1D1D"/>
                </a:solidFill>
                <a:latin typeface="Arial MT"/>
                <a:cs typeface="Arial MT"/>
              </a:rPr>
              <a:t> </a:t>
            </a:r>
            <a:r>
              <a:rPr dirty="0" sz="850" spc="-70">
                <a:solidFill>
                  <a:srgbClr val="1A1A1A"/>
                </a:solidFill>
                <a:latin typeface="Arial MT"/>
                <a:cs typeface="Arial MT"/>
              </a:rPr>
              <a:t>MENTAL/UPA</a:t>
            </a:r>
            <a:r>
              <a:rPr dirty="0" sz="850" spc="45">
                <a:solidFill>
                  <a:srgbClr val="1A1A1A"/>
                </a:solidFill>
                <a:latin typeface="Arial MT"/>
                <a:cs typeface="Arial MT"/>
              </a:rPr>
              <a:t> </a:t>
            </a:r>
            <a:r>
              <a:rPr dirty="0" sz="850" spc="-50">
                <a:solidFill>
                  <a:srgbClr val="2A2A2A"/>
                </a:solidFill>
                <a:latin typeface="Arial MT"/>
                <a:cs typeface="Arial MT"/>
              </a:rPr>
              <a:t>?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23" name="object 23" descr=""/>
          <p:cNvSpPr txBox="1"/>
          <p:nvPr/>
        </p:nvSpPr>
        <p:spPr>
          <a:xfrm>
            <a:off x="592077" y="7400284"/>
            <a:ext cx="3335020" cy="346075"/>
          </a:xfrm>
          <a:prstGeom prst="rect">
            <a:avLst/>
          </a:prstGeom>
        </p:spPr>
        <p:txBody>
          <a:bodyPr wrap="square" lIns="0" tIns="43180" rIns="0" bIns="0" rtlCol="0" vert="horz">
            <a:spAutoFit/>
          </a:bodyPr>
          <a:lstStyle/>
          <a:p>
            <a:pPr marL="18415">
              <a:lnSpc>
                <a:spcPct val="100000"/>
              </a:lnSpc>
              <a:spcBef>
                <a:spcPts val="340"/>
              </a:spcBef>
            </a:pPr>
            <a:r>
              <a:rPr dirty="0" sz="850" spc="-10">
                <a:solidFill>
                  <a:srgbClr val="161616"/>
                </a:solidFill>
                <a:latin typeface="Arial MT"/>
                <a:cs typeface="Arial MT"/>
              </a:rPr>
              <a:t>2.133</a:t>
            </a:r>
            <a:endParaRPr sz="85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240"/>
              </a:spcBef>
              <a:tabLst>
                <a:tab pos="780415" algn="l"/>
              </a:tabLst>
            </a:pPr>
            <a:r>
              <a:rPr dirty="0" sz="850" spc="-10">
                <a:solidFill>
                  <a:srgbClr val="151515"/>
                </a:solidFill>
                <a:latin typeface="Arial MT"/>
                <a:cs typeface="Arial MT"/>
              </a:rPr>
              <a:t>3.3.9.0.36.01</a:t>
            </a:r>
            <a:r>
              <a:rPr dirty="0" sz="850">
                <a:solidFill>
                  <a:srgbClr val="151515"/>
                </a:solidFill>
                <a:latin typeface="Arial MT"/>
                <a:cs typeface="Arial MT"/>
              </a:rPr>
              <a:t>	</a:t>
            </a:r>
            <a:r>
              <a:rPr dirty="0" sz="850" spc="-75">
                <a:solidFill>
                  <a:srgbClr val="0F0F0F"/>
                </a:solidFill>
                <a:latin typeface="Arial MT"/>
                <a:cs typeface="Arial MT"/>
              </a:rPr>
              <a:t>OUTROS</a:t>
            </a:r>
            <a:r>
              <a:rPr dirty="0" sz="850" spc="25">
                <a:solidFill>
                  <a:srgbClr val="0F0F0F"/>
                </a:solidFill>
                <a:latin typeface="Arial MT"/>
                <a:cs typeface="Arial MT"/>
              </a:rPr>
              <a:t> </a:t>
            </a:r>
            <a:r>
              <a:rPr dirty="0" sz="850" spc="-60">
                <a:solidFill>
                  <a:srgbClr val="0C0C0C"/>
                </a:solidFill>
                <a:latin typeface="Arial MT"/>
                <a:cs typeface="Arial MT"/>
              </a:rPr>
              <a:t>SERVIÇOS</a:t>
            </a:r>
            <a:r>
              <a:rPr dirty="0" sz="850" spc="45">
                <a:solidFill>
                  <a:srgbClr val="0C0C0C"/>
                </a:solidFill>
                <a:latin typeface="Arial MT"/>
                <a:cs typeface="Arial MT"/>
              </a:rPr>
              <a:t> </a:t>
            </a:r>
            <a:r>
              <a:rPr dirty="0" sz="850" spc="-50">
                <a:solidFill>
                  <a:srgbClr val="161616"/>
                </a:solidFill>
                <a:latin typeface="Arial MT"/>
                <a:cs typeface="Arial MT"/>
              </a:rPr>
              <a:t>DE</a:t>
            </a:r>
            <a:r>
              <a:rPr dirty="0" sz="850" spc="-15">
                <a:solidFill>
                  <a:srgbClr val="161616"/>
                </a:solidFill>
                <a:latin typeface="Arial MT"/>
                <a:cs typeface="Arial MT"/>
              </a:rPr>
              <a:t> </a:t>
            </a:r>
            <a:r>
              <a:rPr dirty="0" sz="850" spc="-65">
                <a:solidFill>
                  <a:srgbClr val="161616"/>
                </a:solidFill>
                <a:latin typeface="Arial MT"/>
                <a:cs typeface="Arial MT"/>
              </a:rPr>
              <a:t>TERCEIROS</a:t>
            </a:r>
            <a:r>
              <a:rPr dirty="0" sz="850" spc="25">
                <a:solidFill>
                  <a:srgbClr val="161616"/>
                </a:solidFill>
                <a:latin typeface="Arial MT"/>
                <a:cs typeface="Arial MT"/>
              </a:rPr>
              <a:t> </a:t>
            </a:r>
            <a:r>
              <a:rPr dirty="0" sz="850">
                <a:solidFill>
                  <a:srgbClr val="464646"/>
                </a:solidFill>
                <a:latin typeface="Arial MT"/>
                <a:cs typeface="Arial MT"/>
              </a:rPr>
              <a:t>-</a:t>
            </a:r>
            <a:r>
              <a:rPr dirty="0" sz="850" spc="-75">
                <a:solidFill>
                  <a:srgbClr val="464646"/>
                </a:solidFill>
                <a:latin typeface="Arial MT"/>
                <a:cs typeface="Arial MT"/>
              </a:rPr>
              <a:t> </a:t>
            </a:r>
            <a:r>
              <a:rPr dirty="0" sz="850" spc="-70">
                <a:solidFill>
                  <a:srgbClr val="131313"/>
                </a:solidFill>
                <a:latin typeface="Arial MT"/>
                <a:cs typeface="Arial MT"/>
              </a:rPr>
              <a:t>PESSOA</a:t>
            </a:r>
            <a:r>
              <a:rPr dirty="0" sz="850" spc="40">
                <a:solidFill>
                  <a:srgbClr val="131313"/>
                </a:solidFill>
                <a:latin typeface="Arial MT"/>
                <a:cs typeface="Arial MT"/>
              </a:rPr>
              <a:t> </a:t>
            </a:r>
            <a:r>
              <a:rPr dirty="0" sz="850" spc="-10">
                <a:solidFill>
                  <a:srgbClr val="161616"/>
                </a:solidFill>
                <a:latin typeface="Arial MT"/>
                <a:cs typeface="Arial MT"/>
              </a:rPr>
              <a:t>FISICA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24" name="object 24" descr=""/>
          <p:cNvSpPr txBox="1"/>
          <p:nvPr/>
        </p:nvSpPr>
        <p:spPr>
          <a:xfrm>
            <a:off x="3988210" y="7551223"/>
            <a:ext cx="2124710" cy="6959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 indent="469265">
              <a:lnSpc>
                <a:spcPct val="130600"/>
              </a:lnSpc>
              <a:spcBef>
                <a:spcPts val="100"/>
              </a:spcBef>
            </a:pPr>
            <a:r>
              <a:rPr dirty="0" sz="850" spc="-50">
                <a:solidFill>
                  <a:srgbClr val="181818"/>
                </a:solidFill>
                <a:latin typeface="Arial MT"/>
                <a:cs typeface="Arial MT"/>
              </a:rPr>
              <a:t>Recursos</a:t>
            </a:r>
            <a:r>
              <a:rPr dirty="0" sz="850" spc="-10">
                <a:solidFill>
                  <a:srgbClr val="181818"/>
                </a:solidFill>
                <a:latin typeface="Arial MT"/>
                <a:cs typeface="Arial MT"/>
              </a:rPr>
              <a:t> </a:t>
            </a:r>
            <a:r>
              <a:rPr dirty="0" sz="850" spc="-55">
                <a:solidFill>
                  <a:srgbClr val="1A1A1A"/>
                </a:solidFill>
                <a:latin typeface="Arial MT"/>
                <a:cs typeface="Arial MT"/>
              </a:rPr>
              <a:t>de</a:t>
            </a:r>
            <a:r>
              <a:rPr dirty="0" sz="850" spc="-40">
                <a:solidFill>
                  <a:srgbClr val="1A1A1A"/>
                </a:solidFill>
                <a:latin typeface="Arial MT"/>
                <a:cs typeface="Arial MT"/>
              </a:rPr>
              <a:t> </a:t>
            </a:r>
            <a:r>
              <a:rPr dirty="0" sz="850" spc="-45">
                <a:solidFill>
                  <a:srgbClr val="131313"/>
                </a:solidFill>
                <a:latin typeface="Arial MT"/>
                <a:cs typeface="Arial MT"/>
              </a:rPr>
              <a:t>Impostos</a:t>
            </a:r>
            <a:r>
              <a:rPr dirty="0" sz="850" spc="25">
                <a:solidFill>
                  <a:srgbClr val="131313"/>
                </a:solidFill>
                <a:latin typeface="Arial MT"/>
                <a:cs typeface="Arial MT"/>
              </a:rPr>
              <a:t> </a:t>
            </a:r>
            <a:r>
              <a:rPr dirty="0" sz="850" spc="-50">
                <a:solidFill>
                  <a:srgbClr val="1A1A1A"/>
                </a:solidFill>
                <a:latin typeface="Arial MT"/>
                <a:cs typeface="Arial MT"/>
              </a:rPr>
              <a:t>Vinculados</a:t>
            </a:r>
            <a:r>
              <a:rPr dirty="0" sz="850" spc="45">
                <a:solidFill>
                  <a:srgbClr val="1A1A1A"/>
                </a:solidFill>
                <a:latin typeface="Arial MT"/>
                <a:cs typeface="Arial MT"/>
              </a:rPr>
              <a:t> </a:t>
            </a:r>
            <a:r>
              <a:rPr dirty="0" sz="850" spc="-25">
                <a:solidFill>
                  <a:srgbClr val="232323"/>
                </a:solidFill>
                <a:latin typeface="Arial MT"/>
                <a:cs typeface="Arial MT"/>
              </a:rPr>
              <a:t>Sa </a:t>
            </a:r>
            <a:r>
              <a:rPr dirty="0" sz="850" spc="-20">
                <a:solidFill>
                  <a:srgbClr val="181818"/>
                </a:solidFill>
                <a:latin typeface="Arial MT"/>
                <a:cs typeface="Arial MT"/>
              </a:rPr>
              <a:t>Total</a:t>
            </a:r>
            <a:r>
              <a:rPr dirty="0" sz="850" spc="-40">
                <a:solidFill>
                  <a:srgbClr val="181818"/>
                </a:solidFill>
                <a:latin typeface="Arial MT"/>
                <a:cs typeface="Arial MT"/>
              </a:rPr>
              <a:t> </a:t>
            </a:r>
            <a:r>
              <a:rPr dirty="0" sz="850" spc="-10">
                <a:solidFill>
                  <a:srgbClr val="1C1C1C"/>
                </a:solidFill>
                <a:latin typeface="Arial MT"/>
                <a:cs typeface="Arial MT"/>
              </a:rPr>
              <a:t>do</a:t>
            </a:r>
            <a:r>
              <a:rPr dirty="0" sz="850" spc="-70">
                <a:solidFill>
                  <a:srgbClr val="1C1C1C"/>
                </a:solidFill>
                <a:latin typeface="Arial MT"/>
                <a:cs typeface="Arial MT"/>
              </a:rPr>
              <a:t> </a:t>
            </a:r>
            <a:r>
              <a:rPr dirty="0" sz="850" spc="-10">
                <a:latin typeface="Arial MT"/>
                <a:cs typeface="Arial MT"/>
              </a:rPr>
              <a:t>Projeto</a:t>
            </a:r>
            <a:r>
              <a:rPr dirty="0" sz="850" spc="-25">
                <a:latin typeface="Arial MT"/>
                <a:cs typeface="Arial MT"/>
              </a:rPr>
              <a:t> </a:t>
            </a:r>
            <a:r>
              <a:rPr dirty="0" sz="850">
                <a:solidFill>
                  <a:srgbClr val="151515"/>
                </a:solidFill>
                <a:latin typeface="Arial MT"/>
                <a:cs typeface="Arial MT"/>
              </a:rPr>
              <a:t>/</a:t>
            </a:r>
            <a:r>
              <a:rPr dirty="0" sz="850" spc="-35">
                <a:solidFill>
                  <a:srgbClr val="151515"/>
                </a:solidFill>
                <a:latin typeface="Arial MT"/>
                <a:cs typeface="Arial MT"/>
              </a:rPr>
              <a:t> </a:t>
            </a:r>
            <a:r>
              <a:rPr dirty="0" sz="850" spc="-50">
                <a:solidFill>
                  <a:srgbClr val="111111"/>
                </a:solidFill>
                <a:latin typeface="Arial MT"/>
                <a:cs typeface="Arial MT"/>
              </a:rPr>
              <a:t>AtlvTdade</a:t>
            </a:r>
            <a:r>
              <a:rPr dirty="0" sz="850" spc="3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850" spc="-25">
                <a:solidFill>
                  <a:srgbClr val="1F1F1F"/>
                </a:solidFill>
                <a:latin typeface="Arial MT"/>
                <a:cs typeface="Arial MT"/>
              </a:rPr>
              <a:t>fI$</a:t>
            </a:r>
            <a:endParaRPr sz="85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245"/>
              </a:spcBef>
            </a:pPr>
            <a:r>
              <a:rPr dirty="0" sz="950" spc="-65">
                <a:solidFill>
                  <a:srgbClr val="131313"/>
                </a:solidFill>
                <a:latin typeface="Arial MT"/>
                <a:cs typeface="Arial MT"/>
              </a:rPr>
              <a:t>Total</a:t>
            </a:r>
            <a:r>
              <a:rPr dirty="0" sz="950" spc="-60">
                <a:solidFill>
                  <a:srgbClr val="131313"/>
                </a:solidFill>
                <a:latin typeface="Arial MT"/>
                <a:cs typeface="Arial MT"/>
              </a:rPr>
              <a:t> </a:t>
            </a:r>
            <a:r>
              <a:rPr dirty="0" sz="950" spc="-85">
                <a:solidFill>
                  <a:srgbClr val="1F1F1F"/>
                </a:solidFill>
                <a:latin typeface="Arial MT"/>
                <a:cs typeface="Arial MT"/>
              </a:rPr>
              <a:t>de</a:t>
            </a:r>
            <a:r>
              <a:rPr dirty="0" sz="950" spc="-100">
                <a:solidFill>
                  <a:srgbClr val="1F1F1F"/>
                </a:solidFill>
                <a:latin typeface="Arial MT"/>
                <a:cs typeface="Arial MT"/>
              </a:rPr>
              <a:t> </a:t>
            </a:r>
            <a:r>
              <a:rPr dirty="0" sz="950" spc="-65">
                <a:solidFill>
                  <a:srgbClr val="181818"/>
                </a:solidFill>
                <a:latin typeface="Arial MT"/>
                <a:cs typeface="Arial MT"/>
              </a:rPr>
              <a:t>Unldada</a:t>
            </a:r>
            <a:r>
              <a:rPr dirty="0" sz="950" spc="160">
                <a:solidFill>
                  <a:srgbClr val="181818"/>
                </a:solidFill>
                <a:latin typeface="Arial MT"/>
                <a:cs typeface="Arial MT"/>
              </a:rPr>
              <a:t> </a:t>
            </a:r>
            <a:r>
              <a:rPr dirty="0" sz="950" spc="-25">
                <a:solidFill>
                  <a:srgbClr val="1C1C1C"/>
                </a:solidFill>
                <a:latin typeface="Arial MT"/>
                <a:cs typeface="Arial MT"/>
              </a:rPr>
              <a:t>R$</a:t>
            </a:r>
            <a:endParaRPr sz="950">
              <a:latin typeface="Arial MT"/>
              <a:cs typeface="Arial MT"/>
            </a:endParaRPr>
          </a:p>
          <a:p>
            <a:pPr marL="678180">
              <a:lnSpc>
                <a:spcPct val="100000"/>
              </a:lnSpc>
              <a:spcBef>
                <a:spcPts val="85"/>
              </a:spcBef>
            </a:pPr>
            <a:r>
              <a:rPr dirty="0" sz="950" spc="-75">
                <a:solidFill>
                  <a:srgbClr val="111111"/>
                </a:solidFill>
                <a:latin typeface="Arial MT"/>
                <a:cs typeface="Arial MT"/>
              </a:rPr>
              <a:t>Valor</a:t>
            </a:r>
            <a:r>
              <a:rPr dirty="0" sz="950" spc="-1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950" spc="-45">
                <a:solidFill>
                  <a:srgbClr val="0F0F0F"/>
                </a:solidFill>
                <a:latin typeface="Arial MT"/>
                <a:cs typeface="Arial MT"/>
              </a:rPr>
              <a:t>7otal</a:t>
            </a:r>
            <a:r>
              <a:rPr dirty="0" sz="950" spc="-30">
                <a:solidFill>
                  <a:srgbClr val="0F0F0F"/>
                </a:solidFill>
                <a:latin typeface="Arial MT"/>
                <a:cs typeface="Arial MT"/>
              </a:rPr>
              <a:t> </a:t>
            </a:r>
            <a:r>
              <a:rPr dirty="0" sz="950" spc="-75">
                <a:solidFill>
                  <a:srgbClr val="181818"/>
                </a:solidFill>
                <a:latin typeface="Arial MT"/>
                <a:cs typeface="Arial MT"/>
              </a:rPr>
              <a:t>Anulado</a:t>
            </a:r>
            <a:r>
              <a:rPr dirty="0" sz="950" spc="-30">
                <a:solidFill>
                  <a:srgbClr val="181818"/>
                </a:solidFill>
                <a:latin typeface="Arial MT"/>
                <a:cs typeface="Arial MT"/>
              </a:rPr>
              <a:t> </a:t>
            </a:r>
            <a:r>
              <a:rPr dirty="0" sz="950" spc="-25">
                <a:solidFill>
                  <a:srgbClr val="282828"/>
                </a:solidFill>
                <a:latin typeface="Arial MT"/>
                <a:cs typeface="Arial MT"/>
              </a:rPr>
              <a:t>R$</a:t>
            </a:r>
            <a:endParaRPr sz="950">
              <a:latin typeface="Arial MT"/>
              <a:cs typeface="Arial MT"/>
            </a:endParaRPr>
          </a:p>
        </p:txBody>
      </p:sp>
      <p:sp>
        <p:nvSpPr>
          <p:cNvPr id="25" name="object 25" descr=""/>
          <p:cNvSpPr txBox="1"/>
          <p:nvPr/>
        </p:nvSpPr>
        <p:spPr>
          <a:xfrm>
            <a:off x="6363935" y="7551223"/>
            <a:ext cx="461009" cy="695960"/>
          </a:xfrm>
          <a:prstGeom prst="rect">
            <a:avLst/>
          </a:prstGeom>
        </p:spPr>
        <p:txBody>
          <a:bodyPr wrap="square" lIns="0" tIns="52069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09"/>
              </a:spcBef>
            </a:pPr>
            <a:r>
              <a:rPr dirty="0" sz="850" spc="-45">
                <a:solidFill>
                  <a:srgbClr val="111111"/>
                </a:solidFill>
                <a:latin typeface="Arial MT"/>
                <a:cs typeface="Arial MT"/>
              </a:rPr>
              <a:t>40.000,00</a:t>
            </a:r>
            <a:endParaRPr sz="85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315"/>
              </a:spcBef>
            </a:pPr>
            <a:r>
              <a:rPr dirty="0" sz="850" spc="-45">
                <a:solidFill>
                  <a:srgbClr val="0C0C0C"/>
                </a:solidFill>
                <a:latin typeface="Arial MT"/>
                <a:cs typeface="Arial MT"/>
              </a:rPr>
              <a:t>40.000,00</a:t>
            </a:r>
            <a:endParaRPr sz="85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245"/>
              </a:spcBef>
            </a:pPr>
            <a:r>
              <a:rPr dirty="0" sz="950" spc="-80">
                <a:latin typeface="Arial MT"/>
                <a:cs typeface="Arial MT"/>
              </a:rPr>
              <a:t>78.217,3d</a:t>
            </a:r>
            <a:endParaRPr sz="950">
              <a:latin typeface="Arial MT"/>
              <a:cs typeface="Arial MT"/>
            </a:endParaRPr>
          </a:p>
          <a:p>
            <a:pPr marL="17145">
              <a:lnSpc>
                <a:spcPct val="100000"/>
              </a:lnSpc>
              <a:spcBef>
                <a:spcPts val="85"/>
              </a:spcBef>
            </a:pPr>
            <a:r>
              <a:rPr dirty="0" sz="950" spc="-105">
                <a:solidFill>
                  <a:srgbClr val="1A1A1A"/>
                </a:solidFill>
                <a:latin typeface="Arial MT"/>
                <a:cs typeface="Arial MT"/>
              </a:rPr>
              <a:t>7'6.Z17,35</a:t>
            </a:r>
            <a:endParaRPr sz="95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16894" y="9499429"/>
            <a:ext cx="6399672" cy="173797"/>
          </a:xfrm>
          <a:prstGeom prst="rect">
            <a:avLst/>
          </a:prstGeom>
        </p:spPr>
      </p:pic>
      <p:pic>
        <p:nvPicPr>
          <p:cNvPr id="3" name="object 3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454128" y="333897"/>
            <a:ext cx="709041" cy="704337"/>
          </a:xfrm>
          <a:prstGeom prst="rect">
            <a:avLst/>
          </a:prstGeom>
        </p:spPr>
      </p:pic>
      <p:sp>
        <p:nvSpPr>
          <p:cNvPr id="4" name="object 4" descr=""/>
          <p:cNvSpPr/>
          <p:nvPr/>
        </p:nvSpPr>
        <p:spPr>
          <a:xfrm>
            <a:off x="2665117" y="2559725"/>
            <a:ext cx="1872614" cy="0"/>
          </a:xfrm>
          <a:custGeom>
            <a:avLst/>
            <a:gdLst/>
            <a:ahLst/>
            <a:cxnLst/>
            <a:rect l="l" t="t" r="r" b="b"/>
            <a:pathLst>
              <a:path w="1872614" h="0">
                <a:moveTo>
                  <a:pt x="0" y="0"/>
                </a:moveTo>
                <a:lnTo>
                  <a:pt x="1872480" y="0"/>
                </a:lnTo>
              </a:path>
            </a:pathLst>
          </a:custGeom>
          <a:ln w="12196">
            <a:solidFill>
              <a:srgbClr val="443F4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/>
          <p:nvPr/>
        </p:nvSpPr>
        <p:spPr>
          <a:xfrm>
            <a:off x="383986" y="1201360"/>
            <a:ext cx="6395720" cy="0"/>
          </a:xfrm>
          <a:custGeom>
            <a:avLst/>
            <a:gdLst/>
            <a:ahLst/>
            <a:cxnLst/>
            <a:rect l="l" t="t" r="r" b="b"/>
            <a:pathLst>
              <a:path w="6395720" h="0">
                <a:moveTo>
                  <a:pt x="0" y="0"/>
                </a:moveTo>
                <a:lnTo>
                  <a:pt x="6395100" y="0"/>
                </a:lnTo>
              </a:path>
            </a:pathLst>
          </a:custGeom>
          <a:ln w="21343">
            <a:solidFill>
              <a:srgbClr val="363636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" name="object 6" descr=""/>
          <p:cNvSpPr txBox="1"/>
          <p:nvPr/>
        </p:nvSpPr>
        <p:spPr>
          <a:xfrm>
            <a:off x="751932" y="1249642"/>
            <a:ext cx="3878579" cy="1631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595630" algn="l"/>
              </a:tabLst>
            </a:pPr>
            <a:r>
              <a:rPr dirty="0" baseline="3086" sz="1350" spc="-15">
                <a:solidFill>
                  <a:srgbClr val="131313"/>
                </a:solidFill>
                <a:latin typeface="Consolas"/>
                <a:cs typeface="Consolas"/>
              </a:rPr>
              <a:t>Adpo3°-</a:t>
            </a:r>
            <a:r>
              <a:rPr dirty="0" baseline="3086" sz="1350">
                <a:solidFill>
                  <a:srgbClr val="131313"/>
                </a:solidFill>
                <a:latin typeface="Consolas"/>
                <a:cs typeface="Consolas"/>
              </a:rPr>
              <a:t>	</a:t>
            </a:r>
            <a:r>
              <a:rPr dirty="0" sz="750">
                <a:latin typeface="Arial MT"/>
                <a:cs typeface="Arial MT"/>
              </a:rPr>
              <a:t>Revogadas</a:t>
            </a:r>
            <a:r>
              <a:rPr dirty="0" sz="750" spc="100"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161616"/>
                </a:solidFill>
                <a:latin typeface="Arial MT"/>
                <a:cs typeface="Arial MT"/>
              </a:rPr>
              <a:t>as</a:t>
            </a:r>
            <a:r>
              <a:rPr dirty="0" sz="750" spc="50">
                <a:solidFill>
                  <a:srgbClr val="161616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111111"/>
                </a:solidFill>
                <a:latin typeface="Arial MT"/>
                <a:cs typeface="Arial MT"/>
              </a:rPr>
              <a:t>disposiçóes</a:t>
            </a:r>
            <a:r>
              <a:rPr dirty="0" sz="750" spc="8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0F0F0F"/>
                </a:solidFill>
                <a:latin typeface="Arial MT"/>
                <a:cs typeface="Arial MT"/>
              </a:rPr>
              <a:t>em</a:t>
            </a:r>
            <a:r>
              <a:rPr dirty="0" sz="750" spc="25">
                <a:solidFill>
                  <a:srgbClr val="0F0F0F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0F0F0F"/>
                </a:solidFill>
                <a:latin typeface="Arial MT"/>
                <a:cs typeface="Arial MT"/>
              </a:rPr>
              <a:t>contr$rio.</a:t>
            </a:r>
            <a:r>
              <a:rPr dirty="0" sz="750" spc="100">
                <a:solidFill>
                  <a:srgbClr val="0F0F0F"/>
                </a:solidFill>
                <a:latin typeface="Arial MT"/>
                <a:cs typeface="Arial MT"/>
              </a:rPr>
              <a:t> </a:t>
            </a:r>
            <a:r>
              <a:rPr dirty="0" sz="750" spc="-10">
                <a:solidFill>
                  <a:srgbClr val="0F0F0F"/>
                </a:solidFill>
                <a:latin typeface="Arial MT"/>
                <a:cs typeface="Arial MT"/>
              </a:rPr>
              <a:t>Publi</a:t>
            </a:r>
            <a:r>
              <a:rPr dirty="0" sz="750" spc="-10">
                <a:solidFill>
                  <a:srgbClr val="151515"/>
                </a:solidFill>
                <a:latin typeface="Arial MT"/>
                <a:cs typeface="Arial MT"/>
              </a:rPr>
              <a:t>que-</a:t>
            </a:r>
            <a:r>
              <a:rPr dirty="0" sz="750">
                <a:solidFill>
                  <a:srgbClr val="151515"/>
                </a:solidFill>
                <a:latin typeface="Arial MT"/>
                <a:cs typeface="Arial MT"/>
              </a:rPr>
              <a:t>se,</a:t>
            </a:r>
            <a:r>
              <a:rPr dirty="0" sz="750" spc="75">
                <a:solidFill>
                  <a:srgbClr val="151515"/>
                </a:solidFill>
                <a:latin typeface="Arial MT"/>
                <a:cs typeface="Arial MT"/>
              </a:rPr>
              <a:t> </a:t>
            </a:r>
            <a:r>
              <a:rPr dirty="0" sz="750" spc="-10">
                <a:solidFill>
                  <a:srgbClr val="0C0C0C"/>
                </a:solidFill>
                <a:latin typeface="Arial MT"/>
                <a:cs typeface="Arial MT"/>
              </a:rPr>
              <a:t>afixe-</a:t>
            </a:r>
            <a:r>
              <a:rPr dirty="0" sz="750">
                <a:solidFill>
                  <a:srgbClr val="0C0C0C"/>
                </a:solidFill>
                <a:latin typeface="Arial MT"/>
                <a:cs typeface="Arial MT"/>
              </a:rPr>
              <a:t>se</a:t>
            </a:r>
            <a:r>
              <a:rPr dirty="0" sz="750" spc="50">
                <a:solidFill>
                  <a:srgbClr val="0C0C0C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161616"/>
                </a:solidFill>
                <a:latin typeface="Arial MT"/>
                <a:cs typeface="Arial MT"/>
              </a:rPr>
              <a:t>e</a:t>
            </a:r>
            <a:r>
              <a:rPr dirty="0" sz="750" spc="25">
                <a:solidFill>
                  <a:srgbClr val="161616"/>
                </a:solidFill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cumpra-</a:t>
            </a:r>
            <a:r>
              <a:rPr dirty="0" sz="750" spc="-25">
                <a:latin typeface="Arial MT"/>
                <a:cs typeface="Arial MT"/>
              </a:rPr>
              <a:t>se.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1271363" y="167845"/>
            <a:ext cx="3032125" cy="657860"/>
          </a:xfrm>
          <a:prstGeom prst="rect">
            <a:avLst/>
          </a:prstGeom>
        </p:spPr>
        <p:txBody>
          <a:bodyPr wrap="square" lIns="0" tIns="1143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0"/>
              </a:spcBef>
            </a:pPr>
            <a:r>
              <a:rPr dirty="0" sz="1200" spc="-40">
                <a:solidFill>
                  <a:srgbClr val="1A1A1A"/>
                </a:solidFill>
                <a:latin typeface="Arial MT"/>
                <a:cs typeface="Arial MT"/>
              </a:rPr>
              <a:t>PREFEITURA</a:t>
            </a:r>
            <a:r>
              <a:rPr dirty="0" sz="1200" spc="100">
                <a:solidFill>
                  <a:srgbClr val="1A1A1A"/>
                </a:solidFill>
                <a:latin typeface="Arial MT"/>
                <a:cs typeface="Arial MT"/>
              </a:rPr>
              <a:t> </a:t>
            </a:r>
            <a:r>
              <a:rPr dirty="0" sz="1200" spc="-25">
                <a:solidFill>
                  <a:srgbClr val="0C0C0C"/>
                </a:solidFill>
                <a:latin typeface="Arial MT"/>
                <a:cs typeface="Arial MT"/>
              </a:rPr>
              <a:t>MUNICIPAL</a:t>
            </a:r>
            <a:r>
              <a:rPr dirty="0" sz="1200" spc="20">
                <a:solidFill>
                  <a:srgbClr val="0C0C0C"/>
                </a:solidFill>
                <a:latin typeface="Arial MT"/>
                <a:cs typeface="Arial MT"/>
              </a:rPr>
              <a:t> </a:t>
            </a:r>
            <a:r>
              <a:rPr dirty="0" sz="1200" spc="-20">
                <a:solidFill>
                  <a:srgbClr val="1A1A1A"/>
                </a:solidFill>
                <a:latin typeface="Arial MT"/>
                <a:cs typeface="Arial MT"/>
              </a:rPr>
              <a:t>DE</a:t>
            </a:r>
            <a:r>
              <a:rPr dirty="0" sz="1200" spc="-65">
                <a:solidFill>
                  <a:srgbClr val="1A1A1A"/>
                </a:solidFill>
                <a:latin typeface="Arial MT"/>
                <a:cs typeface="Arial MT"/>
              </a:rPr>
              <a:t> </a:t>
            </a:r>
            <a:r>
              <a:rPr dirty="0" sz="1200" spc="-40">
                <a:solidFill>
                  <a:srgbClr val="161616"/>
                </a:solidFill>
                <a:latin typeface="Arial MT"/>
                <a:cs typeface="Arial MT"/>
              </a:rPr>
              <a:t>SEROPEDICA</a:t>
            </a:r>
            <a:endParaRPr sz="1200">
              <a:latin typeface="Arial MT"/>
              <a:cs typeface="Arial MT"/>
            </a:endParaRPr>
          </a:p>
          <a:p>
            <a:pPr marL="15240" marR="1913889">
              <a:lnSpc>
                <a:spcPct val="112999"/>
              </a:lnSpc>
              <a:spcBef>
                <a:spcPts val="430"/>
              </a:spcBef>
            </a:pPr>
            <a:r>
              <a:rPr dirty="0" sz="850" spc="-60">
                <a:solidFill>
                  <a:srgbClr val="131313"/>
                </a:solidFill>
                <a:latin typeface="Arial MT"/>
                <a:cs typeface="Arial MT"/>
              </a:rPr>
              <a:t>Rua</a:t>
            </a:r>
            <a:r>
              <a:rPr dirty="0" sz="850" spc="20">
                <a:solidFill>
                  <a:srgbClr val="131313"/>
                </a:solidFill>
                <a:latin typeface="Arial MT"/>
                <a:cs typeface="Arial MT"/>
              </a:rPr>
              <a:t> </a:t>
            </a:r>
            <a:r>
              <a:rPr dirty="0" sz="850" spc="-40">
                <a:solidFill>
                  <a:srgbClr val="161616"/>
                </a:solidFill>
                <a:latin typeface="Arial MT"/>
                <a:cs typeface="Arial MT"/>
              </a:rPr>
              <a:t>Maria</a:t>
            </a:r>
            <a:r>
              <a:rPr dirty="0" sz="850" spc="30">
                <a:solidFill>
                  <a:srgbClr val="161616"/>
                </a:solidFill>
                <a:latin typeface="Arial MT"/>
                <a:cs typeface="Arial MT"/>
              </a:rPr>
              <a:t> </a:t>
            </a:r>
            <a:r>
              <a:rPr dirty="0" sz="850" spc="-25">
                <a:latin typeface="Arial MT"/>
                <a:cs typeface="Arial MT"/>
              </a:rPr>
              <a:t>Lourenço,</a:t>
            </a:r>
            <a:r>
              <a:rPr dirty="0" sz="850" spc="-15">
                <a:latin typeface="Arial MT"/>
                <a:cs typeface="Arial MT"/>
              </a:rPr>
              <a:t> </a:t>
            </a:r>
            <a:r>
              <a:rPr dirty="0" sz="850" spc="-25">
                <a:solidFill>
                  <a:srgbClr val="161616"/>
                </a:solidFill>
                <a:latin typeface="Arial MT"/>
                <a:cs typeface="Arial MT"/>
              </a:rPr>
              <a:t>18 </a:t>
            </a:r>
            <a:r>
              <a:rPr dirty="0" sz="850" spc="-50">
                <a:solidFill>
                  <a:srgbClr val="131313"/>
                </a:solidFill>
                <a:latin typeface="Arial MT"/>
                <a:cs typeface="Arial MT"/>
              </a:rPr>
              <a:t>Fazenda</a:t>
            </a:r>
            <a:r>
              <a:rPr dirty="0" sz="850" spc="5">
                <a:solidFill>
                  <a:srgbClr val="131313"/>
                </a:solidFill>
                <a:latin typeface="Arial MT"/>
                <a:cs typeface="Arial MT"/>
              </a:rPr>
              <a:t> </a:t>
            </a:r>
            <a:r>
              <a:rPr dirty="0" sz="850" spc="-10">
                <a:solidFill>
                  <a:srgbClr val="0F0F0F"/>
                </a:solidFill>
                <a:latin typeface="Arial MT"/>
                <a:cs typeface="Arial MT"/>
              </a:rPr>
              <a:t>Caxias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2681740" y="1992347"/>
            <a:ext cx="1794510" cy="1555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50" spc="-60">
                <a:solidFill>
                  <a:srgbClr val="131313"/>
                </a:solidFill>
                <a:latin typeface="Arial MT"/>
                <a:cs typeface="Arial MT"/>
              </a:rPr>
              <a:t>Gabinete</a:t>
            </a:r>
            <a:r>
              <a:rPr dirty="0" sz="850">
                <a:solidFill>
                  <a:srgbClr val="131313"/>
                </a:solidFill>
                <a:latin typeface="Arial MT"/>
                <a:cs typeface="Arial MT"/>
              </a:rPr>
              <a:t> </a:t>
            </a:r>
            <a:r>
              <a:rPr dirty="0" sz="850" spc="-55">
                <a:solidFill>
                  <a:srgbClr val="161616"/>
                </a:solidFill>
                <a:latin typeface="Arial MT"/>
                <a:cs typeface="Arial MT"/>
              </a:rPr>
              <a:t>do</a:t>
            </a:r>
            <a:r>
              <a:rPr dirty="0" sz="850" spc="-30">
                <a:solidFill>
                  <a:srgbClr val="161616"/>
                </a:solidFill>
                <a:latin typeface="Arial MT"/>
                <a:cs typeface="Arial MT"/>
              </a:rPr>
              <a:t> </a:t>
            </a:r>
            <a:r>
              <a:rPr dirty="0" sz="850" spc="-45">
                <a:latin typeface="Arial MT"/>
                <a:cs typeface="Arial MT"/>
              </a:rPr>
              <a:t>Prefeito,</a:t>
            </a:r>
            <a:r>
              <a:rPr dirty="0" sz="850" spc="-15">
                <a:latin typeface="Arial MT"/>
                <a:cs typeface="Arial MT"/>
              </a:rPr>
              <a:t> </a:t>
            </a:r>
            <a:r>
              <a:rPr dirty="0" sz="850">
                <a:solidFill>
                  <a:srgbClr val="0F0F0F"/>
                </a:solidFill>
                <a:latin typeface="Arial MT"/>
                <a:cs typeface="Arial MT"/>
              </a:rPr>
              <a:t>28</a:t>
            </a:r>
            <a:r>
              <a:rPr dirty="0" sz="850" spc="300">
                <a:solidFill>
                  <a:srgbClr val="0F0F0F"/>
                </a:solidFill>
                <a:latin typeface="Arial MT"/>
                <a:cs typeface="Arial MT"/>
              </a:rPr>
              <a:t> </a:t>
            </a:r>
            <a:r>
              <a:rPr dirty="0" sz="850">
                <a:latin typeface="Arial MT"/>
                <a:cs typeface="Arial MT"/>
              </a:rPr>
              <a:t>de</a:t>
            </a:r>
            <a:r>
              <a:rPr dirty="0" sz="850" spc="155">
                <a:latin typeface="Arial MT"/>
                <a:cs typeface="Arial MT"/>
              </a:rPr>
              <a:t> </a:t>
            </a:r>
            <a:r>
              <a:rPr dirty="0" sz="850" spc="-60">
                <a:solidFill>
                  <a:srgbClr val="1C1C1C"/>
                </a:solidFill>
                <a:latin typeface="Arial MT"/>
                <a:cs typeface="Arial MT"/>
              </a:rPr>
              <a:t>maio,</a:t>
            </a:r>
            <a:r>
              <a:rPr dirty="0" sz="850" spc="-5">
                <a:solidFill>
                  <a:srgbClr val="1C1C1C"/>
                </a:solidFill>
                <a:latin typeface="Arial MT"/>
                <a:cs typeface="Arial MT"/>
              </a:rPr>
              <a:t> </a:t>
            </a:r>
            <a:r>
              <a:rPr dirty="0" sz="850" spc="-20">
                <a:solidFill>
                  <a:srgbClr val="0C0C0C"/>
                </a:solidFill>
                <a:latin typeface="Arial MT"/>
                <a:cs typeface="Arial MT"/>
              </a:rPr>
              <a:t>2025</a:t>
            </a:r>
            <a:endParaRPr sz="85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2025-07-10T15:15:30Z</dcterms:created>
  <dcterms:modified xsi:type="dcterms:W3CDTF">2025-07-10T15:15:30Z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2025-06-18T00:00:00Z</vt:filetime>
  </property>
  <property fmtid="{D5CDD505-2E9C-101B-9397-08002B2CF9AE}" pid="3" name="Creator">
    <vt:lpwstr>Microsoft® Word 2016</vt:lpwstr>
  </property>
  <property fmtid="{D5CDD505-2E9C-101B-9397-08002B2CF9AE}" pid="4" name="LastSaved">
    <vt:filetime>2025-07-10T00:00:00Z</vt:filetime>
  </property>
  <property fmtid="{D5CDD505-2E9C-101B-9397-08002B2CF9AE}" pid="5" name="Producer">
    <vt:lpwstr>www.ilovepdf.com</vt:lpwstr>
  </property>
</Properties>
</file>