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png" ContentType="image/png"/>
  <Default Extension="jpg" ContentType="image/jpg"/>
  <Override PartName="/ppt/slides/slide2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</p:sldIdLst>
  <p:sldSz cx="7340600" cy="10471150"/>
  <p:notesSz cx="7340600" cy="1047115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51021" y="3246056"/>
            <a:ext cx="6244907" cy="219894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02042" y="5863844"/>
            <a:ext cx="5142865" cy="26177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67347" y="2408364"/>
            <a:ext cx="3195923" cy="691095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783679" y="2408364"/>
            <a:ext cx="3195923" cy="691095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67347" y="418846"/>
            <a:ext cx="6612255" cy="167538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67347" y="2408364"/>
            <a:ext cx="6612255" cy="691095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497963" y="9738170"/>
            <a:ext cx="2351024" cy="52355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67347" y="9738170"/>
            <a:ext cx="1689798" cy="52355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289804" y="9738170"/>
            <a:ext cx="1689798" cy="52355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png"/><Relationship Id="rId3" Type="http://schemas.openxmlformats.org/officeDocument/2006/relationships/image" Target="../media/image2.png"/><Relationship Id="rId4" Type="http://schemas.openxmlformats.org/officeDocument/2006/relationships/image" Target="../media/image3.jpg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4.png"/><Relationship Id="rId3" Type="http://schemas.openxmlformats.org/officeDocument/2006/relationships/image" Target="../media/image5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69263" y="9743999"/>
            <a:ext cx="6624151" cy="178327"/>
          </a:xfrm>
          <a:prstGeom prst="rect">
            <a:avLst/>
          </a:prstGeom>
        </p:spPr>
      </p:pic>
      <p:pic>
        <p:nvPicPr>
          <p:cNvPr id="3" name="object 3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56182" y="192044"/>
            <a:ext cx="741099" cy="731600"/>
          </a:xfrm>
          <a:prstGeom prst="rect">
            <a:avLst/>
          </a:prstGeom>
        </p:spPr>
      </p:pic>
      <p:sp>
        <p:nvSpPr>
          <p:cNvPr id="4" name="object 4" descr=""/>
          <p:cNvSpPr/>
          <p:nvPr/>
        </p:nvSpPr>
        <p:spPr>
          <a:xfrm>
            <a:off x="186037" y="1092827"/>
            <a:ext cx="6654800" cy="0"/>
          </a:xfrm>
          <a:custGeom>
            <a:avLst/>
            <a:gdLst/>
            <a:ahLst/>
            <a:cxnLst/>
            <a:rect l="l" t="t" r="r" b="b"/>
            <a:pathLst>
              <a:path w="6654800" h="0">
                <a:moveTo>
                  <a:pt x="0" y="0"/>
                </a:moveTo>
                <a:lnTo>
                  <a:pt x="6654647" y="0"/>
                </a:lnTo>
              </a:path>
            </a:pathLst>
          </a:custGeom>
          <a:ln w="18290">
            <a:solidFill>
              <a:srgbClr val="424242"/>
            </a:solidFill>
          </a:ln>
        </p:spPr>
        <p:txBody>
          <a:bodyPr wrap="square" lIns="0" tIns="0" rIns="0" bIns="0" rtlCol="0"/>
          <a:lstStyle/>
          <a:p/>
        </p:txBody>
      </p:sp>
      <p:pic>
        <p:nvPicPr>
          <p:cNvPr id="5" name="object 5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6276474" y="8399683"/>
            <a:ext cx="489491" cy="86877"/>
          </a:xfrm>
          <a:prstGeom prst="rect">
            <a:avLst/>
          </a:prstGeom>
        </p:spPr>
      </p:pic>
      <p:sp>
        <p:nvSpPr>
          <p:cNvPr id="6" name="object 6" descr=""/>
          <p:cNvSpPr txBox="1"/>
          <p:nvPr/>
        </p:nvSpPr>
        <p:spPr>
          <a:xfrm>
            <a:off x="1124030" y="-32866"/>
            <a:ext cx="3220085" cy="690880"/>
          </a:xfrm>
          <a:prstGeom prst="rect">
            <a:avLst/>
          </a:prstGeom>
        </p:spPr>
        <p:txBody>
          <a:bodyPr wrap="square" lIns="0" tIns="120650" rIns="0" bIns="0" rtlCol="0" vert="horz">
            <a:spAutoFit/>
          </a:bodyPr>
          <a:lstStyle/>
          <a:p>
            <a:pPr marL="39370">
              <a:lnSpc>
                <a:spcPct val="100000"/>
              </a:lnSpc>
              <a:spcBef>
                <a:spcPts val="950"/>
              </a:spcBef>
            </a:pPr>
            <a:r>
              <a:rPr dirty="0" sz="1250" spc="-40">
                <a:solidFill>
                  <a:srgbClr val="2A2A2A"/>
                </a:solidFill>
                <a:latin typeface="Arial MT"/>
                <a:cs typeface="Arial MT"/>
              </a:rPr>
              <a:t>PREFEITURA</a:t>
            </a:r>
            <a:r>
              <a:rPr dirty="0" sz="1250" spc="45">
                <a:solidFill>
                  <a:srgbClr val="2A2A2A"/>
                </a:solidFill>
                <a:latin typeface="Arial MT"/>
                <a:cs typeface="Arial MT"/>
              </a:rPr>
              <a:t> </a:t>
            </a:r>
            <a:r>
              <a:rPr dirty="0" sz="1250" spc="-30">
                <a:solidFill>
                  <a:srgbClr val="2B2B2B"/>
                </a:solidFill>
                <a:latin typeface="Arial MT"/>
                <a:cs typeface="Arial MT"/>
              </a:rPr>
              <a:t>MUNICIPAL</a:t>
            </a:r>
            <a:r>
              <a:rPr dirty="0" sz="1250" spc="-10">
                <a:solidFill>
                  <a:srgbClr val="2B2B2B"/>
                </a:solidFill>
                <a:latin typeface="Arial MT"/>
                <a:cs typeface="Arial MT"/>
              </a:rPr>
              <a:t> </a:t>
            </a:r>
            <a:r>
              <a:rPr dirty="0" sz="1250">
                <a:solidFill>
                  <a:srgbClr val="343434"/>
                </a:solidFill>
                <a:latin typeface="Arial MT"/>
                <a:cs typeface="Arial MT"/>
              </a:rPr>
              <a:t>DE</a:t>
            </a:r>
            <a:r>
              <a:rPr dirty="0" sz="1250" spc="-80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sz="1250" spc="-10">
                <a:solidFill>
                  <a:srgbClr val="2F2F2F"/>
                </a:solidFill>
                <a:latin typeface="Arial MT"/>
                <a:cs typeface="Arial MT"/>
              </a:rPr>
              <a:t>SEROPEDICA</a:t>
            </a:r>
            <a:endParaRPr sz="1250">
              <a:latin typeface="Arial MT"/>
              <a:cs typeface="Arial MT"/>
            </a:endParaRPr>
          </a:p>
          <a:p>
            <a:pPr marL="41910" marR="2019300" indent="-4445">
              <a:lnSpc>
                <a:spcPct val="110000"/>
              </a:lnSpc>
              <a:spcBef>
                <a:spcPts val="509"/>
              </a:spcBef>
            </a:pPr>
            <a:r>
              <a:rPr dirty="0" sz="900" spc="-45">
                <a:solidFill>
                  <a:srgbClr val="232323"/>
                </a:solidFill>
                <a:latin typeface="Arial MT"/>
                <a:cs typeface="Arial MT"/>
              </a:rPr>
              <a:t>Rua</a:t>
            </a:r>
            <a:r>
              <a:rPr dirty="0" sz="900" spc="-30">
                <a:solidFill>
                  <a:srgbClr val="232323"/>
                </a:solidFill>
                <a:latin typeface="Arial MT"/>
                <a:cs typeface="Arial MT"/>
              </a:rPr>
              <a:t> </a:t>
            </a:r>
            <a:r>
              <a:rPr dirty="0" sz="900" spc="-30">
                <a:solidFill>
                  <a:srgbClr val="1F1F1F"/>
                </a:solidFill>
                <a:latin typeface="Arial MT"/>
                <a:cs typeface="Arial MT"/>
              </a:rPr>
              <a:t>Maria</a:t>
            </a:r>
            <a:r>
              <a:rPr dirty="0" sz="900" spc="30">
                <a:solidFill>
                  <a:srgbClr val="1F1F1F"/>
                </a:solidFill>
                <a:latin typeface="Arial MT"/>
                <a:cs typeface="Arial MT"/>
              </a:rPr>
              <a:t> </a:t>
            </a:r>
            <a:r>
              <a:rPr dirty="0" baseline="3086" sz="1350">
                <a:solidFill>
                  <a:srgbClr val="181818"/>
                </a:solidFill>
                <a:latin typeface="Arial MT"/>
                <a:cs typeface="Arial MT"/>
              </a:rPr>
              <a:t>Louren</a:t>
            </a:r>
            <a:r>
              <a:rPr dirty="0" baseline="-6172" sz="1350">
                <a:solidFill>
                  <a:srgbClr val="181818"/>
                </a:solidFill>
                <a:latin typeface="Arial MT"/>
                <a:cs typeface="Arial MT"/>
              </a:rPr>
              <a:t>s°</a:t>
            </a:r>
            <a:r>
              <a:rPr dirty="0" baseline="3086" sz="1350">
                <a:solidFill>
                  <a:srgbClr val="181818"/>
                </a:solidFill>
                <a:latin typeface="Arial MT"/>
                <a:cs typeface="Arial MT"/>
              </a:rPr>
              <a:t>,</a:t>
            </a:r>
            <a:r>
              <a:rPr dirty="0" baseline="3086" sz="1350" spc="-179">
                <a:solidFill>
                  <a:srgbClr val="181818"/>
                </a:solidFill>
                <a:latin typeface="Arial MT"/>
                <a:cs typeface="Arial MT"/>
              </a:rPr>
              <a:t> </a:t>
            </a:r>
            <a:r>
              <a:rPr dirty="0" sz="900" spc="-25">
                <a:solidFill>
                  <a:srgbClr val="343434"/>
                </a:solidFill>
                <a:latin typeface="Arial MT"/>
                <a:cs typeface="Arial MT"/>
              </a:rPr>
              <a:t>18 </a:t>
            </a:r>
            <a:r>
              <a:rPr dirty="0" sz="900" spc="-55">
                <a:solidFill>
                  <a:srgbClr val="1F1F1F"/>
                </a:solidFill>
                <a:latin typeface="Arial MT"/>
                <a:cs typeface="Arial MT"/>
              </a:rPr>
              <a:t>Fazenda</a:t>
            </a:r>
            <a:r>
              <a:rPr dirty="0" sz="900" spc="50">
                <a:solidFill>
                  <a:srgbClr val="1F1F1F"/>
                </a:solidFill>
                <a:latin typeface="Arial MT"/>
                <a:cs typeface="Arial MT"/>
              </a:rPr>
              <a:t> </a:t>
            </a:r>
            <a:r>
              <a:rPr dirty="0" sz="900" spc="-10">
                <a:solidFill>
                  <a:srgbClr val="181818"/>
                </a:solidFill>
                <a:latin typeface="Arial MT"/>
                <a:cs typeface="Arial MT"/>
              </a:rPr>
              <a:t>Caxias</a:t>
            </a:r>
            <a:endParaRPr sz="900">
              <a:latin typeface="Arial MT"/>
              <a:cs typeface="Arial MT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5028269" y="1312307"/>
            <a:ext cx="1804670" cy="14795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00" spc="-20">
                <a:solidFill>
                  <a:srgbClr val="2D2D2D"/>
                </a:solidFill>
                <a:latin typeface="Arial MT"/>
                <a:cs typeface="Arial MT"/>
              </a:rPr>
              <a:t>Oecreto</a:t>
            </a:r>
            <a:r>
              <a:rPr dirty="0" sz="800" spc="-10">
                <a:solidFill>
                  <a:srgbClr val="2D2D2D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4D4D4D"/>
                </a:solidFill>
                <a:latin typeface="Arial MT"/>
                <a:cs typeface="Arial MT"/>
              </a:rPr>
              <a:t>N”</a:t>
            </a:r>
            <a:r>
              <a:rPr dirty="0" sz="800" spc="-45">
                <a:solidFill>
                  <a:srgbClr val="4D4D4D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4F4F4F"/>
                </a:solidFill>
                <a:latin typeface="Arial MT"/>
                <a:cs typeface="Arial MT"/>
              </a:rPr>
              <a:t>2933</a:t>
            </a:r>
            <a:r>
              <a:rPr dirty="0" sz="800" spc="20">
                <a:solidFill>
                  <a:srgbClr val="4F4F4F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4D4D4D"/>
                </a:solidFill>
                <a:latin typeface="Arial MT"/>
                <a:cs typeface="Arial MT"/>
              </a:rPr>
              <a:t>de </a:t>
            </a:r>
            <a:r>
              <a:rPr dirty="0" sz="800">
                <a:solidFill>
                  <a:srgbClr val="6B6B6B"/>
                </a:solidFill>
                <a:latin typeface="Arial MT"/>
                <a:cs typeface="Arial MT"/>
              </a:rPr>
              <a:t>28</a:t>
            </a:r>
            <a:r>
              <a:rPr dirty="0" sz="800" spc="415">
                <a:solidFill>
                  <a:srgbClr val="6B6B6B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7C7C7C"/>
                </a:solidFill>
                <a:latin typeface="Arial MT"/>
                <a:cs typeface="Arial MT"/>
              </a:rPr>
              <a:t>de</a:t>
            </a:r>
            <a:r>
              <a:rPr dirty="0" sz="800" spc="200">
                <a:solidFill>
                  <a:srgbClr val="7C7C7C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707070"/>
                </a:solidFill>
                <a:latin typeface="Arial MT"/>
                <a:cs typeface="Arial MT"/>
              </a:rPr>
              <a:t>maio,</a:t>
            </a:r>
            <a:r>
              <a:rPr dirty="0" sz="800" spc="25">
                <a:solidFill>
                  <a:srgbClr val="707070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808080"/>
                </a:solidFill>
                <a:latin typeface="Arial MT"/>
                <a:cs typeface="Arial MT"/>
              </a:rPr>
              <a:t>202a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3879358" y="1744917"/>
            <a:ext cx="2830830" cy="274320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marL="12700" marR="5080" indent="635">
              <a:lnSpc>
                <a:spcPts val="940"/>
              </a:lnSpc>
              <a:spcBef>
                <a:spcPts val="195"/>
              </a:spcBef>
            </a:pPr>
            <a:r>
              <a:rPr dirty="0" sz="850" spc="-50">
                <a:solidFill>
                  <a:srgbClr val="1A1A1A"/>
                </a:solidFill>
                <a:latin typeface="Arial MT"/>
                <a:cs typeface="Arial MT"/>
              </a:rPr>
              <a:t>Abre</a:t>
            </a:r>
            <a:r>
              <a:rPr dirty="0" sz="850" spc="-10">
                <a:solidFill>
                  <a:srgbClr val="1A1A1A"/>
                </a:solidFill>
                <a:latin typeface="Arial MT"/>
                <a:cs typeface="Arial MT"/>
              </a:rPr>
              <a:t> </a:t>
            </a:r>
            <a:r>
              <a:rPr dirty="0" sz="850" spc="-30">
                <a:solidFill>
                  <a:srgbClr val="151515"/>
                </a:solidFill>
                <a:latin typeface="Arial MT"/>
                <a:cs typeface="Arial MT"/>
              </a:rPr>
              <a:t>crédito</a:t>
            </a:r>
            <a:r>
              <a:rPr dirty="0" sz="850" spc="35">
                <a:solidFill>
                  <a:srgbClr val="151515"/>
                </a:solidFill>
                <a:latin typeface="Arial MT"/>
                <a:cs typeface="Arial MT"/>
              </a:rPr>
              <a:t> </a:t>
            </a:r>
            <a:r>
              <a:rPr dirty="0" sz="850" spc="-40">
                <a:solidFill>
                  <a:srgbClr val="161616"/>
                </a:solidFill>
                <a:latin typeface="Arial MT"/>
                <a:cs typeface="Arial MT"/>
              </a:rPr>
              <a:t>suplementar</a:t>
            </a:r>
            <a:r>
              <a:rPr dirty="0" sz="850" spc="100">
                <a:solidFill>
                  <a:srgbClr val="161616"/>
                </a:solidFill>
                <a:latin typeface="Arial MT"/>
                <a:cs typeface="Arial MT"/>
              </a:rPr>
              <a:t> </a:t>
            </a:r>
            <a:r>
              <a:rPr dirty="0" sz="850" spc="-20">
                <a:solidFill>
                  <a:srgbClr val="313131"/>
                </a:solidFill>
                <a:latin typeface="Arial MT"/>
                <a:cs typeface="Arial MT"/>
              </a:rPr>
              <a:t>no </a:t>
            </a:r>
            <a:r>
              <a:rPr dirty="0" sz="850" spc="-20">
                <a:solidFill>
                  <a:srgbClr val="262626"/>
                </a:solidFill>
                <a:latin typeface="Arial MT"/>
                <a:cs typeface="Arial MT"/>
              </a:rPr>
              <a:t>valor</a:t>
            </a:r>
            <a:r>
              <a:rPr dirty="0" sz="850" spc="65">
                <a:solidFill>
                  <a:srgbClr val="262626"/>
                </a:solidFill>
                <a:latin typeface="Arial MT"/>
                <a:cs typeface="Arial MT"/>
              </a:rPr>
              <a:t> </a:t>
            </a:r>
            <a:r>
              <a:rPr dirty="0" sz="850" spc="-45">
                <a:solidFill>
                  <a:srgbClr val="343434"/>
                </a:solidFill>
                <a:latin typeface="Arial MT"/>
                <a:cs typeface="Arial MT"/>
              </a:rPr>
              <a:t>total</a:t>
            </a:r>
            <a:r>
              <a:rPr dirty="0" sz="850" spc="-15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sz="850" spc="-30">
                <a:solidFill>
                  <a:srgbClr val="494949"/>
                </a:solidFill>
                <a:latin typeface="Arial MT"/>
                <a:cs typeface="Arial MT"/>
              </a:rPr>
              <a:t>de</a:t>
            </a:r>
            <a:r>
              <a:rPr dirty="0" sz="850" spc="-5">
                <a:solidFill>
                  <a:srgbClr val="494949"/>
                </a:solidFill>
                <a:latin typeface="Arial MT"/>
                <a:cs typeface="Arial MT"/>
              </a:rPr>
              <a:t> </a:t>
            </a:r>
            <a:r>
              <a:rPr dirty="0" sz="850" spc="-55">
                <a:solidFill>
                  <a:srgbClr val="4D4D4D"/>
                </a:solidFill>
                <a:latin typeface="Arial MT"/>
                <a:cs typeface="Arial MT"/>
              </a:rPr>
              <a:t>R$130.000,</a:t>
            </a:r>
            <a:r>
              <a:rPr dirty="0" sz="850" spc="-95">
                <a:solidFill>
                  <a:srgbClr val="4D4D4D"/>
                </a:solidFill>
                <a:latin typeface="Arial MT"/>
                <a:cs typeface="Arial MT"/>
              </a:rPr>
              <a:t> </a:t>
            </a:r>
            <a:r>
              <a:rPr dirty="0" sz="850" spc="-95">
                <a:solidFill>
                  <a:srgbClr val="606060"/>
                </a:solidFill>
                <a:latin typeface="Arial MT"/>
                <a:cs typeface="Arial MT"/>
              </a:rPr>
              <a:t>0U.</a:t>
            </a:r>
            <a:r>
              <a:rPr dirty="0" sz="850" spc="35">
                <a:solidFill>
                  <a:srgbClr val="606060"/>
                </a:solidFill>
                <a:latin typeface="Arial MT"/>
                <a:cs typeface="Arial MT"/>
              </a:rPr>
              <a:t> </a:t>
            </a:r>
            <a:r>
              <a:rPr dirty="0" sz="850" spc="-20">
                <a:solidFill>
                  <a:srgbClr val="565656"/>
                </a:solidFill>
                <a:latin typeface="Arial MT"/>
                <a:cs typeface="Arial MT"/>
              </a:rPr>
              <a:t>para </a:t>
            </a:r>
            <a:r>
              <a:rPr dirty="0" sz="850" spc="-25">
                <a:solidFill>
                  <a:srgbClr val="2A2A2A"/>
                </a:solidFill>
                <a:latin typeface="Arial MT"/>
                <a:cs typeface="Arial MT"/>
              </a:rPr>
              <a:t>fins</a:t>
            </a:r>
            <a:r>
              <a:rPr dirty="0" sz="850" spc="-35">
                <a:solidFill>
                  <a:srgbClr val="2A2A2A"/>
                </a:solidFill>
                <a:latin typeface="Arial MT"/>
                <a:cs typeface="Arial MT"/>
              </a:rPr>
              <a:t> </a:t>
            </a:r>
            <a:r>
              <a:rPr dirty="0" sz="850" spc="-40">
                <a:solidFill>
                  <a:srgbClr val="343434"/>
                </a:solidFill>
                <a:latin typeface="Arial MT"/>
                <a:cs typeface="Arial MT"/>
              </a:rPr>
              <a:t>que</a:t>
            </a:r>
            <a:r>
              <a:rPr dirty="0" sz="850" spc="-15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sz="850" spc="-20">
                <a:solidFill>
                  <a:srgbClr val="2A2A2A"/>
                </a:solidFill>
                <a:latin typeface="Arial MT"/>
                <a:cs typeface="Arial MT"/>
              </a:rPr>
              <a:t>se</a:t>
            </a:r>
            <a:r>
              <a:rPr dirty="0" sz="850" spc="-30">
                <a:solidFill>
                  <a:srgbClr val="2A2A2A"/>
                </a:solidFill>
                <a:latin typeface="Arial MT"/>
                <a:cs typeface="Arial MT"/>
              </a:rPr>
              <a:t> </a:t>
            </a:r>
            <a:r>
              <a:rPr dirty="0" sz="850" spc="-30">
                <a:solidFill>
                  <a:srgbClr val="232323"/>
                </a:solidFill>
                <a:latin typeface="Arial MT"/>
                <a:cs typeface="Arial MT"/>
              </a:rPr>
              <a:t>especifica</a:t>
            </a:r>
            <a:r>
              <a:rPr dirty="0" sz="850" spc="30">
                <a:solidFill>
                  <a:srgbClr val="232323"/>
                </a:solidFill>
                <a:latin typeface="Arial MT"/>
                <a:cs typeface="Arial MT"/>
              </a:rPr>
              <a:t> </a:t>
            </a:r>
            <a:r>
              <a:rPr dirty="0" sz="850" spc="-70">
                <a:solidFill>
                  <a:srgbClr val="3A3A3A"/>
                </a:solidFill>
                <a:latin typeface="Arial MT"/>
                <a:cs typeface="Arial MT"/>
              </a:rPr>
              <a:t>e</a:t>
            </a:r>
            <a:r>
              <a:rPr dirty="0" sz="850">
                <a:solidFill>
                  <a:srgbClr val="3A3A3A"/>
                </a:solidFill>
                <a:latin typeface="Arial MT"/>
                <a:cs typeface="Arial MT"/>
              </a:rPr>
              <a:t> </a:t>
            </a:r>
            <a:r>
              <a:rPr dirty="0" sz="850" spc="-30">
                <a:solidFill>
                  <a:srgbClr val="343434"/>
                </a:solidFill>
                <a:latin typeface="Arial MT"/>
                <a:cs typeface="Arial MT"/>
              </a:rPr>
              <a:t>da</a:t>
            </a:r>
            <a:r>
              <a:rPr dirty="0" sz="850" spc="-20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sz="850" spc="-25">
                <a:solidFill>
                  <a:srgbClr val="232323"/>
                </a:solidFill>
                <a:latin typeface="Arial MT"/>
                <a:cs typeface="Arial MT"/>
              </a:rPr>
              <a:t>outras</a:t>
            </a:r>
            <a:r>
              <a:rPr dirty="0" sz="850" spc="15">
                <a:solidFill>
                  <a:srgbClr val="232323"/>
                </a:solidFill>
                <a:latin typeface="Arial MT"/>
                <a:cs typeface="Arial MT"/>
              </a:rPr>
              <a:t> </a:t>
            </a:r>
            <a:r>
              <a:rPr dirty="0" sz="850" spc="-10">
                <a:solidFill>
                  <a:srgbClr val="444444"/>
                </a:solidFill>
                <a:latin typeface="Arial MT"/>
                <a:cs typeface="Arial MT"/>
              </a:rPr>
              <a:t>providências.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276811" y="2508779"/>
            <a:ext cx="6476365" cy="96646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7145" marR="5080" indent="821055">
              <a:lnSpc>
                <a:spcPct val="150000"/>
              </a:lnSpc>
              <a:spcBef>
                <a:spcPts val="100"/>
              </a:spcBef>
            </a:pPr>
            <a:r>
              <a:rPr dirty="0" sz="800">
                <a:solidFill>
                  <a:srgbClr val="282828"/>
                </a:solidFill>
                <a:latin typeface="Arial MT"/>
                <a:cs typeface="Arial MT"/>
              </a:rPr>
              <a:t>O</a:t>
            </a:r>
            <a:r>
              <a:rPr dirty="0" sz="800" spc="-30">
                <a:solidFill>
                  <a:srgbClr val="282828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232323"/>
                </a:solidFill>
                <a:latin typeface="Arial MT"/>
                <a:cs typeface="Arial MT"/>
              </a:rPr>
              <a:t>PREFEITO</a:t>
            </a:r>
            <a:r>
              <a:rPr dirty="0" sz="800" spc="30">
                <a:solidFill>
                  <a:srgbClr val="232323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1C1C1C"/>
                </a:solidFill>
                <a:latin typeface="Arial MT"/>
                <a:cs typeface="Arial MT"/>
              </a:rPr>
              <a:t>MUNICIPAL,</a:t>
            </a:r>
            <a:r>
              <a:rPr dirty="0" sz="800" spc="45">
                <a:solidFill>
                  <a:srgbClr val="1C1C1C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2D2D2D"/>
                </a:solidFill>
                <a:latin typeface="Arial MT"/>
                <a:cs typeface="Arial MT"/>
              </a:rPr>
              <a:t>no</a:t>
            </a:r>
            <a:r>
              <a:rPr dirty="0" sz="800" spc="-40">
                <a:solidFill>
                  <a:srgbClr val="2D2D2D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43434"/>
                </a:solidFill>
                <a:latin typeface="Arial MT"/>
                <a:cs typeface="Arial MT"/>
              </a:rPr>
              <a:t>uso</a:t>
            </a:r>
            <a:r>
              <a:rPr dirty="0" sz="800" spc="-30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13131"/>
                </a:solidFill>
                <a:latin typeface="Arial MT"/>
                <a:cs typeface="Arial MT"/>
              </a:rPr>
              <a:t>de</a:t>
            </a:r>
            <a:r>
              <a:rPr dirty="0" sz="800" spc="-15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D3D3D"/>
                </a:solidFill>
                <a:latin typeface="Arial MT"/>
                <a:cs typeface="Arial MT"/>
              </a:rPr>
              <a:t>suas </a:t>
            </a:r>
            <a:r>
              <a:rPr dirty="0" sz="800" spc="-10">
                <a:solidFill>
                  <a:srgbClr val="262626"/>
                </a:solidFill>
                <a:latin typeface="Arial MT"/>
                <a:cs typeface="Arial MT"/>
              </a:rPr>
              <a:t>atribuições</a:t>
            </a:r>
            <a:r>
              <a:rPr dirty="0" sz="800" spc="55">
                <a:solidFill>
                  <a:srgbClr val="262626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282828"/>
                </a:solidFill>
                <a:latin typeface="Arial MT"/>
                <a:cs typeface="Arial MT"/>
              </a:rPr>
              <a:t>legais,</a:t>
            </a:r>
            <a:r>
              <a:rPr dirty="0" sz="800" spc="-20">
                <a:solidFill>
                  <a:srgbClr val="282828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262626"/>
                </a:solidFill>
                <a:latin typeface="Arial MT"/>
                <a:cs typeface="Arial MT"/>
              </a:rPr>
              <a:t>constitucionais</a:t>
            </a:r>
            <a:r>
              <a:rPr dirty="0" sz="800" spc="-35">
                <a:solidFill>
                  <a:srgbClr val="262626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414141"/>
                </a:solidFill>
                <a:latin typeface="Arial MT"/>
                <a:cs typeface="Arial MT"/>
              </a:rPr>
              <a:t>e</a:t>
            </a:r>
            <a:r>
              <a:rPr dirty="0" sz="800" spc="-25">
                <a:solidFill>
                  <a:srgbClr val="414141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161616"/>
                </a:solidFill>
                <a:latin typeface="Arial MT"/>
                <a:cs typeface="Arial MT"/>
              </a:rPr>
              <a:t>de</a:t>
            </a:r>
            <a:r>
              <a:rPr dirty="0" sz="800" spc="-45">
                <a:solidFill>
                  <a:srgbClr val="161616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2D2D2D"/>
                </a:solidFill>
                <a:latin typeface="Arial MT"/>
                <a:cs typeface="Arial MT"/>
              </a:rPr>
              <a:t>acordo</a:t>
            </a:r>
            <a:r>
              <a:rPr dirty="0" sz="800">
                <a:solidFill>
                  <a:srgbClr val="2D2D2D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63636"/>
                </a:solidFill>
                <a:latin typeface="Arial MT"/>
                <a:cs typeface="Arial MT"/>
              </a:rPr>
              <a:t>com</a:t>
            </a:r>
            <a:r>
              <a:rPr dirty="0" sz="800" spc="-50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F3F3F"/>
                </a:solidFill>
                <a:latin typeface="Arial MT"/>
                <a:cs typeface="Arial MT"/>
              </a:rPr>
              <a:t>o</a:t>
            </a:r>
            <a:r>
              <a:rPr dirty="0" sz="800" spc="-20">
                <a:solidFill>
                  <a:srgbClr val="3F3F3F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3F3F3F"/>
                </a:solidFill>
                <a:latin typeface="Arial MT"/>
                <a:cs typeface="Arial MT"/>
              </a:rPr>
              <a:t>que</a:t>
            </a:r>
            <a:r>
              <a:rPr dirty="0" sz="800" spc="-20">
                <a:solidFill>
                  <a:srgbClr val="3F3F3F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525252"/>
                </a:solidFill>
                <a:latin typeface="Arial MT"/>
                <a:cs typeface="Arial MT"/>
              </a:rPr>
              <a:t>Ihe </a:t>
            </a:r>
            <a:r>
              <a:rPr dirty="0" sz="800" spc="-10">
                <a:solidFill>
                  <a:srgbClr val="3F3F3F"/>
                </a:solidFill>
                <a:latin typeface="Arial MT"/>
                <a:cs typeface="Arial MT"/>
              </a:rPr>
              <a:t>confere</a:t>
            </a:r>
            <a:r>
              <a:rPr dirty="0" sz="800" spc="35">
                <a:solidFill>
                  <a:srgbClr val="3F3F3F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959595"/>
                </a:solidFill>
                <a:latin typeface="Arial MT"/>
                <a:cs typeface="Arial MT"/>
              </a:rPr>
              <a:t>o</a:t>
            </a:r>
            <a:r>
              <a:rPr dirty="0" sz="800" spc="15">
                <a:solidFill>
                  <a:srgbClr val="959595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858585"/>
                </a:solidFill>
                <a:latin typeface="Arial MT"/>
                <a:cs typeface="Arial MT"/>
              </a:rPr>
              <a:t>art.</a:t>
            </a:r>
            <a:r>
              <a:rPr dirty="0" sz="800" spc="-15">
                <a:solidFill>
                  <a:srgbClr val="858585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747474"/>
                </a:solidFill>
                <a:latin typeface="Arial MT"/>
                <a:cs typeface="Arial MT"/>
              </a:rPr>
              <a:t>8°</a:t>
            </a:r>
            <a:r>
              <a:rPr dirty="0" sz="800" spc="150">
                <a:solidFill>
                  <a:srgbClr val="747474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797979"/>
                </a:solidFill>
                <a:latin typeface="Arial MT"/>
                <a:cs typeface="Arial MT"/>
              </a:rPr>
              <a:t>aa</a:t>
            </a:r>
            <a:r>
              <a:rPr dirty="0" sz="800">
                <a:solidFill>
                  <a:srgbClr val="797979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13131"/>
                </a:solidFill>
                <a:latin typeface="Arial MT"/>
                <a:cs typeface="Arial MT"/>
              </a:rPr>
              <a:t>Lei</a:t>
            </a:r>
            <a:r>
              <a:rPr dirty="0" sz="800" spc="-60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545454"/>
                </a:solidFill>
                <a:latin typeface="Arial MT"/>
                <a:cs typeface="Arial MT"/>
              </a:rPr>
              <a:t>n”</a:t>
            </a:r>
            <a:r>
              <a:rPr dirty="0" sz="800" spc="-55">
                <a:solidFill>
                  <a:srgbClr val="545454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505050"/>
                </a:solidFill>
                <a:latin typeface="Arial MT"/>
                <a:cs typeface="Arial MT"/>
              </a:rPr>
              <a:t>859</a:t>
            </a:r>
            <a:r>
              <a:rPr dirty="0" sz="800" spc="-10">
                <a:solidFill>
                  <a:srgbClr val="505050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D3D3D"/>
                </a:solidFill>
                <a:latin typeface="Arial MT"/>
                <a:cs typeface="Arial MT"/>
              </a:rPr>
              <a:t>de</a:t>
            </a:r>
            <a:r>
              <a:rPr dirty="0" sz="800" spc="-10">
                <a:solidFill>
                  <a:srgbClr val="3D3D3D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D3D3D"/>
                </a:solidFill>
                <a:latin typeface="Arial MT"/>
                <a:cs typeface="Arial MT"/>
              </a:rPr>
              <a:t>10</a:t>
            </a:r>
            <a:r>
              <a:rPr dirty="0" sz="800" spc="-25">
                <a:solidFill>
                  <a:srgbClr val="3D3D3D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2B2B2B"/>
                </a:solidFill>
                <a:latin typeface="Arial MT"/>
                <a:cs typeface="Arial MT"/>
              </a:rPr>
              <a:t>de</a:t>
            </a:r>
            <a:r>
              <a:rPr dirty="0" sz="800" spc="-15">
                <a:solidFill>
                  <a:srgbClr val="2B2B2B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181818"/>
                </a:solidFill>
                <a:latin typeface="Arial MT"/>
                <a:cs typeface="Arial MT"/>
              </a:rPr>
              <a:t>dezembro</a:t>
            </a:r>
            <a:r>
              <a:rPr dirty="0" sz="800" spc="-5">
                <a:solidFill>
                  <a:srgbClr val="181818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2D2D2D"/>
                </a:solidFill>
                <a:latin typeface="Arial MT"/>
                <a:cs typeface="Arial MT"/>
              </a:rPr>
              <a:t>de</a:t>
            </a:r>
            <a:r>
              <a:rPr dirty="0" sz="800" spc="-15">
                <a:solidFill>
                  <a:srgbClr val="2D2D2D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33333"/>
                </a:solidFill>
                <a:latin typeface="Arial MT"/>
                <a:cs typeface="Arial MT"/>
              </a:rPr>
              <a:t>2024</a:t>
            </a:r>
            <a:r>
              <a:rPr dirty="0" sz="800" spc="-10">
                <a:solidFill>
                  <a:srgbClr val="333333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464646"/>
                </a:solidFill>
                <a:latin typeface="Arial MT"/>
                <a:cs typeface="Arial MT"/>
              </a:rPr>
              <a:t>-</a:t>
            </a:r>
            <a:r>
              <a:rPr dirty="0" sz="800" spc="-45">
                <a:solidFill>
                  <a:srgbClr val="464646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1C1C1C"/>
                </a:solidFill>
                <a:latin typeface="Arial MT"/>
                <a:cs typeface="Arial MT"/>
              </a:rPr>
              <a:t>publicada</a:t>
            </a:r>
            <a:r>
              <a:rPr dirty="0" sz="800" spc="10">
                <a:solidFill>
                  <a:srgbClr val="1C1C1C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232323"/>
                </a:solidFill>
                <a:latin typeface="Arial MT"/>
                <a:cs typeface="Arial MT"/>
              </a:rPr>
              <a:t>na</a:t>
            </a:r>
            <a:r>
              <a:rPr dirty="0" sz="800" spc="-20">
                <a:solidFill>
                  <a:srgbClr val="232323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333333"/>
                </a:solidFill>
                <a:latin typeface="Arial MT"/>
                <a:cs typeface="Arial MT"/>
              </a:rPr>
              <a:t>edição</a:t>
            </a:r>
            <a:r>
              <a:rPr dirty="0" sz="800">
                <a:solidFill>
                  <a:srgbClr val="333333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D3D3D"/>
                </a:solidFill>
                <a:latin typeface="Arial MT"/>
                <a:cs typeface="Arial MT"/>
              </a:rPr>
              <a:t>extra</a:t>
            </a:r>
            <a:r>
              <a:rPr dirty="0" sz="800" spc="-10">
                <a:solidFill>
                  <a:srgbClr val="3D3D3D"/>
                </a:solidFill>
                <a:latin typeface="Arial MT"/>
                <a:cs typeface="Arial MT"/>
              </a:rPr>
              <a:t> </a:t>
            </a:r>
            <a:r>
              <a:rPr dirty="0" sz="800" spc="-150">
                <a:solidFill>
                  <a:srgbClr val="383838"/>
                </a:solidFill>
                <a:latin typeface="Arial MT"/>
                <a:cs typeface="Arial MT"/>
              </a:rPr>
              <a:t>Fl</a:t>
            </a:r>
            <a:r>
              <a:rPr dirty="0" sz="800" spc="50">
                <a:solidFill>
                  <a:srgbClr val="383838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3A3A3A"/>
                </a:solidFill>
                <a:latin typeface="Arial MT"/>
                <a:cs typeface="Arial MT"/>
              </a:rPr>
              <a:t>n°</a:t>
            </a:r>
            <a:r>
              <a:rPr dirty="0" sz="800" spc="-35">
                <a:solidFill>
                  <a:srgbClr val="3A3A3A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33333"/>
                </a:solidFill>
                <a:latin typeface="Arial MT"/>
                <a:cs typeface="Arial MT"/>
              </a:rPr>
              <a:t>1924</a:t>
            </a:r>
            <a:r>
              <a:rPr dirty="0" sz="800" spc="-5">
                <a:solidFill>
                  <a:srgbClr val="333333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282828"/>
                </a:solidFill>
                <a:latin typeface="Arial MT"/>
                <a:cs typeface="Arial MT"/>
              </a:rPr>
              <a:t>de</a:t>
            </a:r>
            <a:r>
              <a:rPr dirty="0" sz="800" spc="-10">
                <a:solidFill>
                  <a:srgbClr val="282828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2A2A2A"/>
                </a:solidFill>
                <a:latin typeface="Arial MT"/>
                <a:cs typeface="Arial MT"/>
              </a:rPr>
              <a:t>10/12/2024</a:t>
            </a: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420"/>
              </a:spcBef>
            </a:pP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dirty="0" u="sng" sz="800">
                <a:solidFill>
                  <a:srgbClr val="3D3D3D"/>
                </a:solidFill>
                <a:uFill>
                  <a:solidFill>
                    <a:srgbClr val="575457"/>
                  </a:solidFill>
                </a:uFill>
                <a:latin typeface="Arial MT"/>
                <a:cs typeface="Arial MT"/>
              </a:rPr>
              <a:t>D</a:t>
            </a:r>
            <a:r>
              <a:rPr dirty="0" u="sng" sz="800" spc="-15">
                <a:solidFill>
                  <a:srgbClr val="3D3D3D"/>
                </a:solidFill>
                <a:uFill>
                  <a:solidFill>
                    <a:srgbClr val="575457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>
                <a:solidFill>
                  <a:srgbClr val="343434"/>
                </a:solidFill>
                <a:uFill>
                  <a:solidFill>
                    <a:srgbClr val="575457"/>
                  </a:solidFill>
                </a:uFill>
                <a:latin typeface="Arial MT"/>
                <a:cs typeface="Arial MT"/>
              </a:rPr>
              <a:t>E</a:t>
            </a:r>
            <a:r>
              <a:rPr dirty="0" u="sng" sz="800" spc="-25">
                <a:solidFill>
                  <a:srgbClr val="343434"/>
                </a:solidFill>
                <a:uFill>
                  <a:solidFill>
                    <a:srgbClr val="575457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>
                <a:solidFill>
                  <a:srgbClr val="595959"/>
                </a:solidFill>
                <a:uFill>
                  <a:solidFill>
                    <a:srgbClr val="575457"/>
                  </a:solidFill>
                </a:uFill>
                <a:latin typeface="Arial MT"/>
                <a:cs typeface="Arial MT"/>
              </a:rPr>
              <a:t>C </a:t>
            </a:r>
            <a:r>
              <a:rPr dirty="0" u="sng" sz="800">
                <a:solidFill>
                  <a:srgbClr val="5B5B5B"/>
                </a:solidFill>
                <a:uFill>
                  <a:solidFill>
                    <a:srgbClr val="575457"/>
                  </a:solidFill>
                </a:uFill>
                <a:latin typeface="Arial MT"/>
                <a:cs typeface="Arial MT"/>
              </a:rPr>
              <a:t>R</a:t>
            </a:r>
            <a:r>
              <a:rPr dirty="0" u="sng" sz="800" spc="25">
                <a:solidFill>
                  <a:srgbClr val="5B5B5B"/>
                </a:solidFill>
                <a:uFill>
                  <a:solidFill>
                    <a:srgbClr val="575457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>
                <a:solidFill>
                  <a:srgbClr val="4B4B4B"/>
                </a:solidFill>
                <a:uFill>
                  <a:solidFill>
                    <a:srgbClr val="575457"/>
                  </a:solidFill>
                </a:uFill>
                <a:latin typeface="Arial MT"/>
                <a:cs typeface="Arial MT"/>
              </a:rPr>
              <a:t>E</a:t>
            </a:r>
            <a:r>
              <a:rPr dirty="0" u="sng" sz="800" spc="-10">
                <a:solidFill>
                  <a:srgbClr val="4B4B4B"/>
                </a:solidFill>
                <a:uFill>
                  <a:solidFill>
                    <a:srgbClr val="575457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>
                <a:solidFill>
                  <a:srgbClr val="343434"/>
                </a:solidFill>
                <a:uFill>
                  <a:solidFill>
                    <a:srgbClr val="575457"/>
                  </a:solidFill>
                </a:uFill>
                <a:latin typeface="Arial MT"/>
                <a:cs typeface="Arial MT"/>
              </a:rPr>
              <a:t>T</a:t>
            </a:r>
            <a:r>
              <a:rPr dirty="0" u="sng" sz="800" spc="5">
                <a:solidFill>
                  <a:srgbClr val="343434"/>
                </a:solidFill>
                <a:uFill>
                  <a:solidFill>
                    <a:srgbClr val="575457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 spc="-25">
                <a:solidFill>
                  <a:srgbClr val="2D2D2D"/>
                </a:solidFill>
                <a:uFill>
                  <a:solidFill>
                    <a:srgbClr val="575457"/>
                  </a:solidFill>
                </a:uFill>
                <a:latin typeface="Arial MT"/>
                <a:cs typeface="Arial MT"/>
              </a:rPr>
              <a:t>A:</a:t>
            </a:r>
            <a:r>
              <a:rPr dirty="0" u="sng" sz="800" spc="500">
                <a:solidFill>
                  <a:srgbClr val="2D2D2D"/>
                </a:solidFill>
                <a:uFill>
                  <a:solidFill>
                    <a:srgbClr val="575457"/>
                  </a:solidFill>
                </a:uFill>
                <a:latin typeface="Arial MT"/>
                <a:cs typeface="Arial MT"/>
              </a:rPr>
              <a:t> </a:t>
            </a:r>
            <a:endParaRPr sz="8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400"/>
              </a:spcBef>
            </a:pPr>
            <a:endParaRPr sz="800">
              <a:latin typeface="Arial MT"/>
              <a:cs typeface="Arial MT"/>
            </a:endParaRPr>
          </a:p>
          <a:p>
            <a:pPr marL="322580">
              <a:lnSpc>
                <a:spcPct val="100000"/>
              </a:lnSpc>
            </a:pPr>
            <a:r>
              <a:rPr dirty="0" sz="750">
                <a:solidFill>
                  <a:srgbClr val="313131"/>
                </a:solidFill>
                <a:latin typeface="Arial MT"/>
                <a:cs typeface="Arial MT"/>
              </a:rPr>
              <a:t>Artigo</a:t>
            </a:r>
            <a:r>
              <a:rPr dirty="0" sz="750" spc="160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B3B3B"/>
                </a:solidFill>
                <a:latin typeface="Arial MT"/>
                <a:cs typeface="Arial MT"/>
              </a:rPr>
              <a:t>1º</a:t>
            </a:r>
            <a:r>
              <a:rPr dirty="0" sz="750" spc="75">
                <a:solidFill>
                  <a:srgbClr val="3B3B3B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5B5B5B"/>
                </a:solidFill>
                <a:latin typeface="Arial MT"/>
                <a:cs typeface="Arial MT"/>
              </a:rPr>
              <a:t>-</a:t>
            </a:r>
            <a:r>
              <a:rPr dirty="0" sz="750" spc="145">
                <a:solidFill>
                  <a:srgbClr val="5B5B5B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83838"/>
                </a:solidFill>
                <a:latin typeface="Arial MT"/>
                <a:cs typeface="Arial MT"/>
              </a:rPr>
              <a:t>Fica</a:t>
            </a:r>
            <a:r>
              <a:rPr dirty="0" sz="750" spc="120">
                <a:solidFill>
                  <a:srgbClr val="383838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63636"/>
                </a:solidFill>
                <a:latin typeface="Arial MT"/>
                <a:cs typeface="Arial MT"/>
              </a:rPr>
              <a:t>aberto</a:t>
            </a:r>
            <a:r>
              <a:rPr dirty="0" sz="750" spc="90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1C1C1C"/>
                </a:solidFill>
                <a:latin typeface="Arial MT"/>
                <a:cs typeface="Arial MT"/>
              </a:rPr>
              <a:t>crédito</a:t>
            </a:r>
            <a:r>
              <a:rPr dirty="0" sz="750" spc="110">
                <a:solidFill>
                  <a:srgbClr val="1C1C1C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13131"/>
                </a:solidFill>
                <a:latin typeface="Arial MT"/>
                <a:cs typeface="Arial MT"/>
              </a:rPr>
              <a:t>suplementar</a:t>
            </a:r>
            <a:r>
              <a:rPr dirty="0" sz="750" spc="190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D3D3D"/>
                </a:solidFill>
                <a:latin typeface="Arial MT"/>
                <a:cs typeface="Arial MT"/>
              </a:rPr>
              <a:t>as</a:t>
            </a:r>
            <a:r>
              <a:rPr dirty="0" sz="750" spc="110">
                <a:solidFill>
                  <a:srgbClr val="3D3D3D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43434"/>
                </a:solidFill>
                <a:latin typeface="Arial MT"/>
                <a:cs typeface="Arial MT"/>
              </a:rPr>
              <a:t>seguintes</a:t>
            </a:r>
            <a:r>
              <a:rPr dirty="0" sz="750" spc="170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sz="750" spc="-10">
                <a:solidFill>
                  <a:srgbClr val="3B3B3B"/>
                </a:solidFill>
                <a:latin typeface="Arial MT"/>
                <a:cs typeface="Arial MT"/>
              </a:rPr>
              <a:t>dotações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217340" y="4217573"/>
            <a:ext cx="2694940" cy="388620"/>
          </a:xfrm>
          <a:prstGeom prst="rect">
            <a:avLst/>
          </a:prstGeom>
        </p:spPr>
        <p:txBody>
          <a:bodyPr wrap="square" lIns="0" tIns="52069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09"/>
              </a:spcBef>
            </a:pPr>
            <a:r>
              <a:rPr dirty="0" u="sng" sz="800">
                <a:solidFill>
                  <a:srgbClr val="2F2F2F"/>
                </a:solidFill>
                <a:uFill>
                  <a:solidFill>
                    <a:srgbClr val="545457"/>
                  </a:solidFill>
                </a:uFill>
                <a:latin typeface="Arial MT"/>
                <a:cs typeface="Arial MT"/>
              </a:rPr>
              <a:t>Dotações</a:t>
            </a:r>
            <a:r>
              <a:rPr dirty="0" u="sng" sz="800" spc="204">
                <a:solidFill>
                  <a:srgbClr val="2F2F2F"/>
                </a:solidFill>
                <a:uFill>
                  <a:solidFill>
                    <a:srgbClr val="545457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800" spc="-10">
                <a:solidFill>
                  <a:srgbClr val="232323"/>
                </a:solidFill>
                <a:uFill>
                  <a:solidFill>
                    <a:srgbClr val="545457"/>
                  </a:solidFill>
                </a:uFill>
                <a:latin typeface="Arial MT"/>
                <a:cs typeface="Arial MT"/>
              </a:rPr>
              <a:t>Suplementadas</a:t>
            </a:r>
            <a:r>
              <a:rPr dirty="0" u="sng" sz="800" spc="500">
                <a:solidFill>
                  <a:srgbClr val="232323"/>
                </a:solidFill>
                <a:uFill>
                  <a:solidFill>
                    <a:srgbClr val="545457"/>
                  </a:solidFill>
                </a:uFill>
                <a:latin typeface="Arial MT"/>
                <a:cs typeface="Arial MT"/>
              </a:rPr>
              <a:t> </a:t>
            </a:r>
            <a:endParaRPr sz="800">
              <a:latin typeface="Arial MT"/>
              <a:cs typeface="Arial MT"/>
            </a:endParaRPr>
          </a:p>
          <a:p>
            <a:pPr marL="60960">
              <a:lnSpc>
                <a:spcPct val="100000"/>
              </a:lnSpc>
              <a:spcBef>
                <a:spcPts val="385"/>
              </a:spcBef>
            </a:pPr>
            <a:r>
              <a:rPr dirty="0" sz="1000" spc="-10">
                <a:solidFill>
                  <a:srgbClr val="363636"/>
                </a:solidFill>
                <a:latin typeface="Arial MT"/>
                <a:cs typeface="Arial MT"/>
              </a:rPr>
              <a:t>PREFEITURA</a:t>
            </a:r>
            <a:r>
              <a:rPr dirty="0" sz="1000" spc="125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dirty="0" sz="1000">
                <a:solidFill>
                  <a:srgbClr val="1F1F1F"/>
                </a:solidFill>
                <a:latin typeface="Arial MT"/>
                <a:cs typeface="Arial MT"/>
              </a:rPr>
              <a:t>MUNICIPAL</a:t>
            </a:r>
            <a:r>
              <a:rPr dirty="0" sz="1000" spc="30">
                <a:solidFill>
                  <a:srgbClr val="1F1F1F"/>
                </a:solidFill>
                <a:latin typeface="Arial MT"/>
                <a:cs typeface="Arial MT"/>
              </a:rPr>
              <a:t> </a:t>
            </a:r>
            <a:r>
              <a:rPr dirty="0" sz="1000">
                <a:solidFill>
                  <a:srgbClr val="262626"/>
                </a:solidFill>
                <a:latin typeface="Arial MT"/>
                <a:cs typeface="Arial MT"/>
              </a:rPr>
              <a:t>DE</a:t>
            </a:r>
            <a:r>
              <a:rPr dirty="0" sz="1000" spc="-5">
                <a:solidFill>
                  <a:srgbClr val="262626"/>
                </a:solidFill>
                <a:latin typeface="Arial MT"/>
                <a:cs typeface="Arial MT"/>
              </a:rPr>
              <a:t> </a:t>
            </a:r>
            <a:r>
              <a:rPr dirty="0" sz="1000" spc="-10">
                <a:solidFill>
                  <a:srgbClr val="282828"/>
                </a:solidFill>
                <a:latin typeface="Arial MT"/>
                <a:cs typeface="Arial MT"/>
              </a:rPr>
              <a:t>SEROPEDICA</a:t>
            </a:r>
            <a:endParaRPr sz="1000">
              <a:latin typeface="Arial MT"/>
              <a:cs typeface="Arial MT"/>
            </a:endParaRPr>
          </a:p>
        </p:txBody>
      </p:sp>
      <p:graphicFrame>
        <p:nvGraphicFramePr>
          <p:cNvPr id="11" name="object 11" descr=""/>
          <p:cNvGraphicFramePr>
            <a:graphicFrameLocks noGrp="1"/>
          </p:cNvGraphicFramePr>
          <p:nvPr/>
        </p:nvGraphicFramePr>
        <p:xfrm>
          <a:off x="320806" y="4626833"/>
          <a:ext cx="6577965" cy="6426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20725"/>
                <a:gridCol w="2493645"/>
                <a:gridCol w="2665730"/>
                <a:gridCol w="618490"/>
              </a:tblGrid>
              <a:tr h="145415">
                <a:tc>
                  <a:txBody>
                    <a:bodyPr/>
                    <a:lstStyle/>
                    <a:p>
                      <a:pPr marL="36830">
                        <a:lnSpc>
                          <a:spcPts val="885"/>
                        </a:lnSpc>
                      </a:pPr>
                      <a:r>
                        <a:rPr dirty="0" sz="800" spc="-1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g1.09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15570">
                        <a:lnSpc>
                          <a:spcPts val="885"/>
                        </a:lnSpc>
                      </a:pPr>
                      <a:r>
                        <a:rPr dirty="0" sz="800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Secretaria</a:t>
                      </a:r>
                      <a:r>
                        <a:rPr dirty="0" sz="800" spc="125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Municipal</a:t>
                      </a:r>
                      <a:r>
                        <a:rPr dirty="0" sz="800" spc="150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114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Educação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 gridSpan="2"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75895">
                <a:tc>
                  <a:txBody>
                    <a:bodyPr/>
                    <a:lstStyle/>
                    <a:p>
                      <a:pPr marL="32384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dirty="0" sz="800" spc="-10">
                          <a:solidFill>
                            <a:srgbClr val="3F3F3F"/>
                          </a:solidFill>
                          <a:latin typeface="Arial MT"/>
                          <a:cs typeface="Arial MT"/>
                        </a:rPr>
                        <a:t>2.066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2860"/>
                </a:tc>
                <a:tc>
                  <a:txBody>
                    <a:bodyPr/>
                    <a:lstStyle/>
                    <a:p>
                      <a:pPr marL="11176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dirty="0" sz="800" spc="-1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Unidades</a:t>
                      </a:r>
                      <a:r>
                        <a:rPr dirty="0" sz="800" spc="15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Escolares</a:t>
                      </a:r>
                      <a:r>
                        <a:rPr dirty="0" sz="800" spc="25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00" spc="-5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Merenda</a:t>
                      </a:r>
                      <a:r>
                        <a:rPr dirty="0" sz="800" spc="10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Escolara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2860"/>
                </a:tc>
                <a:tc gridSpan="2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7716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 spc="-10">
                          <a:solidFill>
                            <a:srgbClr val="3D3D3D"/>
                          </a:solidFill>
                          <a:latin typeface="Arial MT"/>
                          <a:cs typeface="Arial MT"/>
                        </a:rPr>
                        <a:t>3.3.9.0.92.00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  <a:tc>
                  <a:txBody>
                    <a:bodyPr/>
                    <a:lstStyle/>
                    <a:p>
                      <a:pPr marL="107314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800" spc="-10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DESPESAS</a:t>
                      </a:r>
                      <a:r>
                        <a:rPr dirty="0" sz="800" spc="10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1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242424"/>
                          </a:solidFill>
                          <a:latin typeface="Arial MT"/>
                          <a:cs typeface="Arial MT"/>
                        </a:rPr>
                        <a:t>EXERCÍCIOS</a:t>
                      </a:r>
                      <a:r>
                        <a:rPr dirty="0" sz="800" spc="10">
                          <a:solidFill>
                            <a:srgbClr val="24242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ANTERIORES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  <a:tc>
                  <a:txBody>
                    <a:bodyPr/>
                    <a:lstStyle/>
                    <a:p>
                      <a:pPr marL="834390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dirty="0" sz="75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750" spc="20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750" spc="11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Impostos</a:t>
                      </a:r>
                      <a:r>
                        <a:rPr dirty="0" sz="750" spc="235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3D3D3D"/>
                          </a:solidFill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750" spc="210">
                          <a:solidFill>
                            <a:srgbClr val="3D3D3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5">
                          <a:solidFill>
                            <a:srgbClr val="606060"/>
                          </a:solidFill>
                          <a:latin typeface="Arial MT"/>
                          <a:cs typeface="Arial MT"/>
                        </a:rPr>
                        <a:t>Ed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31115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245"/>
                        </a:spcBef>
                      </a:pPr>
                      <a:r>
                        <a:rPr dirty="0" sz="750" spc="-10">
                          <a:solidFill>
                            <a:srgbClr val="707070"/>
                          </a:solidFill>
                          <a:latin typeface="Arial MT"/>
                          <a:cs typeface="Arial MT"/>
                        </a:rPr>
                        <a:t>30.000.0G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31115"/>
                </a:tc>
              </a:tr>
              <a:tr h="14414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35915">
                        <a:lnSpc>
                          <a:spcPts val="869"/>
                        </a:lnSpc>
                        <a:spcBef>
                          <a:spcPts val="165"/>
                        </a:spcBef>
                      </a:pPr>
                      <a:r>
                        <a:rPr dirty="0" sz="80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7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85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800" spc="120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2B2B2B"/>
                          </a:solidFill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800" spc="105">
                          <a:solidFill>
                            <a:srgbClr val="2B2B2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800" spc="160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R$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955"/>
                </a:tc>
                <a:tc>
                  <a:txBody>
                    <a:bodyPr/>
                    <a:lstStyle/>
                    <a:p>
                      <a:pPr algn="r" marR="25400">
                        <a:lnSpc>
                          <a:spcPts val="869"/>
                        </a:lnSpc>
                        <a:spcBef>
                          <a:spcPts val="165"/>
                        </a:spcBef>
                      </a:pPr>
                      <a:r>
                        <a:rPr dirty="0" sz="800" spc="-10">
                          <a:solidFill>
                            <a:srgbClr val="5B5B5B"/>
                          </a:solidFill>
                          <a:latin typeface="Arial MT"/>
                          <a:cs typeface="Arial MT"/>
                        </a:rPr>
                        <a:t>DO.000,00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20955"/>
                </a:tc>
              </a:tr>
            </a:tbl>
          </a:graphicData>
        </a:graphic>
      </p:graphicFrame>
      <p:sp>
        <p:nvSpPr>
          <p:cNvPr id="12" name="object 12" descr=""/>
          <p:cNvSpPr txBox="1"/>
          <p:nvPr/>
        </p:nvSpPr>
        <p:spPr>
          <a:xfrm>
            <a:off x="336727" y="5278684"/>
            <a:ext cx="604520" cy="356235"/>
          </a:xfrm>
          <a:prstGeom prst="rect">
            <a:avLst/>
          </a:prstGeom>
        </p:spPr>
        <p:txBody>
          <a:bodyPr wrap="square" lIns="0" tIns="5778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55"/>
              </a:spcBef>
            </a:pPr>
            <a:r>
              <a:rPr dirty="0" sz="750" spc="-10">
                <a:solidFill>
                  <a:srgbClr val="464646"/>
                </a:solidFill>
                <a:latin typeface="Arial MT"/>
                <a:cs typeface="Arial MT"/>
              </a:rPr>
              <a:t>2.067</a:t>
            </a:r>
            <a:endParaRPr sz="750">
              <a:latin typeface="Arial MT"/>
              <a:cs typeface="Arial MT"/>
            </a:endParaRPr>
          </a:p>
          <a:p>
            <a:pPr marL="15240">
              <a:lnSpc>
                <a:spcPct val="100000"/>
              </a:lnSpc>
              <a:spcBef>
                <a:spcPts val="385"/>
              </a:spcBef>
            </a:pPr>
            <a:r>
              <a:rPr dirty="0" sz="800" spc="-20">
                <a:solidFill>
                  <a:srgbClr val="3B3B3B"/>
                </a:solidFill>
                <a:latin typeface="Arial MT"/>
                <a:cs typeface="Arial MT"/>
              </a:rPr>
              <a:t>3.3.9.0.39.05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1137204" y="5324170"/>
            <a:ext cx="4764405" cy="1403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>
                <a:solidFill>
                  <a:srgbClr val="262626"/>
                </a:solidFill>
                <a:latin typeface="Arial MT"/>
                <a:cs typeface="Arial MT"/>
              </a:rPr>
              <a:t>Uniformes,</a:t>
            </a:r>
            <a:r>
              <a:rPr dirty="0" sz="750" spc="150">
                <a:solidFill>
                  <a:srgbClr val="262626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D2D2D"/>
                </a:solidFill>
                <a:latin typeface="Arial MT"/>
                <a:cs typeface="Arial MT"/>
              </a:rPr>
              <a:t>Material</a:t>
            </a:r>
            <a:r>
              <a:rPr dirty="0" sz="750" spc="130">
                <a:solidFill>
                  <a:srgbClr val="2D2D2D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A2A2A"/>
                </a:solidFill>
                <a:latin typeface="Arial MT"/>
                <a:cs typeface="Arial MT"/>
              </a:rPr>
              <a:t>Permanente.</a:t>
            </a:r>
            <a:r>
              <a:rPr dirty="0" sz="750" spc="145">
                <a:solidFill>
                  <a:srgbClr val="2A2A2A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B3B3B"/>
                </a:solidFill>
                <a:latin typeface="Arial MT"/>
                <a:cs typeface="Arial MT"/>
              </a:rPr>
              <a:t>Obras</a:t>
            </a:r>
            <a:r>
              <a:rPr dirty="0" sz="750" spc="155">
                <a:solidFill>
                  <a:srgbClr val="3B3B3B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464646"/>
                </a:solidFill>
                <a:latin typeface="Arial MT"/>
                <a:cs typeface="Arial MT"/>
              </a:rPr>
              <a:t>e</a:t>
            </a:r>
            <a:r>
              <a:rPr dirty="0" sz="750" spc="100">
                <a:solidFill>
                  <a:srgbClr val="464646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B2B2B"/>
                </a:solidFill>
                <a:latin typeface="Arial MT"/>
                <a:cs typeface="Arial MT"/>
              </a:rPr>
              <a:t>Instalações.</a:t>
            </a:r>
            <a:r>
              <a:rPr dirty="0" sz="750" spc="165">
                <a:solidFill>
                  <a:srgbClr val="2B2B2B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83838"/>
                </a:solidFill>
                <a:latin typeface="Arial MT"/>
                <a:cs typeface="Arial MT"/>
              </a:rPr>
              <a:t>Material</a:t>
            </a:r>
            <a:r>
              <a:rPr dirty="0" sz="750" spc="420">
                <a:solidFill>
                  <a:srgbClr val="383838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33333"/>
                </a:solidFill>
                <a:latin typeface="Arial MT"/>
                <a:cs typeface="Arial MT"/>
              </a:rPr>
              <a:t>Didático</a:t>
            </a:r>
            <a:r>
              <a:rPr dirty="0" sz="750" spc="160">
                <a:solidFill>
                  <a:srgbClr val="333333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525252"/>
                </a:solidFill>
                <a:latin typeface="Arial MT"/>
                <a:cs typeface="Arial MT"/>
              </a:rPr>
              <a:t>e</a:t>
            </a:r>
            <a:r>
              <a:rPr dirty="0" sz="750" spc="105">
                <a:solidFill>
                  <a:srgbClr val="525252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4B4B4B"/>
                </a:solidFill>
                <a:latin typeface="Arial MT"/>
                <a:cs typeface="Arial MT"/>
              </a:rPr>
              <a:t>de</a:t>
            </a:r>
            <a:r>
              <a:rPr dirty="0" sz="750" spc="114">
                <a:solidFill>
                  <a:srgbClr val="4B4B4B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43434"/>
                </a:solidFill>
                <a:latin typeface="Arial MT"/>
                <a:cs typeface="Arial MT"/>
              </a:rPr>
              <a:t>Distribuição</a:t>
            </a:r>
            <a:r>
              <a:rPr dirty="0" sz="750" spc="195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494949"/>
                </a:solidFill>
                <a:latin typeface="Arial MT"/>
                <a:cs typeface="Arial MT"/>
              </a:rPr>
              <a:t>Gratuita</a:t>
            </a:r>
            <a:r>
              <a:rPr dirty="0" sz="750" spc="120">
                <a:solidFill>
                  <a:srgbClr val="494949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757575"/>
                </a:solidFill>
                <a:latin typeface="Arial MT"/>
                <a:cs typeface="Arial MT"/>
              </a:rPr>
              <a:t>-</a:t>
            </a:r>
            <a:r>
              <a:rPr dirty="0" sz="750" spc="105">
                <a:solidFill>
                  <a:srgbClr val="757575"/>
                </a:solidFill>
                <a:latin typeface="Arial MT"/>
                <a:cs typeface="Arial MT"/>
              </a:rPr>
              <a:t> </a:t>
            </a:r>
            <a:r>
              <a:rPr dirty="0" sz="750" spc="-25">
                <a:solidFill>
                  <a:srgbClr val="696969"/>
                </a:solidFill>
                <a:latin typeface="Arial MT"/>
                <a:cs typeface="Arial MT"/>
              </a:rPr>
              <a:t>QSE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1136852" y="5435179"/>
            <a:ext cx="4551680" cy="720725"/>
          </a:xfrm>
          <a:prstGeom prst="rect">
            <a:avLst/>
          </a:prstGeom>
        </p:spPr>
        <p:txBody>
          <a:bodyPr wrap="square" lIns="0" tIns="641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05"/>
              </a:spcBef>
              <a:tabLst>
                <a:tab pos="3231515" algn="l"/>
              </a:tabLst>
            </a:pPr>
            <a:r>
              <a:rPr dirty="0" sz="800" spc="-10">
                <a:solidFill>
                  <a:srgbClr val="2F2F2F"/>
                </a:solidFill>
                <a:latin typeface="Arial MT"/>
                <a:cs typeface="Arial MT"/>
              </a:rPr>
              <a:t>DEMAIS</a:t>
            </a:r>
            <a:r>
              <a:rPr dirty="0" sz="800" spc="10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2B2B2B"/>
                </a:solidFill>
                <a:latin typeface="Arial MT"/>
                <a:cs typeface="Arial MT"/>
              </a:rPr>
              <a:t>SERVICOS</a:t>
            </a:r>
            <a:r>
              <a:rPr dirty="0" sz="800" spc="70">
                <a:solidFill>
                  <a:srgbClr val="2B2B2B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2B2B2B"/>
                </a:solidFill>
                <a:latin typeface="Arial MT"/>
                <a:cs typeface="Arial MT"/>
              </a:rPr>
              <a:t>DE</a:t>
            </a:r>
            <a:r>
              <a:rPr dirty="0" sz="800" spc="-30">
                <a:solidFill>
                  <a:srgbClr val="2B2B2B"/>
                </a:solidFill>
                <a:latin typeface="Arial MT"/>
                <a:cs typeface="Arial MT"/>
              </a:rPr>
              <a:t> </a:t>
            </a:r>
            <a:r>
              <a:rPr dirty="0" sz="800" spc="-20">
                <a:solidFill>
                  <a:srgbClr val="3D3D3D"/>
                </a:solidFill>
                <a:latin typeface="Arial MT"/>
                <a:cs typeface="Arial MT"/>
              </a:rPr>
              <a:t>TERCEIROS</a:t>
            </a:r>
            <a:r>
              <a:rPr dirty="0" sz="800" spc="45">
                <a:solidFill>
                  <a:srgbClr val="3D3D3D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565656"/>
                </a:solidFill>
                <a:latin typeface="Arial MT"/>
                <a:cs typeface="Arial MT"/>
              </a:rPr>
              <a:t>-</a:t>
            </a:r>
            <a:r>
              <a:rPr dirty="0" sz="800" spc="-30">
                <a:solidFill>
                  <a:srgbClr val="565656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2F2F2F"/>
                </a:solidFill>
                <a:latin typeface="Arial MT"/>
                <a:cs typeface="Arial MT"/>
              </a:rPr>
              <a:t>PESSOA</a:t>
            </a:r>
            <a:r>
              <a:rPr dirty="0" sz="800" spc="20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3A3A3A"/>
                </a:solidFill>
                <a:latin typeface="Arial MT"/>
                <a:cs typeface="Arial MT"/>
              </a:rPr>
              <a:t>JURÍDICA</a:t>
            </a:r>
            <a:r>
              <a:rPr dirty="0" sz="800">
                <a:solidFill>
                  <a:srgbClr val="3A3A3A"/>
                </a:solidFill>
                <a:latin typeface="Arial MT"/>
                <a:cs typeface="Arial MT"/>
              </a:rPr>
              <a:t>	</a:t>
            </a:r>
            <a:r>
              <a:rPr dirty="0" sz="800">
                <a:solidFill>
                  <a:srgbClr val="444444"/>
                </a:solidFill>
                <a:latin typeface="Arial MT"/>
                <a:cs typeface="Arial MT"/>
              </a:rPr>
              <a:t>Salário-</a:t>
            </a:r>
            <a:r>
              <a:rPr dirty="0" sz="800" spc="-50">
                <a:solidFill>
                  <a:srgbClr val="444444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343434"/>
                </a:solidFill>
                <a:latin typeface="Arial MT"/>
                <a:cs typeface="Arial MT"/>
              </a:rPr>
              <a:t>Educacão</a:t>
            </a:r>
            <a:endParaRPr sz="800">
              <a:latin typeface="Arial MT"/>
              <a:cs typeface="Arial MT"/>
            </a:endParaRPr>
          </a:p>
          <a:p>
            <a:pPr marL="2730500" marR="340360" indent="4445">
              <a:lnSpc>
                <a:spcPts val="1440"/>
              </a:lnSpc>
              <a:spcBef>
                <a:spcPts val="60"/>
              </a:spcBef>
            </a:pPr>
            <a:r>
              <a:rPr dirty="0" sz="800">
                <a:solidFill>
                  <a:srgbClr val="2D2D2D"/>
                </a:solidFill>
                <a:latin typeface="Arial MT"/>
                <a:cs typeface="Arial MT"/>
              </a:rPr>
              <a:t>Total</a:t>
            </a:r>
            <a:r>
              <a:rPr dirty="0" sz="800" spc="40">
                <a:solidFill>
                  <a:srgbClr val="2D2D2D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2A2A2A"/>
                </a:solidFill>
                <a:latin typeface="Arial MT"/>
                <a:cs typeface="Arial MT"/>
              </a:rPr>
              <a:t>do</a:t>
            </a:r>
            <a:r>
              <a:rPr dirty="0" sz="800" spc="110">
                <a:solidFill>
                  <a:srgbClr val="2A2A2A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13131"/>
                </a:solidFill>
                <a:latin typeface="Arial MT"/>
                <a:cs typeface="Arial MT"/>
              </a:rPr>
              <a:t>Projeto</a:t>
            </a:r>
            <a:r>
              <a:rPr dirty="0" sz="800" spc="135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5D5D5D"/>
                </a:solidFill>
                <a:latin typeface="Arial MT"/>
                <a:cs typeface="Arial MT"/>
              </a:rPr>
              <a:t>/</a:t>
            </a:r>
            <a:r>
              <a:rPr dirty="0" sz="800" spc="75">
                <a:solidFill>
                  <a:srgbClr val="5D5D5D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13131"/>
                </a:solidFill>
                <a:latin typeface="Arial MT"/>
                <a:cs typeface="Arial MT"/>
              </a:rPr>
              <a:t>Atividade</a:t>
            </a:r>
            <a:r>
              <a:rPr dirty="0" sz="800" spc="145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464646"/>
                </a:solidFill>
                <a:latin typeface="Arial MT"/>
                <a:cs typeface="Arial MT"/>
              </a:rPr>
              <a:t>RS</a:t>
            </a:r>
            <a:r>
              <a:rPr dirty="0" sz="800">
                <a:solidFill>
                  <a:srgbClr val="464646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33333"/>
                </a:solidFill>
                <a:latin typeface="Arial MT"/>
                <a:cs typeface="Arial MT"/>
              </a:rPr>
              <a:t>Total</a:t>
            </a:r>
            <a:r>
              <a:rPr dirty="0" sz="800" spc="40">
                <a:solidFill>
                  <a:srgbClr val="333333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3A3A3A"/>
                </a:solidFill>
                <a:latin typeface="Arial MT"/>
                <a:cs typeface="Arial MT"/>
              </a:rPr>
              <a:t>da</a:t>
            </a:r>
            <a:r>
              <a:rPr dirty="0" sz="800" spc="60">
                <a:solidFill>
                  <a:srgbClr val="3A3A3A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262626"/>
                </a:solidFill>
                <a:latin typeface="Arial MT"/>
                <a:cs typeface="Arial MT"/>
              </a:rPr>
              <a:t>Unidade</a:t>
            </a:r>
            <a:r>
              <a:rPr dirty="0" sz="800" spc="365">
                <a:solidFill>
                  <a:srgbClr val="262626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3F3F3F"/>
                </a:solidFill>
                <a:latin typeface="Arial MT"/>
                <a:cs typeface="Arial MT"/>
              </a:rPr>
              <a:t>R$</a:t>
            </a:r>
            <a:endParaRPr sz="800">
              <a:latin typeface="Arial MT"/>
              <a:cs typeface="Arial MT"/>
            </a:endParaRPr>
          </a:p>
          <a:p>
            <a:pPr marL="3130550">
              <a:lnSpc>
                <a:spcPct val="100000"/>
              </a:lnSpc>
              <a:spcBef>
                <a:spcPts val="204"/>
              </a:spcBef>
            </a:pPr>
            <a:r>
              <a:rPr dirty="0" sz="800">
                <a:solidFill>
                  <a:srgbClr val="333333"/>
                </a:solidFill>
                <a:latin typeface="Arial MT"/>
                <a:cs typeface="Arial MT"/>
              </a:rPr>
              <a:t>Valor</a:t>
            </a:r>
            <a:r>
              <a:rPr dirty="0" sz="800" spc="140">
                <a:solidFill>
                  <a:srgbClr val="333333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2D2D2D"/>
                </a:solidFill>
                <a:latin typeface="Arial MT"/>
                <a:cs typeface="Arial MT"/>
              </a:rPr>
              <a:t>Total</a:t>
            </a:r>
            <a:r>
              <a:rPr dirty="0" sz="800" spc="75">
                <a:solidFill>
                  <a:srgbClr val="2D2D2D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2F2F2F"/>
                </a:solidFill>
                <a:latin typeface="Arial MT"/>
                <a:cs typeface="Arial MT"/>
              </a:rPr>
              <a:t>Suplementado</a:t>
            </a:r>
            <a:r>
              <a:rPr dirty="0" sz="800" spc="204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3D3D3D"/>
                </a:solidFill>
                <a:latin typeface="Arial MT"/>
                <a:cs typeface="Arial MT"/>
              </a:rPr>
              <a:t>R$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5" name="object 15" descr=""/>
          <p:cNvSpPr txBox="1"/>
          <p:nvPr/>
        </p:nvSpPr>
        <p:spPr>
          <a:xfrm>
            <a:off x="6266428" y="5435179"/>
            <a:ext cx="540385" cy="720725"/>
          </a:xfrm>
          <a:prstGeom prst="rect">
            <a:avLst/>
          </a:prstGeom>
        </p:spPr>
        <p:txBody>
          <a:bodyPr wrap="square" lIns="0" tIns="64135" rIns="0" bIns="0" rtlCol="0" vert="horz">
            <a:spAutoFit/>
          </a:bodyPr>
          <a:lstStyle/>
          <a:p>
            <a:pPr algn="ctr" marL="65405">
              <a:lnSpc>
                <a:spcPct val="100000"/>
              </a:lnSpc>
              <a:spcBef>
                <a:spcPts val="505"/>
              </a:spcBef>
            </a:pPr>
            <a:r>
              <a:rPr dirty="0" sz="800">
                <a:solidFill>
                  <a:srgbClr val="8E8E8E"/>
                </a:solidFill>
                <a:latin typeface="Arial MT"/>
                <a:cs typeface="Arial MT"/>
              </a:rPr>
              <a:t>0't</a:t>
            </a:r>
            <a:r>
              <a:rPr dirty="0" sz="800" spc="45">
                <a:solidFill>
                  <a:srgbClr val="8E8E8E"/>
                </a:solidFill>
                <a:latin typeface="Arial MT"/>
                <a:cs typeface="Arial MT"/>
              </a:rPr>
              <a:t> </a:t>
            </a:r>
            <a:r>
              <a:rPr dirty="0" sz="800" spc="-50">
                <a:solidFill>
                  <a:srgbClr val="8C8C8C"/>
                </a:solidFill>
                <a:latin typeface="Arial MT"/>
                <a:cs typeface="Arial MT"/>
              </a:rPr>
              <a:t>0'00</a:t>
            </a:r>
            <a:r>
              <a:rPr dirty="0" sz="800" spc="40">
                <a:solidFill>
                  <a:srgbClr val="8C8C8C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919191"/>
                </a:solidFill>
                <a:latin typeface="Arial MT"/>
                <a:cs typeface="Arial MT"/>
              </a:rPr>
              <a:t>CF</a:t>
            </a:r>
            <a:endParaRPr sz="800">
              <a:latin typeface="Arial MT"/>
              <a:cs typeface="Arial MT"/>
            </a:endParaRPr>
          </a:p>
          <a:p>
            <a:pPr algn="ctr" marL="4445">
              <a:lnSpc>
                <a:spcPct val="100000"/>
              </a:lnSpc>
              <a:spcBef>
                <a:spcPts val="409"/>
              </a:spcBef>
            </a:pPr>
            <a:r>
              <a:rPr dirty="0" sz="800" spc="-25">
                <a:solidFill>
                  <a:srgbClr val="757575"/>
                </a:solidFill>
                <a:latin typeface="Arial MT"/>
                <a:cs typeface="Arial MT"/>
              </a:rPr>
              <a:t>100.000,</a:t>
            </a:r>
            <a:r>
              <a:rPr dirty="0" sz="800" spc="-45">
                <a:solidFill>
                  <a:srgbClr val="757575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8A8A8A"/>
                </a:solidFill>
                <a:latin typeface="Arial MT"/>
                <a:cs typeface="Arial MT"/>
              </a:rPr>
              <a:t>0fi</a:t>
            </a:r>
            <a:endParaRPr sz="800">
              <a:latin typeface="Arial MT"/>
              <a:cs typeface="Arial MT"/>
            </a:endParaRPr>
          </a:p>
          <a:p>
            <a:pPr algn="ctr" marL="1905">
              <a:lnSpc>
                <a:spcPct val="100000"/>
              </a:lnSpc>
              <a:spcBef>
                <a:spcPts val="480"/>
              </a:spcBef>
            </a:pPr>
            <a:r>
              <a:rPr dirty="0" sz="800" spc="-30">
                <a:solidFill>
                  <a:srgbClr val="595959"/>
                </a:solidFill>
                <a:latin typeface="Arial MT"/>
                <a:cs typeface="Arial MT"/>
              </a:rPr>
              <a:t>130.000,</a:t>
            </a:r>
            <a:r>
              <a:rPr dirty="0" sz="800" spc="-45">
                <a:solidFill>
                  <a:srgbClr val="595959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939393"/>
                </a:solidFill>
                <a:latin typeface="Arial MT"/>
                <a:cs typeface="Arial MT"/>
              </a:rPr>
              <a:t>0?</a:t>
            </a:r>
            <a:endParaRPr sz="800">
              <a:latin typeface="Arial MT"/>
              <a:cs typeface="Arial MT"/>
            </a:endParaRPr>
          </a:p>
          <a:p>
            <a:pPr algn="ctr" marR="8255">
              <a:lnSpc>
                <a:spcPct val="100000"/>
              </a:lnSpc>
              <a:spcBef>
                <a:spcPts val="335"/>
              </a:spcBef>
            </a:pPr>
            <a:r>
              <a:rPr dirty="0" sz="800" spc="-10">
                <a:solidFill>
                  <a:srgbClr val="595959"/>
                </a:solidFill>
                <a:latin typeface="Arial MT"/>
                <a:cs typeface="Arial MT"/>
              </a:rPr>
              <a:t>130.000,00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664512" y="6198533"/>
            <a:ext cx="5977255" cy="278765"/>
          </a:xfrm>
          <a:prstGeom prst="rect">
            <a:avLst/>
          </a:prstGeom>
        </p:spPr>
        <p:txBody>
          <a:bodyPr wrap="square" lIns="0" tIns="22225" rIns="0" bIns="0" rtlCol="0" vert="horz">
            <a:spAutoFit/>
          </a:bodyPr>
          <a:lstStyle/>
          <a:p>
            <a:pPr marL="477520" marR="5080" indent="-465455">
              <a:lnSpc>
                <a:spcPts val="969"/>
              </a:lnSpc>
              <a:spcBef>
                <a:spcPts val="175"/>
              </a:spcBef>
            </a:pPr>
            <a:r>
              <a:rPr dirty="0" sz="850" spc="-30">
                <a:solidFill>
                  <a:srgbClr val="2A2A2A"/>
                </a:solidFill>
                <a:latin typeface="Arial MT"/>
                <a:cs typeface="Arial MT"/>
              </a:rPr>
              <a:t>Artigo </a:t>
            </a:r>
            <a:r>
              <a:rPr dirty="0" sz="850" spc="-65">
                <a:solidFill>
                  <a:srgbClr val="313131"/>
                </a:solidFill>
                <a:latin typeface="Arial MT"/>
                <a:cs typeface="Arial MT"/>
              </a:rPr>
              <a:t>2º</a:t>
            </a:r>
            <a:r>
              <a:rPr dirty="0" sz="850" spc="-15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850" spc="-50">
                <a:solidFill>
                  <a:srgbClr val="3D3D3D"/>
                </a:solidFill>
                <a:latin typeface="Arial MT"/>
                <a:cs typeface="Arial MT"/>
              </a:rPr>
              <a:t>-</a:t>
            </a:r>
            <a:r>
              <a:rPr dirty="0" sz="850" spc="-20">
                <a:solidFill>
                  <a:srgbClr val="3D3D3D"/>
                </a:solidFill>
                <a:latin typeface="Arial MT"/>
                <a:cs typeface="Arial MT"/>
              </a:rPr>
              <a:t> </a:t>
            </a:r>
            <a:r>
              <a:rPr dirty="0" sz="850" spc="-40">
                <a:solidFill>
                  <a:srgbClr val="424242"/>
                </a:solidFill>
                <a:latin typeface="Arial MT"/>
                <a:cs typeface="Arial MT"/>
              </a:rPr>
              <a:t>As</a:t>
            </a:r>
            <a:r>
              <a:rPr dirty="0" sz="850" spc="-30">
                <a:solidFill>
                  <a:srgbClr val="424242"/>
                </a:solidFill>
                <a:latin typeface="Arial MT"/>
                <a:cs typeface="Arial MT"/>
              </a:rPr>
              <a:t> </a:t>
            </a:r>
            <a:r>
              <a:rPr dirty="0" sz="850" spc="-35">
                <a:solidFill>
                  <a:srgbClr val="242424"/>
                </a:solidFill>
                <a:latin typeface="Arial MT"/>
                <a:cs typeface="Arial MT"/>
              </a:rPr>
              <a:t>despesas</a:t>
            </a:r>
            <a:r>
              <a:rPr dirty="0" sz="850" spc="-25">
                <a:solidFill>
                  <a:srgbClr val="242424"/>
                </a:solidFill>
                <a:latin typeface="Arial MT"/>
                <a:cs typeface="Arial MT"/>
              </a:rPr>
              <a:t> </a:t>
            </a:r>
            <a:r>
              <a:rPr dirty="0" sz="850" spc="-30">
                <a:solidFill>
                  <a:srgbClr val="2B2B2B"/>
                </a:solidFill>
                <a:latin typeface="Arial MT"/>
                <a:cs typeface="Arial MT"/>
              </a:rPr>
              <a:t>decorrentes</a:t>
            </a:r>
            <a:r>
              <a:rPr dirty="0" sz="850" spc="-5">
                <a:solidFill>
                  <a:srgbClr val="2B2B2B"/>
                </a:solidFill>
                <a:latin typeface="Arial MT"/>
                <a:cs typeface="Arial MT"/>
              </a:rPr>
              <a:t> </a:t>
            </a:r>
            <a:r>
              <a:rPr dirty="0" sz="850" spc="-30">
                <a:solidFill>
                  <a:srgbClr val="3B3B3B"/>
                </a:solidFill>
                <a:latin typeface="Arial MT"/>
                <a:cs typeface="Arial MT"/>
              </a:rPr>
              <a:t>da</a:t>
            </a:r>
            <a:r>
              <a:rPr dirty="0" sz="850" spc="10">
                <a:solidFill>
                  <a:srgbClr val="3B3B3B"/>
                </a:solidFill>
                <a:latin typeface="Arial MT"/>
                <a:cs typeface="Arial MT"/>
              </a:rPr>
              <a:t> </a:t>
            </a:r>
            <a:r>
              <a:rPr dirty="0" sz="850" spc="-35">
                <a:solidFill>
                  <a:srgbClr val="282828"/>
                </a:solidFill>
                <a:latin typeface="Arial MT"/>
                <a:cs typeface="Arial MT"/>
              </a:rPr>
              <a:t>abertura</a:t>
            </a:r>
            <a:r>
              <a:rPr dirty="0" sz="850" spc="20">
                <a:solidFill>
                  <a:srgbClr val="282828"/>
                </a:solidFill>
                <a:latin typeface="Arial MT"/>
                <a:cs typeface="Arial MT"/>
              </a:rPr>
              <a:t> </a:t>
            </a:r>
            <a:r>
              <a:rPr dirty="0" sz="850" spc="-50">
                <a:solidFill>
                  <a:srgbClr val="3F3F3F"/>
                </a:solidFill>
                <a:latin typeface="Arial MT"/>
                <a:cs typeface="Arial MT"/>
              </a:rPr>
              <a:t>do</a:t>
            </a:r>
            <a:r>
              <a:rPr dirty="0" sz="850" spc="-55">
                <a:solidFill>
                  <a:srgbClr val="3F3F3F"/>
                </a:solidFill>
                <a:latin typeface="Arial MT"/>
                <a:cs typeface="Arial MT"/>
              </a:rPr>
              <a:t> </a:t>
            </a:r>
            <a:r>
              <a:rPr dirty="0" sz="850" spc="-25">
                <a:solidFill>
                  <a:srgbClr val="2A2A2A"/>
                </a:solidFill>
                <a:latin typeface="Arial MT"/>
                <a:cs typeface="Arial MT"/>
              </a:rPr>
              <a:t>ptesen\e</a:t>
            </a:r>
            <a:r>
              <a:rPr dirty="0" sz="850" spc="5">
                <a:solidFill>
                  <a:srgbClr val="2A2A2A"/>
                </a:solidFill>
                <a:latin typeface="Arial MT"/>
                <a:cs typeface="Arial MT"/>
              </a:rPr>
              <a:t> </a:t>
            </a:r>
            <a:r>
              <a:rPr dirty="0" sz="850" spc="-30">
                <a:solidFill>
                  <a:srgbClr val="3D3D3D"/>
                </a:solidFill>
                <a:latin typeface="Arial MT"/>
                <a:cs typeface="Arial MT"/>
              </a:rPr>
              <a:t>crédito</a:t>
            </a:r>
            <a:r>
              <a:rPr dirty="0" sz="850" spc="15">
                <a:solidFill>
                  <a:srgbClr val="3D3D3D"/>
                </a:solidFill>
                <a:latin typeface="Arial MT"/>
                <a:cs typeface="Arial MT"/>
              </a:rPr>
              <a:t> </a:t>
            </a:r>
            <a:r>
              <a:rPr dirty="0" sz="850" spc="-40">
                <a:solidFill>
                  <a:srgbClr val="313131"/>
                </a:solidFill>
                <a:latin typeface="Arial MT"/>
                <a:cs typeface="Arial MT"/>
              </a:rPr>
              <a:t>suplementar,</a:t>
            </a:r>
            <a:r>
              <a:rPr dirty="0" sz="850" spc="35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850" spc="-40">
                <a:solidFill>
                  <a:srgbClr val="363636"/>
                </a:solidFill>
                <a:latin typeface="Arial MT"/>
                <a:cs typeface="Arial MT"/>
              </a:rPr>
              <a:t>serão</a:t>
            </a:r>
            <a:r>
              <a:rPr dirty="0" sz="850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dirty="0" sz="850" spc="-30">
                <a:solidFill>
                  <a:srgbClr val="3F3F3F"/>
                </a:solidFill>
                <a:latin typeface="Arial MT"/>
                <a:cs typeface="Arial MT"/>
              </a:rPr>
              <a:t>cobertas</a:t>
            </a:r>
            <a:r>
              <a:rPr dirty="0" sz="850" spc="10">
                <a:solidFill>
                  <a:srgbClr val="3F3F3F"/>
                </a:solidFill>
                <a:latin typeface="Arial MT"/>
                <a:cs typeface="Arial MT"/>
              </a:rPr>
              <a:t> </a:t>
            </a:r>
            <a:r>
              <a:rPr dirty="0" sz="850" spc="-35">
                <a:solidFill>
                  <a:srgbClr val="4F4F4F"/>
                </a:solidFill>
                <a:latin typeface="Arial MT"/>
                <a:cs typeface="Arial MT"/>
              </a:rPr>
              <a:t>com</a:t>
            </a:r>
            <a:r>
              <a:rPr dirty="0" sz="850" spc="-20">
                <a:solidFill>
                  <a:srgbClr val="4F4F4F"/>
                </a:solidFill>
                <a:latin typeface="Arial MT"/>
                <a:cs typeface="Arial MT"/>
              </a:rPr>
              <a:t> </a:t>
            </a:r>
            <a:r>
              <a:rPr dirty="0" sz="850" spc="-30">
                <a:solidFill>
                  <a:srgbClr val="4F4F4F"/>
                </a:solidFill>
                <a:latin typeface="Arial MT"/>
                <a:cs typeface="Arial MT"/>
              </a:rPr>
              <a:t>recursos</a:t>
            </a:r>
            <a:r>
              <a:rPr dirty="0" sz="850" spc="30">
                <a:solidFill>
                  <a:srgbClr val="4F4F4F"/>
                </a:solidFill>
                <a:latin typeface="Arial MT"/>
                <a:cs typeface="Arial MT"/>
              </a:rPr>
              <a:t> </a:t>
            </a:r>
            <a:r>
              <a:rPr dirty="0" sz="850" spc="-30">
                <a:solidFill>
                  <a:srgbClr val="626262"/>
                </a:solidFill>
                <a:latin typeface="Arial MT"/>
                <a:cs typeface="Arial MT"/>
              </a:rPr>
              <a:t>de</a:t>
            </a:r>
            <a:r>
              <a:rPr dirty="0" sz="850" spc="-25">
                <a:solidFill>
                  <a:srgbClr val="626262"/>
                </a:solidFill>
                <a:latin typeface="Arial MT"/>
                <a:cs typeface="Arial MT"/>
              </a:rPr>
              <a:t> </a:t>
            </a:r>
            <a:r>
              <a:rPr dirty="0" sz="850" spc="-35">
                <a:solidFill>
                  <a:srgbClr val="707070"/>
                </a:solidFill>
                <a:latin typeface="Arial MT"/>
                <a:cs typeface="Arial MT"/>
              </a:rPr>
              <a:t>que</a:t>
            </a:r>
            <a:r>
              <a:rPr dirty="0" sz="850" spc="40">
                <a:solidFill>
                  <a:srgbClr val="707070"/>
                </a:solidFill>
                <a:latin typeface="Arial MT"/>
                <a:cs typeface="Arial MT"/>
              </a:rPr>
              <a:t> </a:t>
            </a:r>
            <a:r>
              <a:rPr dirty="0" sz="850" spc="-35">
                <a:solidFill>
                  <a:srgbClr val="676767"/>
                </a:solidFill>
                <a:latin typeface="Arial MT"/>
                <a:cs typeface="Arial MT"/>
              </a:rPr>
              <a:t>trata</a:t>
            </a:r>
            <a:r>
              <a:rPr dirty="0" sz="850" spc="-10">
                <a:solidFill>
                  <a:srgbClr val="676767"/>
                </a:solidFill>
                <a:latin typeface="Arial MT"/>
                <a:cs typeface="Arial MT"/>
              </a:rPr>
              <a:t> </a:t>
            </a:r>
            <a:r>
              <a:rPr dirty="0" sz="850">
                <a:solidFill>
                  <a:srgbClr val="727272"/>
                </a:solidFill>
                <a:latin typeface="Arial MT"/>
                <a:cs typeface="Arial MT"/>
              </a:rPr>
              <a:t>o </a:t>
            </a:r>
            <a:r>
              <a:rPr dirty="0" sz="850" spc="-20">
                <a:solidFill>
                  <a:srgbClr val="6D6D6D"/>
                </a:solidFill>
                <a:latin typeface="Arial MT"/>
                <a:cs typeface="Arial MT"/>
              </a:rPr>
              <a:t>/‘&gt;rtigo </a:t>
            </a:r>
            <a:r>
              <a:rPr dirty="0" sz="850" spc="-35">
                <a:solidFill>
                  <a:srgbClr val="414141"/>
                </a:solidFill>
                <a:latin typeface="Arial MT"/>
                <a:cs typeface="Arial MT"/>
              </a:rPr>
              <a:t>43</a:t>
            </a:r>
            <a:r>
              <a:rPr dirty="0" sz="850" spc="-25">
                <a:solidFill>
                  <a:srgbClr val="414141"/>
                </a:solidFill>
                <a:latin typeface="Arial MT"/>
                <a:cs typeface="Arial MT"/>
              </a:rPr>
              <a:t> </a:t>
            </a:r>
            <a:r>
              <a:rPr dirty="0" sz="850" spc="-35">
                <a:solidFill>
                  <a:srgbClr val="363636"/>
                </a:solidFill>
                <a:latin typeface="Arial MT"/>
                <a:cs typeface="Arial MT"/>
              </a:rPr>
              <a:t>parágrafo</a:t>
            </a:r>
            <a:r>
              <a:rPr dirty="0" sz="850" spc="-20">
                <a:solidFill>
                  <a:srgbClr val="363636"/>
                </a:solidFill>
                <a:latin typeface="Arial MT"/>
                <a:cs typeface="Arial MT"/>
              </a:rPr>
              <a:t> </a:t>
            </a:r>
            <a:r>
              <a:rPr dirty="0" sz="850" spc="-20">
                <a:solidFill>
                  <a:srgbClr val="383838"/>
                </a:solidFill>
                <a:latin typeface="Arial MT"/>
                <a:cs typeface="Arial MT"/>
              </a:rPr>
              <a:t>1º</a:t>
            </a:r>
            <a:r>
              <a:rPr dirty="0" sz="850" spc="-40">
                <a:solidFill>
                  <a:srgbClr val="383838"/>
                </a:solidFill>
                <a:latin typeface="Arial MT"/>
                <a:cs typeface="Arial MT"/>
              </a:rPr>
              <a:t> </a:t>
            </a:r>
            <a:r>
              <a:rPr dirty="0" sz="850" spc="-30">
                <a:solidFill>
                  <a:srgbClr val="343434"/>
                </a:solidFill>
                <a:latin typeface="Arial MT"/>
                <a:cs typeface="Arial MT"/>
              </a:rPr>
              <a:t>da</a:t>
            </a:r>
            <a:r>
              <a:rPr dirty="0" sz="850" spc="-20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sz="850" spc="-25">
                <a:solidFill>
                  <a:srgbClr val="313131"/>
                </a:solidFill>
                <a:latin typeface="Arial MT"/>
                <a:cs typeface="Arial MT"/>
              </a:rPr>
              <a:t>Lei</a:t>
            </a:r>
            <a:r>
              <a:rPr dirty="0" sz="850" spc="-35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850" spc="-35">
                <a:solidFill>
                  <a:srgbClr val="3A3A3A"/>
                </a:solidFill>
                <a:latin typeface="Arial MT"/>
                <a:cs typeface="Arial MT"/>
              </a:rPr>
              <a:t>Federal</a:t>
            </a:r>
            <a:r>
              <a:rPr dirty="0" sz="850" spc="-25">
                <a:solidFill>
                  <a:srgbClr val="3A3A3A"/>
                </a:solidFill>
                <a:latin typeface="Arial MT"/>
                <a:cs typeface="Arial MT"/>
              </a:rPr>
              <a:t> </a:t>
            </a:r>
            <a:r>
              <a:rPr dirty="0" sz="850" spc="-10">
                <a:solidFill>
                  <a:srgbClr val="505050"/>
                </a:solidFill>
                <a:latin typeface="Arial MT"/>
                <a:cs typeface="Arial MT"/>
              </a:rPr>
              <a:t>N°</a:t>
            </a:r>
            <a:r>
              <a:rPr dirty="0" sz="850" spc="-20">
                <a:solidFill>
                  <a:srgbClr val="505050"/>
                </a:solidFill>
                <a:latin typeface="Arial MT"/>
                <a:cs typeface="Arial MT"/>
              </a:rPr>
              <a:t> </a:t>
            </a:r>
            <a:r>
              <a:rPr dirty="0" sz="850" spc="-35">
                <a:solidFill>
                  <a:srgbClr val="494949"/>
                </a:solidFill>
                <a:latin typeface="Arial MT"/>
                <a:cs typeface="Arial MT"/>
              </a:rPr>
              <a:t>4.320/64,</a:t>
            </a:r>
            <a:r>
              <a:rPr dirty="0" sz="850">
                <a:solidFill>
                  <a:srgbClr val="494949"/>
                </a:solidFill>
                <a:latin typeface="Arial MT"/>
                <a:cs typeface="Arial MT"/>
              </a:rPr>
              <a:t> </a:t>
            </a:r>
            <a:r>
              <a:rPr dirty="0" sz="850" spc="-30">
                <a:solidFill>
                  <a:srgbClr val="444444"/>
                </a:solidFill>
                <a:latin typeface="Arial MT"/>
                <a:cs typeface="Arial MT"/>
              </a:rPr>
              <a:t>Inciso</a:t>
            </a:r>
            <a:r>
              <a:rPr dirty="0" sz="850" spc="-10">
                <a:solidFill>
                  <a:srgbClr val="444444"/>
                </a:solidFill>
                <a:latin typeface="Arial MT"/>
                <a:cs typeface="Arial MT"/>
              </a:rPr>
              <a:t> </a:t>
            </a:r>
            <a:r>
              <a:rPr dirty="0" sz="850" spc="-20">
                <a:solidFill>
                  <a:srgbClr val="282828"/>
                </a:solidFill>
                <a:latin typeface="Arial MT"/>
                <a:cs typeface="Arial MT"/>
              </a:rPr>
              <a:t>III.</a:t>
            </a:r>
            <a:endParaRPr sz="850">
              <a:latin typeface="Arial MT"/>
              <a:cs typeface="Arial MT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1536603" y="6544266"/>
            <a:ext cx="1652270" cy="3917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41630" marR="5080" indent="-329565">
              <a:lnSpc>
                <a:spcPct val="133300"/>
              </a:lnSpc>
              <a:spcBef>
                <a:spcPts val="100"/>
              </a:spcBef>
            </a:pPr>
            <a:r>
              <a:rPr dirty="0" sz="900" spc="-40">
                <a:solidFill>
                  <a:srgbClr val="212121"/>
                </a:solidFill>
                <a:latin typeface="Arial MT"/>
                <a:cs typeface="Arial MT"/>
              </a:rPr>
              <a:t>Inciso:</a:t>
            </a:r>
            <a:r>
              <a:rPr dirty="0" sz="900" spc="5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900">
                <a:solidFill>
                  <a:srgbClr val="2A2A2A"/>
                </a:solidFill>
                <a:latin typeface="Arial MT"/>
                <a:cs typeface="Arial MT"/>
              </a:rPr>
              <a:t>ll</a:t>
            </a:r>
            <a:r>
              <a:rPr dirty="0" sz="900" spc="35">
                <a:solidFill>
                  <a:srgbClr val="2A2A2A"/>
                </a:solidFill>
                <a:latin typeface="Arial MT"/>
                <a:cs typeface="Arial MT"/>
              </a:rPr>
              <a:t> </a:t>
            </a:r>
            <a:r>
              <a:rPr dirty="0" sz="900" spc="-50">
                <a:solidFill>
                  <a:srgbClr val="383838"/>
                </a:solidFill>
                <a:latin typeface="Arial MT"/>
                <a:cs typeface="Arial MT"/>
              </a:rPr>
              <a:t>- </a:t>
            </a:r>
            <a:r>
              <a:rPr dirty="0" sz="900" spc="-65">
                <a:solidFill>
                  <a:srgbClr val="2D2D2D"/>
                </a:solidFill>
                <a:latin typeface="Arial MT"/>
                <a:cs typeface="Arial MT"/>
              </a:rPr>
              <a:t>Excesso</a:t>
            </a:r>
            <a:r>
              <a:rPr dirty="0" sz="900" spc="25">
                <a:solidFill>
                  <a:srgbClr val="2D2D2D"/>
                </a:solidFill>
                <a:latin typeface="Arial MT"/>
                <a:cs typeface="Arial MT"/>
              </a:rPr>
              <a:t> </a:t>
            </a:r>
            <a:r>
              <a:rPr dirty="0" sz="900" spc="-50">
                <a:solidFill>
                  <a:srgbClr val="484848"/>
                </a:solidFill>
                <a:latin typeface="Arial MT"/>
                <a:cs typeface="Arial MT"/>
              </a:rPr>
              <a:t>de</a:t>
            </a:r>
            <a:r>
              <a:rPr dirty="0" sz="900" spc="-10">
                <a:solidFill>
                  <a:srgbClr val="484848"/>
                </a:solidFill>
                <a:latin typeface="Arial MT"/>
                <a:cs typeface="Arial MT"/>
              </a:rPr>
              <a:t> </a:t>
            </a:r>
            <a:r>
              <a:rPr dirty="0" sz="900" spc="-60">
                <a:solidFill>
                  <a:srgbClr val="1F1F1F"/>
                </a:solidFill>
                <a:latin typeface="Arial MT"/>
                <a:cs typeface="Arial MT"/>
              </a:rPr>
              <a:t>Arrecadação:</a:t>
            </a:r>
            <a:r>
              <a:rPr dirty="0" sz="900" spc="-20">
                <a:solidFill>
                  <a:srgbClr val="1F1F1F"/>
                </a:solidFill>
                <a:latin typeface="Arial MT"/>
                <a:cs typeface="Arial MT"/>
              </a:rPr>
              <a:t> </a:t>
            </a:r>
            <a:r>
              <a:rPr dirty="0" sz="900" spc="-20">
                <a:solidFill>
                  <a:srgbClr val="212121"/>
                </a:solidFill>
                <a:latin typeface="Arial MT"/>
                <a:cs typeface="Arial MT"/>
              </a:rPr>
              <a:t>III</a:t>
            </a:r>
            <a:r>
              <a:rPr dirty="0" sz="900" spc="-40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900" spc="-50">
                <a:solidFill>
                  <a:srgbClr val="262626"/>
                </a:solidFill>
                <a:latin typeface="Arial MT"/>
                <a:cs typeface="Arial MT"/>
              </a:rPr>
              <a:t>- </a:t>
            </a:r>
            <a:r>
              <a:rPr dirty="0" sz="900" spc="-60">
                <a:solidFill>
                  <a:srgbClr val="2A2A2A"/>
                </a:solidFill>
                <a:latin typeface="Arial MT"/>
                <a:cs typeface="Arial MT"/>
              </a:rPr>
              <a:t>Anulação</a:t>
            </a:r>
            <a:r>
              <a:rPr dirty="0" sz="900" spc="40">
                <a:solidFill>
                  <a:srgbClr val="2A2A2A"/>
                </a:solidFill>
                <a:latin typeface="Arial MT"/>
                <a:cs typeface="Arial MT"/>
              </a:rPr>
              <a:t> </a:t>
            </a:r>
            <a:r>
              <a:rPr dirty="0" sz="900" spc="-75">
                <a:solidFill>
                  <a:srgbClr val="262626"/>
                </a:solidFill>
                <a:latin typeface="Arial MT"/>
                <a:cs typeface="Arial MT"/>
              </a:rPr>
              <a:t>de</a:t>
            </a:r>
            <a:r>
              <a:rPr dirty="0" sz="900" spc="-45">
                <a:solidFill>
                  <a:srgbClr val="262626"/>
                </a:solidFill>
                <a:latin typeface="Arial MT"/>
                <a:cs typeface="Arial MT"/>
              </a:rPr>
              <a:t> </a:t>
            </a:r>
            <a:r>
              <a:rPr dirty="0" sz="900" spc="-10">
                <a:solidFill>
                  <a:srgbClr val="232323"/>
                </a:solidFill>
                <a:latin typeface="Arial MT"/>
                <a:cs typeface="Arial MT"/>
              </a:rPr>
              <a:t>Dotação</a:t>
            </a:r>
            <a:endParaRPr sz="900">
              <a:latin typeface="Arial MT"/>
              <a:cs typeface="Arial MT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198060" y="6877599"/>
            <a:ext cx="2700655" cy="412750"/>
          </a:xfrm>
          <a:prstGeom prst="rect">
            <a:avLst/>
          </a:prstGeom>
        </p:spPr>
        <p:txBody>
          <a:bodyPr wrap="square" lIns="0" tIns="58419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59"/>
              </a:spcBef>
            </a:pPr>
            <a:r>
              <a:rPr dirty="0" u="sng" sz="900" spc="-30">
                <a:solidFill>
                  <a:srgbClr val="262626"/>
                </a:solidFill>
                <a:uFill>
                  <a:solidFill>
                    <a:srgbClr val="545454"/>
                  </a:solidFill>
                </a:uFill>
                <a:latin typeface="Arial MT"/>
                <a:cs typeface="Arial MT"/>
              </a:rPr>
              <a:t>Dotações</a:t>
            </a:r>
            <a:r>
              <a:rPr dirty="0" u="sng" sz="900" spc="35">
                <a:solidFill>
                  <a:srgbClr val="262626"/>
                </a:solidFill>
                <a:uFill>
                  <a:solidFill>
                    <a:srgbClr val="545454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900" spc="-10">
                <a:solidFill>
                  <a:srgbClr val="242424"/>
                </a:solidFill>
                <a:uFill>
                  <a:solidFill>
                    <a:srgbClr val="545454"/>
                  </a:solidFill>
                </a:uFill>
                <a:latin typeface="Arial MT"/>
                <a:cs typeface="Arial MT"/>
              </a:rPr>
              <a:t>AnuTadas</a:t>
            </a:r>
            <a:r>
              <a:rPr dirty="0" u="sng" sz="900" spc="500">
                <a:solidFill>
                  <a:srgbClr val="242424"/>
                </a:solidFill>
                <a:uFill>
                  <a:solidFill>
                    <a:srgbClr val="545454"/>
                  </a:solidFill>
                </a:uFill>
                <a:latin typeface="Arial MT"/>
                <a:cs typeface="Arial MT"/>
              </a:rPr>
              <a:t> </a:t>
            </a:r>
            <a:endParaRPr sz="900">
              <a:latin typeface="Arial MT"/>
              <a:cs typeface="Arial MT"/>
            </a:endParaRPr>
          </a:p>
          <a:p>
            <a:pPr marL="61594">
              <a:lnSpc>
                <a:spcPct val="100000"/>
              </a:lnSpc>
              <a:spcBef>
                <a:spcPts val="405"/>
              </a:spcBef>
            </a:pPr>
            <a:r>
              <a:rPr dirty="0" sz="1000">
                <a:solidFill>
                  <a:srgbClr val="464646"/>
                </a:solidFill>
                <a:latin typeface="Arial MT"/>
                <a:cs typeface="Arial MT"/>
              </a:rPr>
              <a:t>PREFEITURA</a:t>
            </a:r>
            <a:r>
              <a:rPr dirty="0" sz="1000" spc="85">
                <a:solidFill>
                  <a:srgbClr val="464646"/>
                </a:solidFill>
                <a:latin typeface="Arial MT"/>
                <a:cs typeface="Arial MT"/>
              </a:rPr>
              <a:t> </a:t>
            </a:r>
            <a:r>
              <a:rPr dirty="0" sz="1000">
                <a:solidFill>
                  <a:srgbClr val="383838"/>
                </a:solidFill>
                <a:latin typeface="Arial MT"/>
                <a:cs typeface="Arial MT"/>
              </a:rPr>
              <a:t>MUNICIPAL</a:t>
            </a:r>
            <a:r>
              <a:rPr dirty="0" sz="1000" spc="20">
                <a:solidFill>
                  <a:srgbClr val="383838"/>
                </a:solidFill>
                <a:latin typeface="Arial MT"/>
                <a:cs typeface="Arial MT"/>
              </a:rPr>
              <a:t> </a:t>
            </a:r>
            <a:r>
              <a:rPr dirty="0" sz="1000">
                <a:solidFill>
                  <a:srgbClr val="3B3B3B"/>
                </a:solidFill>
                <a:latin typeface="Arial MT"/>
                <a:cs typeface="Arial MT"/>
              </a:rPr>
              <a:t>DE</a:t>
            </a:r>
            <a:r>
              <a:rPr dirty="0" sz="1000" spc="-15">
                <a:solidFill>
                  <a:srgbClr val="3B3B3B"/>
                </a:solidFill>
                <a:latin typeface="Arial MT"/>
                <a:cs typeface="Arial MT"/>
              </a:rPr>
              <a:t> </a:t>
            </a:r>
            <a:r>
              <a:rPr dirty="0" sz="1000" spc="-10">
                <a:solidFill>
                  <a:srgbClr val="2D2D2D"/>
                </a:solidFill>
                <a:latin typeface="Arial MT"/>
                <a:cs typeface="Arial MT"/>
              </a:rPr>
              <a:t>SEROPEDICA</a:t>
            </a:r>
            <a:endParaRPr sz="1000">
              <a:latin typeface="Arial MT"/>
              <a:cs typeface="Arial MT"/>
            </a:endParaRPr>
          </a:p>
        </p:txBody>
      </p:sp>
      <p:graphicFrame>
        <p:nvGraphicFramePr>
          <p:cNvPr id="19" name="object 19" descr=""/>
          <p:cNvGraphicFramePr>
            <a:graphicFrameLocks noGrp="1"/>
          </p:cNvGraphicFramePr>
          <p:nvPr/>
        </p:nvGraphicFramePr>
        <p:xfrm>
          <a:off x="299379" y="7316641"/>
          <a:ext cx="6586855" cy="151574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21995"/>
                <a:gridCol w="2569210"/>
                <a:gridCol w="2557144"/>
                <a:gridCol w="662304"/>
              </a:tblGrid>
              <a:tr h="142240">
                <a:tc>
                  <a:txBody>
                    <a:bodyPr/>
                    <a:lstStyle/>
                    <a:p>
                      <a:pPr marL="34925">
                        <a:lnSpc>
                          <a:spcPts val="830"/>
                        </a:lnSpc>
                      </a:pPr>
                      <a:r>
                        <a:rPr dirty="0" sz="750" spc="-1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01.09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13030">
                        <a:lnSpc>
                          <a:spcPts val="830"/>
                        </a:lnSpc>
                      </a:pPr>
                      <a:r>
                        <a:rPr dirty="0" sz="750" spc="20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Secretaria</a:t>
                      </a:r>
                      <a:r>
                        <a:rPr dirty="0" sz="750" spc="120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50">
                          <a:solidFill>
                            <a:srgbClr val="242424"/>
                          </a:solidFill>
                          <a:latin typeface="Arial MT"/>
                          <a:cs typeface="Arial MT"/>
                        </a:rPr>
                        <a:t>Municipal</a:t>
                      </a:r>
                      <a:r>
                        <a:rPr dirty="0" sz="750" spc="110">
                          <a:solidFill>
                            <a:srgbClr val="24242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65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750" spc="35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Educação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 gridSpan="2"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6764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210"/>
                        </a:spcBef>
                      </a:pPr>
                      <a:r>
                        <a:rPr dirty="0" sz="750" spc="-10">
                          <a:solidFill>
                            <a:srgbClr val="3F3F3F"/>
                          </a:solidFill>
                          <a:latin typeface="Arial MT"/>
                          <a:cs typeface="Arial MT"/>
                        </a:rPr>
                        <a:t>2.066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6670"/>
                </a:tc>
                <a:tc>
                  <a:txBody>
                    <a:bodyPr/>
                    <a:lstStyle/>
                    <a:p>
                      <a:pPr marL="109855">
                        <a:lnSpc>
                          <a:spcPct val="100000"/>
                        </a:lnSpc>
                        <a:spcBef>
                          <a:spcPts val="210"/>
                        </a:spcBef>
                      </a:pPr>
                      <a:r>
                        <a:rPr dirty="0" sz="750" spc="10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Unidades</a:t>
                      </a:r>
                      <a:r>
                        <a:rPr dirty="0" sz="750" spc="100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Escolares</a:t>
                      </a:r>
                      <a:r>
                        <a:rPr dirty="0" sz="750" spc="155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solidFill>
                            <a:srgbClr val="545454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750" spc="60">
                          <a:solidFill>
                            <a:srgbClr val="54545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Merenda</a:t>
                      </a:r>
                      <a:r>
                        <a:rPr dirty="0" sz="750" spc="140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solidFill>
                            <a:srgbClr val="3F3F3F"/>
                          </a:solidFill>
                          <a:latin typeface="Arial MT"/>
                          <a:cs typeface="Arial MT"/>
                        </a:rPr>
                        <a:t>Escolar</a:t>
                      </a:r>
                      <a:r>
                        <a:rPr dirty="0" sz="750" spc="-120">
                          <a:solidFill>
                            <a:srgbClr val="3F3F3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50">
                          <a:solidFill>
                            <a:srgbClr val="4F4F4F"/>
                          </a:solidFill>
                          <a:latin typeface="Arial MT"/>
                          <a:cs typeface="Arial MT"/>
                        </a:rPr>
                        <a:t>a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6670"/>
                </a:tc>
                <a:tc gridSpan="2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88595">
                <a:tc>
                  <a:txBody>
                    <a:bodyPr/>
                    <a:lstStyle/>
                    <a:p>
                      <a:pPr marL="34290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850" spc="-10">
                          <a:solidFill>
                            <a:srgbClr val="494949"/>
                          </a:solidFill>
                          <a:latin typeface="Arial MT"/>
                          <a:cs typeface="Arial MT"/>
                        </a:rPr>
                        <a:t>3.3.9.0.30.03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5240"/>
                </a:tc>
                <a:tc>
                  <a:txBody>
                    <a:bodyPr/>
                    <a:lstStyle/>
                    <a:p>
                      <a:pPr marL="107314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850" spc="-40">
                          <a:solidFill>
                            <a:srgbClr val="414141"/>
                          </a:solidFill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850">
                          <a:solidFill>
                            <a:srgbClr val="41414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40">
                          <a:solidFill>
                            <a:srgbClr val="2B2B2B"/>
                          </a:solidFill>
                          <a:latin typeface="Arial MT"/>
                          <a:cs typeface="Arial MT"/>
                        </a:rPr>
                        <a:t>MATERIAIS</a:t>
                      </a:r>
                      <a:r>
                        <a:rPr dirty="0" sz="850" spc="10">
                          <a:solidFill>
                            <a:srgbClr val="2B2B2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solidFill>
                            <a:srgbClr val="3D3D3D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50" spc="-30">
                          <a:solidFill>
                            <a:srgbClr val="3D3D3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CONSUMO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15240"/>
                </a:tc>
                <a:tc>
                  <a:txBody>
                    <a:bodyPr/>
                    <a:lstStyle/>
                    <a:p>
                      <a:pPr marL="756285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800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800" spc="15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00" spc="-30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3F3F3F"/>
                          </a:solidFill>
                          <a:latin typeface="Arial MT"/>
                          <a:cs typeface="Arial MT"/>
                        </a:rPr>
                        <a:t>Impostos</a:t>
                      </a:r>
                      <a:r>
                        <a:rPr dirty="0" sz="800">
                          <a:solidFill>
                            <a:srgbClr val="3F3F3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10">
                          <a:solidFill>
                            <a:srgbClr val="414141"/>
                          </a:solidFill>
                          <a:latin typeface="Arial MT"/>
                          <a:cs typeface="Arial MT"/>
                        </a:rPr>
                        <a:t>Vincu|ados</a:t>
                      </a:r>
                      <a:r>
                        <a:rPr dirty="0" sz="800" spc="15">
                          <a:solidFill>
                            <a:srgbClr val="41414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35">
                          <a:solidFill>
                            <a:srgbClr val="808080"/>
                          </a:solidFill>
                          <a:latin typeface="Arial MT"/>
                          <a:cs typeface="Arial MT"/>
                        </a:rPr>
                        <a:t>Ed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40005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315"/>
                        </a:spcBef>
                      </a:pPr>
                      <a:r>
                        <a:rPr dirty="0" sz="800" spc="-70">
                          <a:solidFill>
                            <a:srgbClr val="8C8C8C"/>
                          </a:solidFill>
                          <a:latin typeface="Arial MT"/>
                          <a:cs typeface="Arial MT"/>
                        </a:rPr>
                        <a:t>3'?</a:t>
                      </a:r>
                      <a:r>
                        <a:rPr dirty="0" sz="800" spc="20">
                          <a:solidFill>
                            <a:srgbClr val="8C8C8C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808080"/>
                          </a:solidFill>
                          <a:latin typeface="Arial MT"/>
                          <a:cs typeface="Arial MT"/>
                        </a:rPr>
                        <a:t>CI'.'</a:t>
                      </a:r>
                      <a:r>
                        <a:rPr dirty="0" sz="800" spc="-25">
                          <a:solidFill>
                            <a:srgbClr val="808080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solidFill>
                            <a:srgbClr val="7E7E7E"/>
                          </a:solidFill>
                          <a:latin typeface="Arial MT"/>
                          <a:cs typeface="Arial MT"/>
                        </a:rPr>
                        <a:t>ú'ú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40005"/>
                </a:tc>
              </a:tr>
              <a:tr h="1727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6352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800" spc="3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800" spc="55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333333"/>
                          </a:solidFill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800" spc="180">
                          <a:solidFill>
                            <a:srgbClr val="33333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505050"/>
                          </a:solidFill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800" spc="120">
                          <a:solidFill>
                            <a:srgbClr val="505050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800" spc="13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00" spc="-25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RS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algn="r" marR="3175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10">
                          <a:solidFill>
                            <a:srgbClr val="828282"/>
                          </a:solidFill>
                          <a:latin typeface="Arial MT"/>
                          <a:cs typeface="Arial MT"/>
                        </a:rPr>
                        <a:t>30.ú90.0ú</a:t>
                      </a:r>
                      <a:endParaRPr sz="80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</a:tr>
              <a:tr h="173355">
                <a:tc>
                  <a:txBody>
                    <a:bodyPr/>
                    <a:lstStyle/>
                    <a:p>
                      <a:pPr marL="35560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10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2.067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23495"/>
                </a:tc>
                <a:tc>
                  <a:txBody>
                    <a:bodyPr/>
                    <a:lstStyle/>
                    <a:p>
                      <a:pPr marL="10858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4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Uniformes.</a:t>
                      </a:r>
                      <a:r>
                        <a:rPr dirty="0" sz="850" spc="25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30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Material</a:t>
                      </a:r>
                      <a:r>
                        <a:rPr dirty="0" sz="850" spc="-15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40">
                          <a:solidFill>
                            <a:srgbClr val="1D1D1D"/>
                          </a:solidFill>
                          <a:latin typeface="Arial MT"/>
                          <a:cs typeface="Arial MT"/>
                        </a:rPr>
                        <a:t>Permanente,</a:t>
                      </a:r>
                      <a:r>
                        <a:rPr dirty="0" sz="850" spc="65">
                          <a:solidFill>
                            <a:srgbClr val="1D1D1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35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Obras</a:t>
                      </a:r>
                      <a:r>
                        <a:rPr dirty="0" sz="850" spc="1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50" spc="-4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10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Instalações,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23495"/>
                </a:tc>
                <a:tc>
                  <a:txBody>
                    <a:bodyPr/>
                    <a:lstStyle/>
                    <a:p>
                      <a:pPr marL="19685">
                        <a:lnSpc>
                          <a:spcPct val="100000"/>
                        </a:lnSpc>
                        <a:spcBef>
                          <a:spcPts val="185"/>
                        </a:spcBef>
                      </a:pPr>
                      <a:r>
                        <a:rPr dirty="0" sz="850" spc="-25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Material</a:t>
                      </a:r>
                      <a:r>
                        <a:rPr dirty="0" sz="850" spc="18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35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Didático</a:t>
                      </a:r>
                      <a:r>
                        <a:rPr dirty="0" sz="850" spc="-5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850" spc="-25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30">
                          <a:solidFill>
                            <a:srgbClr val="3D3D3D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850" spc="-25">
                          <a:solidFill>
                            <a:srgbClr val="3D3D3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35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Distribuicão</a:t>
                      </a:r>
                      <a:r>
                        <a:rPr dirty="0" sz="850" spc="15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35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Gratuita</a:t>
                      </a:r>
                      <a:r>
                        <a:rPr dirty="0" sz="850" spc="25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>
                          <a:solidFill>
                            <a:srgbClr val="595959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850" spc="-60">
                          <a:solidFill>
                            <a:srgbClr val="595959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850" spc="-25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QSE</a:t>
                      </a:r>
                      <a:endParaRPr sz="850">
                        <a:latin typeface="Arial MT"/>
                        <a:cs typeface="Arial MT"/>
                      </a:endParaRPr>
                    </a:p>
                  </a:txBody>
                  <a:tcPr marL="0" marR="0" marB="0" marT="2349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4625">
                <a:tc>
                  <a:txBody>
                    <a:bodyPr/>
                    <a:lstStyle/>
                    <a:p>
                      <a:pPr marL="33020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900" spc="-1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4.4.9.0.51.00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8255"/>
                </a:tc>
                <a:tc>
                  <a:txBody>
                    <a:bodyPr/>
                    <a:lstStyle/>
                    <a:p>
                      <a:pPr marL="107314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900" spc="-95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OBRAS</a:t>
                      </a:r>
                      <a:r>
                        <a:rPr dirty="0" sz="900" spc="30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80">
                          <a:solidFill>
                            <a:srgbClr val="464646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900" spc="25">
                          <a:solidFill>
                            <a:srgbClr val="46464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10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INSTALAGÔES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8255"/>
                </a:tc>
                <a:tc>
                  <a:txBody>
                    <a:bodyPr/>
                    <a:lstStyle/>
                    <a:p>
                      <a:pPr marL="755015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900" spc="-5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Royalties</a:t>
                      </a:r>
                      <a:r>
                        <a:rPr dirty="0" sz="900" spc="35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5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- </a:t>
                      </a:r>
                      <a:r>
                        <a:rPr dirty="0" sz="900" spc="-1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União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8255"/>
                </a:tc>
                <a:tc>
                  <a:txBody>
                    <a:bodyPr/>
                    <a:lstStyle/>
                    <a:p>
                      <a:pPr algn="r" marR="25400">
                        <a:lnSpc>
                          <a:spcPct val="100000"/>
                        </a:lnSpc>
                        <a:spcBef>
                          <a:spcPts val="320"/>
                        </a:spcBef>
                      </a:pPr>
                      <a:r>
                        <a:rPr dirty="0" sz="750" spc="-10">
                          <a:solidFill>
                            <a:srgbClr val="797979"/>
                          </a:solidFill>
                          <a:latin typeface="Arial MT"/>
                          <a:cs typeface="Arial MT"/>
                        </a:rPr>
                        <a:t>100.000,0ú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40640"/>
                </a:tc>
              </a:tr>
              <a:tr h="17081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58445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dirty="0" sz="900" spc="-20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900" spc="-45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20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900" spc="-35">
                          <a:solidFill>
                            <a:srgbClr val="38383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2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900" spc="-5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>
                          <a:solidFill>
                            <a:srgbClr val="595959"/>
                          </a:solidFill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900" spc="-20">
                          <a:solidFill>
                            <a:srgbClr val="595959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25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900" spc="20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25">
                          <a:solidFill>
                            <a:srgbClr val="6E6E6E"/>
                          </a:solidFill>
                          <a:latin typeface="Arial MT"/>
                          <a:cs typeface="Arial MT"/>
                        </a:rPr>
                        <a:t>R$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698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32575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54000">
                        <a:lnSpc>
                          <a:spcPct val="100000"/>
                        </a:lnSpc>
                        <a:spcBef>
                          <a:spcPts val="115"/>
                        </a:spcBef>
                      </a:pPr>
                      <a:r>
                        <a:rPr dirty="0" sz="900" spc="-20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900" spc="-45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50">
                          <a:solidFill>
                            <a:srgbClr val="2F2F2F"/>
                          </a:solidFill>
                          <a:latin typeface="Arial MT"/>
                          <a:cs typeface="Arial MT"/>
                        </a:rPr>
                        <a:t>da </a:t>
                      </a:r>
                      <a:r>
                        <a:rPr dirty="0" sz="900" spc="-25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900" spc="204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25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R$</a:t>
                      </a:r>
                      <a:endParaRPr sz="900">
                        <a:latin typeface="Arial MT"/>
                        <a:cs typeface="Arial MT"/>
                      </a:endParaRPr>
                    </a:p>
                    <a:p>
                      <a:pPr marL="946785">
                        <a:lnSpc>
                          <a:spcPts val="1055"/>
                        </a:lnSpc>
                        <a:spcBef>
                          <a:spcPts val="215"/>
                        </a:spcBef>
                      </a:pPr>
                      <a:r>
                        <a:rPr dirty="0" sz="900" spc="-25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Valor</a:t>
                      </a:r>
                      <a:r>
                        <a:rPr dirty="0" sz="900" spc="5">
                          <a:solidFill>
                            <a:srgbClr val="3B3B3B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20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900" spc="-45">
                          <a:solidFill>
                            <a:srgbClr val="31313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900" spc="-25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Anulado </a:t>
                      </a:r>
                      <a:r>
                        <a:rPr dirty="0" sz="900" spc="-25">
                          <a:solidFill>
                            <a:srgbClr val="4D4D4D"/>
                          </a:solidFill>
                          <a:latin typeface="Arial MT"/>
                          <a:cs typeface="Arial MT"/>
                        </a:rPr>
                        <a:t>RS</a:t>
                      </a:r>
                      <a:endParaRPr sz="900">
                        <a:latin typeface="Arial MT"/>
                        <a:cs typeface="Arial MT"/>
                      </a:endParaRPr>
                    </a:p>
                  </a:txBody>
                  <a:tcPr marL="0" marR="0" marB="0" marT="14605"/>
                </a:tc>
                <a:tc>
                  <a:txBody>
                    <a:bodyPr/>
                    <a:lstStyle/>
                    <a:p>
                      <a:pPr marL="112395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dirty="0" sz="850" spc="-90">
                          <a:solidFill>
                            <a:srgbClr val="606060"/>
                          </a:solidFill>
                          <a:latin typeface="Courier New"/>
                          <a:cs typeface="Courier New"/>
                        </a:rPr>
                        <a:t>130.000,OU</a:t>
                      </a:r>
                      <a:endParaRPr sz="850">
                        <a:latin typeface="Courier New"/>
                        <a:cs typeface="Courier New"/>
                      </a:endParaRPr>
                    </a:p>
                    <a:p>
                      <a:pPr marL="107314">
                        <a:lnSpc>
                          <a:spcPts val="1005"/>
                        </a:lnSpc>
                        <a:spcBef>
                          <a:spcPts val="204"/>
                        </a:spcBef>
                      </a:pPr>
                      <a:r>
                        <a:rPr dirty="0" sz="850" spc="-90">
                          <a:solidFill>
                            <a:srgbClr val="646464"/>
                          </a:solidFill>
                          <a:latin typeface="Courier New"/>
                          <a:cs typeface="Courier New"/>
                        </a:rPr>
                        <a:t>130.000,00</a:t>
                      </a:r>
                      <a:endParaRPr sz="850">
                        <a:latin typeface="Courier New"/>
                        <a:cs typeface="Courier New"/>
                      </a:endParaRPr>
                    </a:p>
                  </a:txBody>
                  <a:tcPr marL="0" marR="0" marB="0" marT="29845"/>
                </a:tc>
              </a:tr>
            </a:tbl>
          </a:graphicData>
        </a:graphic>
      </p:graphicFrame>
      <p:sp>
        <p:nvSpPr>
          <p:cNvPr id="20" name="object 20" descr=""/>
          <p:cNvSpPr txBox="1"/>
          <p:nvPr/>
        </p:nvSpPr>
        <p:spPr>
          <a:xfrm>
            <a:off x="3707475" y="6555441"/>
            <a:ext cx="647065" cy="382270"/>
          </a:xfrm>
          <a:prstGeom prst="rect">
            <a:avLst/>
          </a:prstGeom>
        </p:spPr>
        <p:txBody>
          <a:bodyPr wrap="square" lIns="0" tIns="6921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45"/>
              </a:spcBef>
            </a:pPr>
            <a:r>
              <a:rPr dirty="0" sz="800" spc="-20">
                <a:solidFill>
                  <a:srgbClr val="494949"/>
                </a:solidFill>
                <a:latin typeface="Arial MT"/>
                <a:cs typeface="Arial MT"/>
              </a:rPr>
              <a:t>R</a:t>
            </a:r>
            <a:r>
              <a:rPr dirty="0" sz="800" spc="-20">
                <a:solidFill>
                  <a:srgbClr val="363636"/>
                </a:solidFill>
                <a:latin typeface="Arial MT"/>
                <a:cs typeface="Arial MT"/>
              </a:rPr>
              <a:t>$130.000,00</a:t>
            </a:r>
            <a:endParaRPr sz="80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440"/>
              </a:spcBef>
            </a:pPr>
            <a:r>
              <a:rPr dirty="0" sz="800" spc="-10">
                <a:solidFill>
                  <a:srgbClr val="2A2A2A"/>
                </a:solidFill>
                <a:latin typeface="Arial MT"/>
                <a:cs typeface="Arial MT"/>
              </a:rPr>
              <a:t>$130.000,00</a:t>
            </a:r>
            <a:endParaRPr sz="8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01286" y="1024238"/>
            <a:ext cx="6647025" cy="73160"/>
          </a:xfrm>
          <a:prstGeom prst="rect">
            <a:avLst/>
          </a:prstGeom>
        </p:spPr>
      </p:pic>
      <p:pic>
        <p:nvPicPr>
          <p:cNvPr id="3" name="object 3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65332" y="187471"/>
            <a:ext cx="741099" cy="731600"/>
          </a:xfrm>
          <a:prstGeom prst="rect">
            <a:avLst/>
          </a:prstGeom>
        </p:spPr>
      </p:pic>
      <p:sp>
        <p:nvSpPr>
          <p:cNvPr id="4" name="object 4" descr=""/>
          <p:cNvSpPr/>
          <p:nvPr/>
        </p:nvSpPr>
        <p:spPr>
          <a:xfrm>
            <a:off x="228734" y="9747046"/>
            <a:ext cx="6670040" cy="0"/>
          </a:xfrm>
          <a:custGeom>
            <a:avLst/>
            <a:gdLst/>
            <a:ahLst/>
            <a:cxnLst/>
            <a:rect l="l" t="t" r="r" b="b"/>
            <a:pathLst>
              <a:path w="6670040" h="0">
                <a:moveTo>
                  <a:pt x="0" y="0"/>
                </a:moveTo>
                <a:lnTo>
                  <a:pt x="6669895" y="0"/>
                </a:lnTo>
              </a:path>
            </a:pathLst>
          </a:custGeom>
          <a:ln w="12193">
            <a:solidFill>
              <a:srgbClr val="605B60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/>
          <p:nvPr/>
        </p:nvSpPr>
        <p:spPr>
          <a:xfrm>
            <a:off x="2580125" y="2470674"/>
            <a:ext cx="1958339" cy="0"/>
          </a:xfrm>
          <a:custGeom>
            <a:avLst/>
            <a:gdLst/>
            <a:ahLst/>
            <a:cxnLst/>
            <a:rect l="l" t="t" r="r" b="b"/>
            <a:pathLst>
              <a:path w="1958339" h="0">
                <a:moveTo>
                  <a:pt x="0" y="0"/>
                </a:moveTo>
                <a:lnTo>
                  <a:pt x="1957966" y="0"/>
                </a:lnTo>
              </a:path>
            </a:pathLst>
          </a:custGeom>
          <a:ln w="12193">
            <a:solidFill>
              <a:srgbClr val="544F54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" name="object 6" descr=""/>
          <p:cNvSpPr txBox="1"/>
          <p:nvPr/>
        </p:nvSpPr>
        <p:spPr>
          <a:xfrm>
            <a:off x="1113483" y="100087"/>
            <a:ext cx="3164840" cy="5873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3335">
              <a:lnSpc>
                <a:spcPct val="100000"/>
              </a:lnSpc>
              <a:spcBef>
                <a:spcPts val="100"/>
              </a:spcBef>
            </a:pPr>
            <a:r>
              <a:rPr dirty="0" sz="1200" spc="-10">
                <a:solidFill>
                  <a:srgbClr val="2D2D2D"/>
                </a:solidFill>
                <a:latin typeface="Arial MT"/>
                <a:cs typeface="Arial MT"/>
              </a:rPr>
              <a:t>PREFEITURA</a:t>
            </a:r>
            <a:r>
              <a:rPr dirty="0" sz="1200" spc="150">
                <a:solidFill>
                  <a:srgbClr val="2D2D2D"/>
                </a:solidFill>
                <a:latin typeface="Arial MT"/>
                <a:cs typeface="Arial MT"/>
              </a:rPr>
              <a:t> </a:t>
            </a:r>
            <a:r>
              <a:rPr dirty="0" sz="1200">
                <a:solidFill>
                  <a:srgbClr val="3B3B3B"/>
                </a:solidFill>
                <a:latin typeface="Arial MT"/>
                <a:cs typeface="Arial MT"/>
              </a:rPr>
              <a:t>MUNICIPAL</a:t>
            </a:r>
            <a:r>
              <a:rPr dirty="0" sz="1200" spc="55">
                <a:solidFill>
                  <a:srgbClr val="3B3B3B"/>
                </a:solidFill>
                <a:latin typeface="Arial MT"/>
                <a:cs typeface="Arial MT"/>
              </a:rPr>
              <a:t> </a:t>
            </a:r>
            <a:r>
              <a:rPr dirty="0" sz="1200">
                <a:solidFill>
                  <a:srgbClr val="444444"/>
                </a:solidFill>
                <a:latin typeface="Arial MT"/>
                <a:cs typeface="Arial MT"/>
              </a:rPr>
              <a:t>DE </a:t>
            </a:r>
            <a:r>
              <a:rPr dirty="0" sz="1200" spc="-10">
                <a:solidFill>
                  <a:srgbClr val="3A3A3A"/>
                </a:solidFill>
                <a:latin typeface="Arial MT"/>
                <a:cs typeface="Arial MT"/>
              </a:rPr>
              <a:t>SEROPEDICA</a:t>
            </a:r>
            <a:endParaRPr sz="1200">
              <a:latin typeface="Arial MT"/>
              <a:cs typeface="Arial MT"/>
            </a:endParaRPr>
          </a:p>
          <a:p>
            <a:pPr marL="12700" marR="1998345" indent="4445">
              <a:lnSpc>
                <a:spcPct val="127499"/>
              </a:lnSpc>
              <a:spcBef>
                <a:spcPts val="530"/>
              </a:spcBef>
            </a:pPr>
            <a:r>
              <a:rPr dirty="0" sz="800">
                <a:solidFill>
                  <a:srgbClr val="343434"/>
                </a:solidFill>
                <a:latin typeface="Arial MT"/>
                <a:cs typeface="Arial MT"/>
              </a:rPr>
              <a:t>Rua</a:t>
            </a:r>
            <a:r>
              <a:rPr dirty="0" sz="800" spc="125">
                <a:solidFill>
                  <a:srgbClr val="343434"/>
                </a:solidFill>
                <a:latin typeface="Arial MT"/>
                <a:cs typeface="Arial MT"/>
              </a:rPr>
              <a:t> </a:t>
            </a:r>
            <a:r>
              <a:rPr dirty="0" sz="800" spc="-55">
                <a:solidFill>
                  <a:srgbClr val="424242"/>
                </a:solidFill>
                <a:latin typeface="Arial MT"/>
                <a:cs typeface="Arial MT"/>
              </a:rPr>
              <a:t>Ma</a:t>
            </a:r>
            <a:r>
              <a:rPr dirty="0" sz="800" spc="-114">
                <a:solidFill>
                  <a:srgbClr val="424242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282828"/>
                </a:solidFill>
                <a:latin typeface="Arial MT"/>
                <a:cs typeface="Arial MT"/>
              </a:rPr>
              <a:t>ria</a:t>
            </a:r>
            <a:r>
              <a:rPr dirty="0" sz="800" spc="65">
                <a:solidFill>
                  <a:srgbClr val="282828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262626"/>
                </a:solidFill>
                <a:latin typeface="Arial MT"/>
                <a:cs typeface="Arial MT"/>
              </a:rPr>
              <a:t>Lourenço,</a:t>
            </a:r>
            <a:r>
              <a:rPr dirty="0" sz="800" spc="105">
                <a:solidFill>
                  <a:srgbClr val="262626"/>
                </a:solidFill>
                <a:latin typeface="Arial MT"/>
                <a:cs typeface="Arial MT"/>
              </a:rPr>
              <a:t> </a:t>
            </a:r>
            <a:r>
              <a:rPr dirty="0" sz="800" spc="-25">
                <a:solidFill>
                  <a:srgbClr val="3D3D3D"/>
                </a:solidFill>
                <a:latin typeface="Arial MT"/>
                <a:cs typeface="Arial MT"/>
              </a:rPr>
              <a:t>18</a:t>
            </a:r>
            <a:r>
              <a:rPr dirty="0" sz="800">
                <a:solidFill>
                  <a:srgbClr val="3D3D3D"/>
                </a:solidFill>
                <a:latin typeface="Arial MT"/>
                <a:cs typeface="Arial MT"/>
              </a:rPr>
              <a:t> </a:t>
            </a:r>
            <a:r>
              <a:rPr dirty="0" sz="800">
                <a:solidFill>
                  <a:srgbClr val="1A1A1A"/>
                </a:solidFill>
                <a:latin typeface="Arial MT"/>
                <a:cs typeface="Arial MT"/>
              </a:rPr>
              <a:t>Fazenda</a:t>
            </a:r>
            <a:r>
              <a:rPr dirty="0" sz="800" spc="50">
                <a:solidFill>
                  <a:srgbClr val="1A1A1A"/>
                </a:solidFill>
                <a:latin typeface="Arial MT"/>
                <a:cs typeface="Arial MT"/>
              </a:rPr>
              <a:t> </a:t>
            </a:r>
            <a:r>
              <a:rPr dirty="0" sz="800" spc="-10">
                <a:solidFill>
                  <a:srgbClr val="212121"/>
                </a:solidFill>
                <a:latin typeface="Arial MT"/>
                <a:cs typeface="Arial MT"/>
              </a:rPr>
              <a:t>CaXias</a:t>
            </a:r>
            <a:endParaRPr sz="800">
              <a:latin typeface="Arial MT"/>
              <a:cs typeface="Arial MT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582149" y="1140331"/>
            <a:ext cx="466725" cy="1403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>
                <a:solidFill>
                  <a:srgbClr val="444444"/>
                </a:solidFill>
                <a:latin typeface="Arial MT"/>
                <a:cs typeface="Arial MT"/>
              </a:rPr>
              <a:t>Artigo</a:t>
            </a:r>
            <a:r>
              <a:rPr dirty="0" sz="750" spc="100">
                <a:solidFill>
                  <a:srgbClr val="444444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484848"/>
                </a:solidFill>
                <a:latin typeface="Arial MT"/>
                <a:cs typeface="Arial MT"/>
              </a:rPr>
              <a:t>3º</a:t>
            </a:r>
            <a:r>
              <a:rPr dirty="0" sz="750" spc="50">
                <a:solidFill>
                  <a:srgbClr val="484848"/>
                </a:solidFill>
                <a:latin typeface="Arial MT"/>
                <a:cs typeface="Arial MT"/>
              </a:rPr>
              <a:t> </a:t>
            </a:r>
            <a:r>
              <a:rPr dirty="0" sz="750" spc="-50">
                <a:solidFill>
                  <a:srgbClr val="3D3D3D"/>
                </a:solidFill>
                <a:latin typeface="Arial MT"/>
                <a:cs typeface="Arial MT"/>
              </a:rPr>
              <a:t>-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1187526" y="1140331"/>
            <a:ext cx="3446145" cy="1403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 spc="10">
                <a:solidFill>
                  <a:srgbClr val="282828"/>
                </a:solidFill>
                <a:latin typeface="Arial MT"/>
                <a:cs typeface="Arial MT"/>
              </a:rPr>
              <a:t>Revogadas</a:t>
            </a:r>
            <a:r>
              <a:rPr dirty="0" sz="750" spc="114">
                <a:solidFill>
                  <a:srgbClr val="282828"/>
                </a:solidFill>
                <a:latin typeface="Arial MT"/>
                <a:cs typeface="Arial MT"/>
              </a:rPr>
              <a:t> </a:t>
            </a:r>
            <a:r>
              <a:rPr dirty="0" sz="750" spc="10">
                <a:solidFill>
                  <a:srgbClr val="2A2A2A"/>
                </a:solidFill>
                <a:latin typeface="Arial MT"/>
                <a:cs typeface="Arial MT"/>
              </a:rPr>
              <a:t>as</a:t>
            </a:r>
            <a:r>
              <a:rPr dirty="0" sz="750" spc="55">
                <a:solidFill>
                  <a:srgbClr val="2A2A2A"/>
                </a:solidFill>
                <a:latin typeface="Arial MT"/>
                <a:cs typeface="Arial MT"/>
              </a:rPr>
              <a:t> </a:t>
            </a:r>
            <a:r>
              <a:rPr dirty="0" sz="750" spc="10">
                <a:solidFill>
                  <a:srgbClr val="212121"/>
                </a:solidFill>
                <a:latin typeface="Arial MT"/>
                <a:cs typeface="Arial MT"/>
              </a:rPr>
              <a:t>disposições</a:t>
            </a:r>
            <a:r>
              <a:rPr dirty="0" sz="750" spc="135">
                <a:solidFill>
                  <a:srgbClr val="212121"/>
                </a:solidFill>
                <a:latin typeface="Arial MT"/>
                <a:cs typeface="Arial MT"/>
              </a:rPr>
              <a:t> </a:t>
            </a:r>
            <a:r>
              <a:rPr dirty="0" sz="750" spc="10">
                <a:solidFill>
                  <a:srgbClr val="2B2B2B"/>
                </a:solidFill>
                <a:latin typeface="Arial MT"/>
                <a:cs typeface="Arial MT"/>
              </a:rPr>
              <a:t>em</a:t>
            </a:r>
            <a:r>
              <a:rPr dirty="0" sz="750" spc="80">
                <a:solidFill>
                  <a:srgbClr val="2B2B2B"/>
                </a:solidFill>
                <a:latin typeface="Arial MT"/>
                <a:cs typeface="Arial MT"/>
              </a:rPr>
              <a:t> </a:t>
            </a:r>
            <a:r>
              <a:rPr dirty="0" sz="750" spc="10">
                <a:solidFill>
                  <a:srgbClr val="2D2D2D"/>
                </a:solidFill>
                <a:latin typeface="Arial MT"/>
                <a:cs typeface="Arial MT"/>
              </a:rPr>
              <a:t>contrário.</a:t>
            </a:r>
            <a:r>
              <a:rPr dirty="0" sz="750" spc="110">
                <a:solidFill>
                  <a:srgbClr val="2D2D2D"/>
                </a:solidFill>
                <a:latin typeface="Arial MT"/>
                <a:cs typeface="Arial MT"/>
              </a:rPr>
              <a:t> </a:t>
            </a:r>
            <a:r>
              <a:rPr dirty="0" sz="750" spc="10">
                <a:solidFill>
                  <a:srgbClr val="3F3F3F"/>
                </a:solidFill>
                <a:latin typeface="Arial MT"/>
                <a:cs typeface="Arial MT"/>
              </a:rPr>
              <a:t>P</a:t>
            </a:r>
            <a:r>
              <a:rPr dirty="0" sz="750" spc="10">
                <a:solidFill>
                  <a:srgbClr val="1F1F1F"/>
                </a:solidFill>
                <a:latin typeface="Arial MT"/>
                <a:cs typeface="Arial MT"/>
              </a:rPr>
              <a:t>ublique</a:t>
            </a:r>
            <a:r>
              <a:rPr dirty="0" sz="750" spc="-110">
                <a:solidFill>
                  <a:srgbClr val="1F1F1F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42424"/>
                </a:solidFill>
                <a:latin typeface="Arial MT"/>
                <a:cs typeface="Arial MT"/>
              </a:rPr>
              <a:t>-</a:t>
            </a:r>
            <a:r>
              <a:rPr dirty="0" sz="750" spc="10">
                <a:solidFill>
                  <a:srgbClr val="242424"/>
                </a:solidFill>
                <a:latin typeface="Arial MT"/>
                <a:cs typeface="Arial MT"/>
              </a:rPr>
              <a:t>se,</a:t>
            </a:r>
            <a:r>
              <a:rPr dirty="0" sz="750" spc="60">
                <a:solidFill>
                  <a:srgbClr val="242424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42424"/>
                </a:solidFill>
                <a:latin typeface="Arial MT"/>
                <a:cs typeface="Arial MT"/>
              </a:rPr>
              <a:t>afixe-</a:t>
            </a:r>
            <a:r>
              <a:rPr dirty="0" sz="750" spc="10">
                <a:solidFill>
                  <a:srgbClr val="242424"/>
                </a:solidFill>
                <a:latin typeface="Arial MT"/>
                <a:cs typeface="Arial MT"/>
              </a:rPr>
              <a:t>se</a:t>
            </a:r>
            <a:r>
              <a:rPr dirty="0" sz="750" spc="145">
                <a:solidFill>
                  <a:srgbClr val="242424"/>
                </a:solidFill>
                <a:latin typeface="Arial MT"/>
                <a:cs typeface="Arial MT"/>
              </a:rPr>
              <a:t> </a:t>
            </a:r>
            <a:r>
              <a:rPr dirty="0" sz="750" spc="10">
                <a:solidFill>
                  <a:srgbClr val="313131"/>
                </a:solidFill>
                <a:latin typeface="Arial MT"/>
                <a:cs typeface="Arial MT"/>
              </a:rPr>
              <a:t>e</a:t>
            </a:r>
            <a:r>
              <a:rPr dirty="0" sz="750" spc="50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A2A2A"/>
                </a:solidFill>
                <a:latin typeface="Arial MT"/>
                <a:cs typeface="Arial MT"/>
              </a:rPr>
              <a:t>cumpra</a:t>
            </a:r>
            <a:r>
              <a:rPr dirty="0" sz="750" spc="-105">
                <a:solidFill>
                  <a:srgbClr val="2A2A2A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D2D2D"/>
                </a:solidFill>
                <a:latin typeface="Arial MT"/>
                <a:cs typeface="Arial MT"/>
              </a:rPr>
              <a:t>-</a:t>
            </a:r>
            <a:r>
              <a:rPr dirty="0" sz="750" spc="-25">
                <a:solidFill>
                  <a:srgbClr val="2D2D2D"/>
                </a:solidFill>
                <a:latin typeface="Arial MT"/>
                <a:cs typeface="Arial MT"/>
              </a:rPr>
              <a:t>se.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2602849" y="1886665"/>
            <a:ext cx="1873250" cy="15557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50" spc="-40">
                <a:solidFill>
                  <a:srgbClr val="161616"/>
                </a:solidFill>
                <a:latin typeface="Arial MT"/>
                <a:cs typeface="Arial MT"/>
              </a:rPr>
              <a:t>Gabinete</a:t>
            </a:r>
            <a:r>
              <a:rPr dirty="0" sz="850" spc="5">
                <a:solidFill>
                  <a:srgbClr val="161616"/>
                </a:solidFill>
                <a:latin typeface="Arial MT"/>
                <a:cs typeface="Arial MT"/>
              </a:rPr>
              <a:t> </a:t>
            </a:r>
            <a:r>
              <a:rPr dirty="0" sz="850" spc="-60">
                <a:solidFill>
                  <a:srgbClr val="3A3A3A"/>
                </a:solidFill>
                <a:latin typeface="Arial MT"/>
                <a:cs typeface="Arial MT"/>
              </a:rPr>
              <a:t>do</a:t>
            </a:r>
            <a:r>
              <a:rPr dirty="0" sz="850">
                <a:solidFill>
                  <a:srgbClr val="3A3A3A"/>
                </a:solidFill>
                <a:latin typeface="Arial MT"/>
                <a:cs typeface="Arial MT"/>
              </a:rPr>
              <a:t> </a:t>
            </a:r>
            <a:r>
              <a:rPr dirty="0" sz="850" spc="-30">
                <a:solidFill>
                  <a:srgbClr val="282828"/>
                </a:solidFill>
                <a:latin typeface="Arial MT"/>
                <a:cs typeface="Arial MT"/>
              </a:rPr>
              <a:t>Prefeito,</a:t>
            </a:r>
            <a:r>
              <a:rPr dirty="0" sz="850" spc="10">
                <a:solidFill>
                  <a:srgbClr val="282828"/>
                </a:solidFill>
                <a:latin typeface="Arial MT"/>
                <a:cs typeface="Arial MT"/>
              </a:rPr>
              <a:t> </a:t>
            </a:r>
            <a:r>
              <a:rPr dirty="0" sz="850">
                <a:solidFill>
                  <a:srgbClr val="333333"/>
                </a:solidFill>
                <a:latin typeface="Arial MT"/>
                <a:cs typeface="Arial MT"/>
              </a:rPr>
              <a:t>28</a:t>
            </a:r>
            <a:r>
              <a:rPr dirty="0" sz="850" spc="355">
                <a:solidFill>
                  <a:srgbClr val="333333"/>
                </a:solidFill>
                <a:latin typeface="Arial MT"/>
                <a:cs typeface="Arial MT"/>
              </a:rPr>
              <a:t> </a:t>
            </a:r>
            <a:r>
              <a:rPr dirty="0" sz="850">
                <a:solidFill>
                  <a:srgbClr val="525252"/>
                </a:solidFill>
                <a:latin typeface="Arial MT"/>
                <a:cs typeface="Arial MT"/>
              </a:rPr>
              <a:t>de</a:t>
            </a:r>
            <a:r>
              <a:rPr dirty="0" sz="850" spc="155">
                <a:solidFill>
                  <a:srgbClr val="525252"/>
                </a:solidFill>
                <a:latin typeface="Arial MT"/>
                <a:cs typeface="Arial MT"/>
              </a:rPr>
              <a:t> </a:t>
            </a:r>
            <a:r>
              <a:rPr dirty="0" sz="850" spc="-30">
                <a:solidFill>
                  <a:srgbClr val="2D2D2D"/>
                </a:solidFill>
                <a:latin typeface="Arial MT"/>
                <a:cs typeface="Arial MT"/>
              </a:rPr>
              <a:t>maio,</a:t>
            </a:r>
            <a:r>
              <a:rPr dirty="0" sz="850">
                <a:solidFill>
                  <a:srgbClr val="2D2D2D"/>
                </a:solidFill>
                <a:latin typeface="Arial MT"/>
                <a:cs typeface="Arial MT"/>
              </a:rPr>
              <a:t> </a:t>
            </a:r>
            <a:r>
              <a:rPr dirty="0" sz="850" spc="-20">
                <a:solidFill>
                  <a:srgbClr val="232323"/>
                </a:solidFill>
                <a:latin typeface="Arial MT"/>
                <a:cs typeface="Arial MT"/>
              </a:rPr>
              <a:t>2025</a:t>
            </a:r>
            <a:endParaRPr sz="85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2025-07-10T15:02:22Z</dcterms:created>
  <dcterms:modified xsi:type="dcterms:W3CDTF">2025-07-10T15:02:22Z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2025-06-18T00:00:00Z</vt:filetime>
  </property>
  <property fmtid="{D5CDD505-2E9C-101B-9397-08002B2CF9AE}" pid="3" name="Creator">
    <vt:lpwstr>Microsoft® Word 2016</vt:lpwstr>
  </property>
  <property fmtid="{D5CDD505-2E9C-101B-9397-08002B2CF9AE}" pid="4" name="LastSaved">
    <vt:filetime>2025-07-10T00:00:00Z</vt:filetime>
  </property>
  <property fmtid="{D5CDD505-2E9C-101B-9397-08002B2CF9AE}" pid="5" name="Producer">
    <vt:lpwstr>www.ilovepdf.com</vt:lpwstr>
  </property>
</Properties>
</file>