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734" y="9714948"/>
            <a:ext cx="6665324" cy="14636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6825" y="150937"/>
            <a:ext cx="745674" cy="74097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86680" y="1056567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895" y="0"/>
                </a:lnTo>
              </a:path>
            </a:pathLst>
          </a:custGeom>
          <a:ln w="18295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53971" y="-49387"/>
            <a:ext cx="3169920" cy="67183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795"/>
              </a:spcBef>
            </a:pPr>
            <a:r>
              <a:rPr dirty="0" sz="1250" spc="-45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50" spc="4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250" spc="-5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250" spc="-50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7145" marR="1997710" indent="-5080">
              <a:lnSpc>
                <a:spcPct val="107400"/>
              </a:lnSpc>
              <a:spcBef>
                <a:spcPts val="445"/>
              </a:spcBef>
            </a:pPr>
            <a:r>
              <a:rPr dirty="0" sz="950" spc="-90">
                <a:solidFill>
                  <a:srgbClr val="242424"/>
                </a:solidFill>
                <a:latin typeface="Microsoft Sans Serif"/>
                <a:cs typeface="Microsoft Sans Serif"/>
              </a:rPr>
              <a:t>Rua</a:t>
            </a:r>
            <a:r>
              <a:rPr dirty="0" sz="950" spc="-2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75">
                <a:solidFill>
                  <a:srgbClr val="2F2F2F"/>
                </a:solidFill>
                <a:latin typeface="Microsoft Sans Serif"/>
                <a:cs typeface="Microsoft Sans Serif"/>
              </a:rPr>
              <a:t>Maria</a:t>
            </a:r>
            <a:r>
              <a:rPr dirty="0" sz="95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40">
                <a:solidFill>
                  <a:srgbClr val="282828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950" spc="4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25">
                <a:solidFill>
                  <a:srgbClr val="282828"/>
                </a:solidFill>
                <a:latin typeface="Microsoft Sans Serif"/>
                <a:cs typeface="Microsoft Sans Serif"/>
              </a:rPr>
              <a:t>tg </a:t>
            </a:r>
            <a:r>
              <a:rPr dirty="0" sz="950" spc="-90">
                <a:solidFill>
                  <a:srgbClr val="2A2A2A"/>
                </a:solidFill>
                <a:latin typeface="Microsoft Sans Serif"/>
                <a:cs typeface="Microsoft Sans Serif"/>
              </a:rPr>
              <a:t>Fazenda</a:t>
            </a:r>
            <a:r>
              <a:rPr dirty="0" sz="950" spc="6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333333"/>
                </a:solidFill>
                <a:latin typeface="Microsoft Sans Serif"/>
                <a:cs typeface="Microsoft Sans Serif"/>
              </a:rPr>
              <a:t>Caxlas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25177" y="1265192"/>
            <a:ext cx="1812289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solidFill>
                  <a:srgbClr val="2A2A2A"/>
                </a:solidFill>
                <a:latin typeface="Microsoft Sans Serif"/>
                <a:cs typeface="Microsoft Sans Serif"/>
              </a:rPr>
              <a:t>Decrelo</a:t>
            </a:r>
            <a:r>
              <a:rPr dirty="0" sz="85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Microsoft Sans Serif"/>
                <a:cs typeface="Microsoft Sans Serif"/>
              </a:rPr>
              <a:t>N°</a:t>
            </a:r>
            <a:r>
              <a:rPr dirty="0" sz="850" spc="-3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484848"/>
                </a:solidFill>
                <a:latin typeface="Microsoft Sans Serif"/>
                <a:cs typeface="Microsoft Sans Serif"/>
              </a:rPr>
              <a:t>2931</a:t>
            </a:r>
            <a:r>
              <a:rPr dirty="0" sz="850" spc="-1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43434"/>
                </a:solidFill>
                <a:latin typeface="Microsoft Sans Serif"/>
                <a:cs typeface="Microsoft Sans Serif"/>
              </a:rPr>
              <a:t>28</a:t>
            </a:r>
            <a:r>
              <a:rPr dirty="0" sz="850" spc="33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646464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175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4D4D4D"/>
                </a:solidFill>
                <a:latin typeface="Microsoft Sans Serif"/>
                <a:cs typeface="Microsoft Sans Serif"/>
              </a:rPr>
              <a:t>maio,</a:t>
            </a:r>
            <a:r>
              <a:rPr dirty="0" sz="850" spc="-2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6D6D6D"/>
                </a:solidFill>
                <a:latin typeface="Microsoft Sans Serif"/>
                <a:cs typeface="Microsoft Sans Serif"/>
              </a:rPr>
              <a:t>2025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81104" y="1715213"/>
            <a:ext cx="2915920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5875" marR="5080" indent="-3810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Abre </a:t>
            </a:r>
            <a:r>
              <a:rPr dirty="0" sz="800" spc="-10">
                <a:solidFill>
                  <a:srgbClr val="313131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3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1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1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06060"/>
                </a:solidFill>
                <a:latin typeface="Microsoft Sans Serif"/>
                <a:cs typeface="Microsoft Sans Serif"/>
              </a:rPr>
              <a:t>de </a:t>
            </a:r>
            <a:r>
              <a:rPr dirty="0" sz="800" spc="-10">
                <a:solidFill>
                  <a:srgbClr val="3D3D3D"/>
                </a:solidFill>
                <a:latin typeface="Microsoft Sans Serif"/>
                <a:cs typeface="Microsoft Sans Serif"/>
              </a:rPr>
              <a:t>R$6.000.000.ú0,</a:t>
            </a:r>
            <a:r>
              <a:rPr dirty="0" sz="800" spc="-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727272"/>
                </a:solidFill>
                <a:latin typeface="Microsoft Sans Serif"/>
                <a:cs typeface="Microsoft Sans Serif"/>
              </a:rPr>
              <a:t>pars</a:t>
            </a:r>
            <a:r>
              <a:rPr dirty="0" sz="800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4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85">
                <a:solidFill>
                  <a:srgbClr val="333333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se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 spc="-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p</a:t>
            </a:r>
            <a:r>
              <a:rPr dirty="0" sz="800" spc="-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Microsoft Sans Serif"/>
                <a:cs typeface="Microsoft Sans Serif"/>
              </a:rPr>
              <a:t>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6139" y="2487510"/>
            <a:ext cx="6480175" cy="95440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840105">
              <a:lnSpc>
                <a:spcPct val="100000"/>
              </a:lnSpc>
              <a:spcBef>
                <a:spcPts val="415"/>
              </a:spcBef>
            </a:pPr>
            <a:r>
              <a:rPr dirty="0" sz="850" spc="-30">
                <a:solidFill>
                  <a:srgbClr val="494949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3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333333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50" spc="-2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B2B2B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50" spc="-1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64646"/>
                </a:solidFill>
                <a:latin typeface="Microsoft Sans Serif"/>
                <a:cs typeface="Microsoft Sans Serif"/>
              </a:rPr>
              <a:t>no</a:t>
            </a:r>
            <a:r>
              <a:rPr dirty="0" sz="850" spc="-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24242"/>
                </a:solidFill>
                <a:latin typeface="Microsoft Sans Serif"/>
                <a:cs typeface="Microsoft Sans Serif"/>
              </a:rPr>
              <a:t>uso</a:t>
            </a:r>
            <a:r>
              <a:rPr dirty="0" sz="850" spc="1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3F3F3F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Microsoft Sans Serif"/>
                <a:cs typeface="Microsoft Sans Serif"/>
              </a:rPr>
              <a:t>suas</a:t>
            </a:r>
            <a:r>
              <a:rPr dirty="0" sz="850" spc="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F2F2F"/>
                </a:solidFill>
                <a:latin typeface="Microsoft Sans Serif"/>
                <a:cs typeface="Microsoft Sans Serif"/>
              </a:rPr>
              <a:t>atribuições</a:t>
            </a:r>
            <a:r>
              <a:rPr dirty="0" sz="850" spc="3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414141"/>
                </a:solidFill>
                <a:latin typeface="Microsoft Sans Serif"/>
                <a:cs typeface="Microsoft Sans Serif"/>
              </a:rPr>
              <a:t>legais,</a:t>
            </a:r>
            <a:r>
              <a:rPr dirty="0" sz="850" spc="1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Microsoft Sans Serif"/>
                <a:cs typeface="Microsoft Sans Serif"/>
              </a:rPr>
              <a:t>consti!ucionais</a:t>
            </a:r>
            <a:r>
              <a:rPr dirty="0" sz="850" spc="-4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595959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1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3D3D3D"/>
                </a:solidFill>
                <a:latin typeface="Microsoft Sans Serif"/>
                <a:cs typeface="Microsoft Sans Serif"/>
              </a:rPr>
              <a:t>acordo</a:t>
            </a:r>
            <a:r>
              <a:rPr dirty="0" sz="85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64646"/>
                </a:solidFill>
                <a:latin typeface="Microsoft Sans Serif"/>
                <a:cs typeface="Microsoft Sans Serif"/>
              </a:rPr>
              <a:t>com</a:t>
            </a:r>
            <a:r>
              <a:rPr dirty="0" sz="850" spc="1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4B4B4B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2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5">
                <a:solidFill>
                  <a:srgbClr val="3F3F3F"/>
                </a:solidFill>
                <a:latin typeface="Microsoft Sans Serif"/>
                <a:cs typeface="Microsoft Sans Serif"/>
              </a:rPr>
              <a:t>que</a:t>
            </a:r>
            <a:r>
              <a:rPr dirty="0" sz="850" spc="-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3D3D3D"/>
                </a:solidFill>
                <a:latin typeface="Microsoft Sans Serif"/>
                <a:cs typeface="Microsoft Sans Serif"/>
              </a:rPr>
              <a:t>Ihe</a:t>
            </a:r>
            <a:r>
              <a:rPr dirty="0" sz="850" spc="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40">
                <a:solidFill>
                  <a:srgbClr val="565656"/>
                </a:solidFill>
                <a:latin typeface="Microsoft Sans Serif"/>
                <a:cs typeface="Microsoft Sans Serif"/>
              </a:rPr>
              <a:t>confere</a:t>
            </a:r>
            <a:r>
              <a:rPr dirty="0" sz="850" spc="4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8C8C8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10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80">
                <a:solidFill>
                  <a:srgbClr val="707070"/>
                </a:solidFill>
                <a:latin typeface="Microsoft Sans Serif"/>
                <a:cs typeface="Microsoft Sans Serif"/>
              </a:rPr>
              <a:t>ai1.</a:t>
            </a:r>
            <a:r>
              <a:rPr dirty="0" sz="850" spc="20">
                <a:solidFill>
                  <a:srgbClr val="707070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95">
                <a:solidFill>
                  <a:srgbClr val="8E8E8E"/>
                </a:solidFill>
                <a:latin typeface="Microsoft Sans Serif"/>
                <a:cs typeface="Microsoft Sans Serif"/>
              </a:rPr>
              <a:t>&lt;°“</a:t>
            </a:r>
            <a:r>
              <a:rPr dirty="0" sz="850" spc="190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676767"/>
                </a:solidFill>
                <a:latin typeface="Microsoft Sans Serif"/>
                <a:cs typeface="Microsoft Sans Serif"/>
              </a:rPr>
              <a:t>rna</a:t>
            </a:r>
            <a:endParaRPr sz="850">
              <a:latin typeface="Microsoft Sans Serif"/>
              <a:cs typeface="Microsoft Sans Serif"/>
            </a:endParaRPr>
          </a:p>
          <a:p>
            <a:pPr marL="21590">
              <a:lnSpc>
                <a:spcPct val="100000"/>
              </a:lnSpc>
              <a:spcBef>
                <a:spcPts val="335"/>
              </a:spcBef>
            </a:pPr>
            <a:r>
              <a:rPr dirty="0" sz="900" spc="-45">
                <a:solidFill>
                  <a:srgbClr val="4F4F4F"/>
                </a:solidFill>
                <a:latin typeface="Microsoft Sans Serif"/>
                <a:cs typeface="Microsoft Sans Serif"/>
              </a:rPr>
              <a:t>Lei</a:t>
            </a:r>
            <a:r>
              <a:rPr dirty="0" sz="900" spc="-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494949"/>
                </a:solidFill>
                <a:latin typeface="Microsoft Sans Serif"/>
                <a:cs typeface="Microsoft Sans Serif"/>
              </a:rPr>
              <a:t>n°</a:t>
            </a:r>
            <a:r>
              <a:rPr dirty="0" sz="900" spc="-1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484848"/>
                </a:solidFill>
                <a:latin typeface="Microsoft Sans Serif"/>
                <a:cs typeface="Microsoft Sans Serif"/>
              </a:rPr>
              <a:t>859</a:t>
            </a:r>
            <a:r>
              <a:rPr dirty="0" sz="900" spc="1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3B3B3B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3D3D3D"/>
                </a:solidFill>
                <a:latin typeface="Microsoft Sans Serif"/>
                <a:cs typeface="Microsoft Sans Serif"/>
              </a:rPr>
              <a:t>10</a:t>
            </a:r>
            <a:r>
              <a:rPr dirty="0" sz="900" spc="-2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2D2D2D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2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2B2B2B"/>
                </a:solidFill>
                <a:latin typeface="Microsoft Sans Serif"/>
                <a:cs typeface="Microsoft Sans Serif"/>
              </a:rPr>
              <a:t>dezembro</a:t>
            </a:r>
            <a:r>
              <a:rPr dirty="0" sz="900" spc="6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5">
                <a:solidFill>
                  <a:srgbClr val="383838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3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2F2F2F"/>
                </a:solidFill>
                <a:latin typeface="Microsoft Sans Serif"/>
                <a:cs typeface="Microsoft Sans Serif"/>
              </a:rPr>
              <a:t>2024</a:t>
            </a:r>
            <a:r>
              <a:rPr dirty="0" sz="900" spc="3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494949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2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1D1D1D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900" spc="4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383838"/>
                </a:solidFill>
                <a:latin typeface="Microsoft Sans Serif"/>
                <a:cs typeface="Microsoft Sans Serif"/>
              </a:rPr>
              <a:t>na</a:t>
            </a:r>
            <a:r>
              <a:rPr dirty="0" sz="900" spc="-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383838"/>
                </a:solidFill>
                <a:latin typeface="Microsoft Sans Serif"/>
                <a:cs typeface="Microsoft Sans Serif"/>
              </a:rPr>
              <a:t>edição</a:t>
            </a:r>
            <a:r>
              <a:rPr dirty="0" sz="900" spc="6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2F2F2F"/>
                </a:solidFill>
                <a:latin typeface="Microsoft Sans Serif"/>
                <a:cs typeface="Microsoft Sans Serif"/>
              </a:rPr>
              <a:t>extra</a:t>
            </a:r>
            <a:r>
              <a:rPr dirty="0" sz="900" spc="-1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0">
                <a:solidFill>
                  <a:srgbClr val="242424"/>
                </a:solidFill>
                <a:latin typeface="Microsoft Sans Serif"/>
                <a:cs typeface="Microsoft Sans Serif"/>
              </a:rPr>
              <a:t>II</a:t>
            </a:r>
            <a:r>
              <a:rPr dirty="0" sz="900" spc="-4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414141"/>
                </a:solidFill>
                <a:latin typeface="Microsoft Sans Serif"/>
                <a:cs typeface="Microsoft Sans Serif"/>
              </a:rPr>
              <a:t>n°</a:t>
            </a:r>
            <a:r>
              <a:rPr dirty="0" sz="90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5">
                <a:solidFill>
                  <a:srgbClr val="2D2D2D"/>
                </a:solidFill>
                <a:latin typeface="Microsoft Sans Serif"/>
                <a:cs typeface="Microsoft Sans Serif"/>
              </a:rPr>
              <a:t>1924</a:t>
            </a:r>
            <a:r>
              <a:rPr dirty="0" sz="900" spc="4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5">
                <a:solidFill>
                  <a:srgbClr val="3D3D3D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2D2D2D"/>
                </a:solidFill>
                <a:latin typeface="Microsoft Sans Serif"/>
                <a:cs typeface="Microsoft Sans Serif"/>
              </a:rPr>
              <a:t>10/12/2024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900" spc="-100">
                <a:solidFill>
                  <a:srgbClr val="424242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900" spc="-20">
                <a:solidFill>
                  <a:srgbClr val="424242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>
                <a:solidFill>
                  <a:srgbClr val="484848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900" spc="-60">
                <a:solidFill>
                  <a:srgbClr val="484848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30">
                <a:solidFill>
                  <a:srgbClr val="505050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900" spc="-5">
                <a:solidFill>
                  <a:srgbClr val="505050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05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90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>
                <a:solidFill>
                  <a:srgbClr val="545454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900" spc="-5">
                <a:solidFill>
                  <a:srgbClr val="545454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00">
                <a:solidFill>
                  <a:srgbClr val="464646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900" spc="5">
                <a:solidFill>
                  <a:srgbClr val="464646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25">
                <a:solidFill>
                  <a:srgbClr val="5B5B5B"/>
                </a:solidFill>
                <a:uFill>
                  <a:solidFill>
                    <a:srgbClr val="606060"/>
                  </a:solidFill>
                </a:uFill>
                <a:latin typeface="Microsoft Sans Serif"/>
                <a:cs typeface="Microsoft Sans Serif"/>
              </a:rPr>
              <a:t>A: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900">
              <a:latin typeface="Microsoft Sans Serif"/>
              <a:cs typeface="Microsoft Sans Serif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solidFill>
                  <a:srgbClr val="343434"/>
                </a:solidFill>
                <a:latin typeface="Microsoft Sans Serif"/>
                <a:cs typeface="Microsoft Sans Serif"/>
              </a:rPr>
              <a:t>Artígo</a:t>
            </a:r>
            <a:r>
              <a:rPr dirty="0" sz="85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3F3F3F"/>
                </a:solidFill>
                <a:latin typeface="Microsoft Sans Serif"/>
                <a:cs typeface="Microsoft Sans Serif"/>
              </a:rPr>
              <a:t>1º</a:t>
            </a:r>
            <a:r>
              <a:rPr dirty="0" sz="850" spc="-4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646464"/>
                </a:solidFill>
                <a:latin typeface="Microsoft Sans Serif"/>
                <a:cs typeface="Microsoft Sans Serif"/>
              </a:rPr>
              <a:t>- </a:t>
            </a:r>
            <a:r>
              <a:rPr dirty="0" sz="850" spc="-30">
                <a:solidFill>
                  <a:srgbClr val="343434"/>
                </a:solidFill>
                <a:latin typeface="Microsoft Sans Serif"/>
                <a:cs typeface="Microsoft Sans Serif"/>
              </a:rPr>
              <a:t>Fica </a:t>
            </a:r>
            <a:r>
              <a:rPr dirty="0" sz="850" spc="-30">
                <a:solidFill>
                  <a:srgbClr val="232323"/>
                </a:solidFill>
                <a:latin typeface="Microsoft Sans Serif"/>
                <a:cs typeface="Microsoft Sans Serif"/>
              </a:rPr>
              <a:t>aberto</a:t>
            </a:r>
            <a:r>
              <a:rPr dirty="0" sz="85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5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50" spc="1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83838"/>
                </a:solidFill>
                <a:latin typeface="Microsoft Sans Serif"/>
                <a:cs typeface="Microsoft Sans Serif"/>
              </a:rPr>
              <a:t>as</a:t>
            </a:r>
            <a:r>
              <a:rPr dirty="0" sz="850" spc="-2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50" spc="4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Microsoft Sans Serif"/>
                <a:cs typeface="Microsoft Sans Serif"/>
              </a:rPr>
              <a:t>dotaçôes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2261" y="4185929"/>
            <a:ext cx="1951355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sng" sz="800" spc="220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B4B4F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solidFill>
                  <a:srgbClr val="282828"/>
                </a:solidFill>
                <a:uFill>
                  <a:solidFill>
                    <a:srgbClr val="4B4B4F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1594">
              <a:lnSpc>
                <a:spcPct val="100000"/>
              </a:lnSpc>
              <a:spcBef>
                <a:spcPts val="355"/>
              </a:spcBef>
            </a:pPr>
            <a:r>
              <a:rPr dirty="0" sz="1000" spc="-20" b="1">
                <a:solidFill>
                  <a:srgbClr val="2A2A2A"/>
                </a:solidFill>
                <a:latin typeface="Arial"/>
                <a:cs typeface="Arial"/>
              </a:rPr>
              <a:t>FUNOO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25546" y="4584107"/>
          <a:ext cx="6584315" cy="986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766060"/>
                <a:gridCol w="2318385"/>
                <a:gridCol w="695959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</a:pPr>
                      <a:r>
                        <a:rPr dirty="0" sz="85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55"/>
                        </a:lnSpc>
                      </a:pP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Seúde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2.020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50" spc="13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1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OPERAC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IONALIZACAO</a:t>
                      </a:r>
                      <a:r>
                        <a:rPr dirty="0" sz="850" spc="9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9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OO</a:t>
                      </a:r>
                      <a:r>
                        <a:rPr dirty="0" sz="850" spc="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FMS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3.1.9.0.</a:t>
                      </a:r>
                      <a:r>
                        <a:rPr dirty="0" sz="850" spc="-3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I</a:t>
                      </a:r>
                      <a:r>
                        <a:rPr dirty="0" sz="850" spc="1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1.01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VENCIMENTOS</a:t>
                      </a:r>
                      <a:r>
                        <a:rPr dirty="0" sz="850" spc="6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4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VANTAGENS</a:t>
                      </a:r>
                      <a:r>
                        <a:rPr dirty="0" sz="850" spc="4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FIXAS</a:t>
                      </a:r>
                      <a:r>
                        <a:rPr dirty="0" sz="850" spc="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5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50" spc="2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5549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5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900" spc="-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7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 spc="1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lmpostos</a:t>
                      </a:r>
                      <a:r>
                        <a:rPr dirty="0" sz="900" spc="6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900" spc="3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Sa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6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6.000.900</a:t>
                      </a:r>
                      <a:r>
                        <a:rPr dirty="0" sz="900" spc="5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*0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900" spc="-4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900" spc="4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900" spc="-3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7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90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285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1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6.000.000,00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  <a:tr h="307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1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Unldade</a:t>
                      </a:r>
                      <a:r>
                        <a:rPr dirty="0" sz="800" spc="434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457834">
                        <a:lnSpc>
                          <a:spcPts val="990"/>
                        </a:lnSpc>
                        <a:spcBef>
                          <a:spcPts val="200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900" spc="-2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3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900" spc="5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6.00O.000,00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70485">
                        <a:lnSpc>
                          <a:spcPts val="990"/>
                        </a:lnSpc>
                        <a:spcBef>
                          <a:spcPts val="200"/>
                        </a:spcBef>
                      </a:pPr>
                      <a:r>
                        <a:rPr dirty="0" sz="900" spc="-5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6.00O.000,00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74246" y="5624367"/>
            <a:ext cx="598297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7520" marR="5080" indent="-465455">
              <a:lnSpc>
                <a:spcPct val="105000"/>
              </a:lnSpc>
              <a:spcBef>
                <a:spcPts val="100"/>
              </a:spcBef>
            </a:pP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4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2”</a:t>
            </a:r>
            <a:r>
              <a:rPr dirty="0" sz="800" spc="-4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3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B3B3B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-3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 spc="1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3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7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serão</a:t>
            </a:r>
            <a:r>
              <a:rPr dirty="0" sz="800" spc="-4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Microsoft Sans Serif"/>
                <a:cs typeface="Microsoft Sans Serif"/>
              </a:rPr>
              <a:t>Robertas</a:t>
            </a:r>
            <a:r>
              <a:rPr dirty="0" sz="800" spc="4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4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de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3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545454"/>
                </a:solidFill>
                <a:latin typeface="Microsoft Sans Serif"/>
                <a:cs typeface="Microsoft Sans Serif"/>
              </a:rPr>
              <a:t>era</a:t>
            </a:r>
            <a:r>
              <a:rPr dirty="0" sz="800" spc="-60">
                <a:solidFill>
                  <a:srgbClr val="727272"/>
                </a:solidFill>
                <a:latin typeface="Microsoft Sans Serif"/>
                <a:cs typeface="Microsoft Sans Serif"/>
              </a:rPr>
              <a:t>la</a:t>
            </a:r>
            <a:r>
              <a:rPr dirty="0" sz="800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08080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20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727272"/>
                </a:solidFill>
                <a:latin typeface="Microsoft Sans Serif"/>
                <a:cs typeface="Microsoft Sans Serif"/>
              </a:rPr>
              <a:t>Ar'.lÿra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Microsoft Sans Serif"/>
                <a:cs typeface="Microsoft Sans Serif"/>
              </a:rPr>
              <a:t>parăgrafo</a:t>
            </a:r>
            <a:r>
              <a:rPr dirty="0" sz="800" spc="2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1ᵉ</a:t>
            </a:r>
            <a:r>
              <a:rPr dirty="0" sz="800" spc="-4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-3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1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1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Microsoft Sans Serif"/>
                <a:cs typeface="Microsoft Sans Serif"/>
              </a:rPr>
              <a:t>Inciso</a:t>
            </a:r>
            <a:r>
              <a:rPr dirty="0" sz="800" spc="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51138" y="6024838"/>
            <a:ext cx="164718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5">
                <a:solidFill>
                  <a:srgbClr val="2D2D2D"/>
                </a:solidFill>
                <a:latin typeface="Microsoft Sans Serif"/>
                <a:cs typeface="Microsoft Sans Serif"/>
              </a:rPr>
              <a:t>Inciso:</a:t>
            </a:r>
            <a:r>
              <a:rPr dirty="0" sz="900" spc="8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0">
                <a:solidFill>
                  <a:srgbClr val="313131"/>
                </a:solidFill>
                <a:latin typeface="Microsoft Sans Serif"/>
                <a:cs typeface="Microsoft Sans Serif"/>
              </a:rPr>
              <a:t>II</a:t>
            </a:r>
            <a:r>
              <a:rPr dirty="0" sz="900" spc="-5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282828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4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262626"/>
                </a:solidFill>
                <a:latin typeface="Microsoft Sans Serif"/>
                <a:cs typeface="Microsoft Sans Serif"/>
              </a:rPr>
              <a:t>Excesso</a:t>
            </a:r>
            <a:r>
              <a:rPr dirty="0" sz="900" spc="4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5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212121"/>
                </a:solidFill>
                <a:latin typeface="Microsoft Sans Serif"/>
                <a:cs typeface="Microsoft Sans Serif"/>
              </a:rPr>
              <a:t>Arrecadação: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937841" y="6221515"/>
            <a:ext cx="130746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 baseline="3086" sz="1350" spc="-30">
                <a:solidFill>
                  <a:srgbClr val="2D2D2D"/>
                </a:solidFill>
                <a:latin typeface="Microsoft Sans Serif"/>
                <a:cs typeface="Microsoft Sans Serif"/>
              </a:rPr>
              <a:t>III</a:t>
            </a:r>
            <a:r>
              <a:rPr dirty="0" baseline="3086" sz="1350" spc="-127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baseline="3086" sz="1350">
                <a:solidFill>
                  <a:srgbClr val="3D3D3D"/>
                </a:solidFill>
                <a:latin typeface="Microsoft Sans Serif"/>
                <a:cs typeface="Microsoft Sans Serif"/>
              </a:rPr>
              <a:t>-</a:t>
            </a:r>
            <a:r>
              <a:rPr dirty="0" baseline="3086" sz="1350" spc="-22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baseline="3086" sz="1350" spc="-104">
                <a:solidFill>
                  <a:srgbClr val="333333"/>
                </a:solidFill>
                <a:latin typeface="Microsoft Sans Serif"/>
                <a:cs typeface="Microsoft Sans Serif"/>
              </a:rPr>
              <a:t>Anutação</a:t>
            </a:r>
            <a:r>
              <a:rPr dirty="0" baseline="3086" sz="1350" spc="89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baseline="3086" sz="1350" spc="-12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baseline="3086" sz="1350" spc="-37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baseline="6172" sz="1350">
                <a:solidFill>
                  <a:srgbClr val="343434"/>
                </a:solidFill>
                <a:latin typeface="Microsoft Sans Serif"/>
                <a:cs typeface="Microsoft Sans Serif"/>
              </a:rPr>
              <a:t>D</a:t>
            </a:r>
            <a:r>
              <a:rPr dirty="0" sz="900">
                <a:solidFill>
                  <a:srgbClr val="343434"/>
                </a:solidFill>
                <a:latin typeface="Microsoft Sans Serif"/>
                <a:cs typeface="Microsoft Sans Serif"/>
              </a:rPr>
              <a:t>•</a:t>
            </a:r>
            <a:r>
              <a:rPr dirty="0" sz="900" spc="150">
                <a:solidFill>
                  <a:srgbClr val="343434"/>
                </a:solidFill>
                <a:latin typeface="Microsoft Sans Serif"/>
                <a:cs typeface="Microsoft Sans Serif"/>
              </a:rPr>
              <a:t>  </a:t>
            </a:r>
            <a:r>
              <a:rPr dirty="0" baseline="3086" sz="1350" spc="-67">
                <a:solidFill>
                  <a:srgbClr val="343434"/>
                </a:solidFill>
                <a:latin typeface="Microsoft Sans Serif"/>
                <a:cs typeface="Microsoft Sans Serif"/>
              </a:rPr>
              <a:t>sa</a:t>
            </a:r>
            <a:r>
              <a:rPr dirty="0" baseline="9259" sz="1350" spc="-67">
                <a:solidFill>
                  <a:srgbClr val="343434"/>
                </a:solidFill>
                <a:latin typeface="Microsoft Sans Serif"/>
                <a:cs typeface="Microsoft Sans Serif"/>
              </a:rPr>
              <a:t>o</a:t>
            </a:r>
            <a:r>
              <a:rPr dirty="0" baseline="9259" sz="1350" spc="-127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baseline="3086" sz="1350" spc="-75">
                <a:solidFill>
                  <a:srgbClr val="606060"/>
                </a:solidFill>
                <a:latin typeface="Microsoft Sans Serif"/>
                <a:cs typeface="Microsoft Sans Serif"/>
              </a:rPr>
              <a:t>:</a:t>
            </a:r>
            <a:endParaRPr baseline="3086" sz="135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8028" y="6332723"/>
            <a:ext cx="270129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850">
                <a:solidFill>
                  <a:srgbClr val="2A2A2A"/>
                </a:solidFill>
                <a:uFill>
                  <a:solidFill>
                    <a:srgbClr val="5B5B5B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sng" sz="850" spc="-5">
                <a:solidFill>
                  <a:srgbClr val="2A2A2A"/>
                </a:solidFill>
                <a:uFill>
                  <a:solidFill>
                    <a:srgbClr val="5B5B5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50" spc="-10">
                <a:solidFill>
                  <a:srgbClr val="333333"/>
                </a:solidFill>
                <a:uFill>
                  <a:solidFill>
                    <a:srgbClr val="5B5B5B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50" spc="500">
                <a:solidFill>
                  <a:srgbClr val="333333"/>
                </a:solidFill>
                <a:uFill>
                  <a:solidFill>
                    <a:srgbClr val="5B5B5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50">
              <a:latin typeface="Microsoft Sans Serif"/>
              <a:cs typeface="Microsoft Sans Serif"/>
            </a:endParaRPr>
          </a:p>
          <a:p>
            <a:pPr marL="62230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1000" spc="-1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9409" y="6659339"/>
            <a:ext cx="2990850" cy="56070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  <a:tabLst>
                <a:tab pos="815975" algn="l"/>
              </a:tabLst>
            </a:pPr>
            <a:r>
              <a:rPr dirty="0" sz="850" spc="-210" b="1">
                <a:solidFill>
                  <a:srgbClr val="3F3F3F"/>
                </a:solidFill>
                <a:latin typeface="Arial"/>
                <a:cs typeface="Arial"/>
              </a:rPr>
              <a:t>OF</a:t>
            </a:r>
            <a:r>
              <a:rPr dirty="0" sz="850" spc="-10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464646"/>
                </a:solidFill>
                <a:latin typeface="Arial"/>
                <a:cs typeface="Arial"/>
              </a:rPr>
              <a:t>.03</a:t>
            </a:r>
            <a:r>
              <a:rPr dirty="0" sz="850" b="1">
                <a:solidFill>
                  <a:srgbClr val="464646"/>
                </a:solidFill>
                <a:latin typeface="Arial"/>
                <a:cs typeface="Arial"/>
              </a:rPr>
              <a:t>	</a:t>
            </a:r>
            <a:r>
              <a:rPr dirty="0" sz="850" spc="-45" b="1">
                <a:solidFill>
                  <a:srgbClr val="212121"/>
                </a:solidFill>
                <a:latin typeface="Arial"/>
                <a:cs typeface="Arial"/>
              </a:rPr>
              <a:t>Procuradoria</a:t>
            </a:r>
            <a:r>
              <a:rPr dirty="0" sz="850" spc="7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F1F1F"/>
                </a:solidFill>
                <a:latin typeface="Arial"/>
                <a:cs typeface="Arial"/>
              </a:rPr>
              <a:t>Geral</a:t>
            </a:r>
            <a:r>
              <a:rPr dirty="0" sz="85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F1F1F"/>
                </a:solidFill>
                <a:latin typeface="Arial"/>
                <a:cs typeface="Arial"/>
              </a:rPr>
              <a:t>do</a:t>
            </a:r>
            <a:r>
              <a:rPr dirty="0" sz="850" spc="-1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32323"/>
                </a:solidFill>
                <a:latin typeface="Arial"/>
                <a:cs typeface="Arial"/>
              </a:rPr>
              <a:t>MunlcipTo</a:t>
            </a:r>
            <a:endParaRPr sz="850">
              <a:latin typeface="Arial"/>
              <a:cs typeface="Arial"/>
            </a:endParaRPr>
          </a:p>
          <a:p>
            <a:pPr marL="12700" marR="5080" indent="2540">
              <a:lnSpc>
                <a:spcPct val="130600"/>
              </a:lnSpc>
              <a:spcBef>
                <a:spcPts val="105"/>
              </a:spcBef>
              <a:tabLst>
                <a:tab pos="810260" algn="l"/>
              </a:tabLst>
            </a:pPr>
            <a:r>
              <a:rPr dirty="0" sz="850" spc="-20">
                <a:solidFill>
                  <a:srgbClr val="3F3F3F"/>
                </a:solidFill>
                <a:latin typeface="Microsoft Sans Serif"/>
                <a:cs typeface="Microsoft Sans Serif"/>
              </a:rPr>
              <a:t>2.795</a:t>
            </a:r>
            <a:r>
              <a:rPr dirty="0" sz="850">
                <a:solidFill>
                  <a:srgbClr val="3F3F3F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0">
                <a:solidFill>
                  <a:srgbClr val="282828"/>
                </a:solidFill>
                <a:latin typeface="Microsoft Sans Serif"/>
                <a:cs typeface="Microsoft Sans Serif"/>
              </a:rPr>
              <a:t>Manutencăo</a:t>
            </a:r>
            <a:r>
              <a:rPr dirty="0" sz="850" spc="9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44444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1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Microsoft Sans Serif"/>
                <a:cs typeface="Microsoft Sans Serif"/>
              </a:rPr>
              <a:t>Operacionalìzațâo</a:t>
            </a:r>
            <a:r>
              <a:rPr dirty="0" sz="850" spc="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333333"/>
                </a:solidFill>
                <a:latin typeface="Microsoft Sans Serif"/>
                <a:cs typeface="Microsoft Sans Serif"/>
              </a:rPr>
              <a:t>das</a:t>
            </a:r>
            <a:r>
              <a:rPr dirty="0" sz="850" spc="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Microsoft Sans Serif"/>
                <a:cs typeface="Microsoft Sans Serif"/>
              </a:rPr>
              <a:t>Unidades </a:t>
            </a:r>
            <a:r>
              <a:rPr dirty="0" sz="850" spc="-10">
                <a:solidFill>
                  <a:srgbClr val="2F2F2F"/>
                </a:solidFill>
                <a:latin typeface="Microsoft Sans Serif"/>
                <a:cs typeface="Microsoft Sans Serif"/>
              </a:rPr>
              <a:t>4.4.9.0.52.00</a:t>
            </a:r>
            <a:r>
              <a:rPr dirty="0" sz="850">
                <a:solidFill>
                  <a:srgbClr val="2F2F2F"/>
                </a:solidFill>
                <a:latin typeface="Microsoft Sans Serif"/>
                <a:cs typeface="Microsoft Sans Serif"/>
              </a:rPr>
              <a:t>	</a:t>
            </a:r>
            <a:r>
              <a:rPr dirty="0" sz="850" spc="-45">
                <a:solidFill>
                  <a:srgbClr val="2B2B2B"/>
                </a:solidFill>
                <a:latin typeface="Microsoft Sans Serif"/>
                <a:cs typeface="Microsoft Sans Serif"/>
              </a:rPr>
              <a:t>EQUIPAMENTOS</a:t>
            </a:r>
            <a:r>
              <a:rPr dirty="0" sz="850" spc="8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83838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Microsoft Sans Serif"/>
                <a:cs typeface="Microsoft Sans Serif"/>
              </a:rPr>
              <a:t>MATERIAL</a:t>
            </a:r>
            <a:r>
              <a:rPr dirty="0" sz="850" spc="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60">
                <a:solidFill>
                  <a:srgbClr val="363636"/>
                </a:solidFill>
                <a:latin typeface="Microsoft Sans Serif"/>
                <a:cs typeface="Microsoft Sans Serif"/>
              </a:rPr>
              <a:t>PERMANENCE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17018" y="5990280"/>
            <a:ext cx="749300" cy="38227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R$6.000.000,00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$6.000.000,00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51183" y="7047172"/>
            <a:ext cx="1997075" cy="53467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508634">
              <a:lnSpc>
                <a:spcPct val="100000"/>
              </a:lnSpc>
              <a:spcBef>
                <a:spcPts val="345"/>
              </a:spcBef>
            </a:pPr>
            <a:r>
              <a:rPr dirty="0" sz="850" spc="-25">
                <a:solidFill>
                  <a:srgbClr val="2B2B2B"/>
                </a:solidFill>
                <a:latin typeface="Microsoft Sans Serif"/>
                <a:cs typeface="Microsoft Sans Serif"/>
              </a:rPr>
              <a:t>Outros</a:t>
            </a:r>
            <a:r>
              <a:rPr dirty="0" sz="850" spc="-1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343434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5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Microsoft Sans Serif"/>
                <a:cs typeface="Microsoft Sans Serif"/>
              </a:rPr>
              <a:t>não </a:t>
            </a:r>
            <a:r>
              <a:rPr dirty="0" sz="850" spc="-30">
                <a:solidFill>
                  <a:srgbClr val="343434"/>
                </a:solidFill>
                <a:latin typeface="Microsoft Sans Serif"/>
                <a:cs typeface="Microsoft Sans Serif"/>
              </a:rPr>
              <a:t>Vinculados</a:t>
            </a:r>
            <a:endParaRPr sz="850">
              <a:latin typeface="Microsoft Sans Serif"/>
              <a:cs typeface="Microsoft Sans Serif"/>
            </a:endParaRPr>
          </a:p>
          <a:p>
            <a:pPr marL="16510">
              <a:lnSpc>
                <a:spcPct val="100000"/>
              </a:lnSpc>
              <a:spcBef>
                <a:spcPts val="265"/>
              </a:spcBef>
            </a:pPr>
            <a:r>
              <a:rPr dirty="0" sz="900" spc="-25">
                <a:solidFill>
                  <a:srgbClr val="2D2D2D"/>
                </a:solidFill>
                <a:latin typeface="Microsoft Sans Serif"/>
                <a:cs typeface="Microsoft Sans Serif"/>
              </a:rPr>
              <a:t>Total</a:t>
            </a:r>
            <a:r>
              <a:rPr dirty="0" sz="900" spc="-3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363636"/>
                </a:solidFill>
                <a:latin typeface="Microsoft Sans Serif"/>
                <a:cs typeface="Microsoft Sans Serif"/>
              </a:rPr>
              <a:t>do</a:t>
            </a:r>
            <a:r>
              <a:rPr dirty="0" sz="900" spc="-5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2F2F2F"/>
                </a:solidFill>
                <a:latin typeface="Microsoft Sans Serif"/>
                <a:cs typeface="Microsoft Sans Serif"/>
              </a:rPr>
              <a:t>Rrojeto</a:t>
            </a:r>
            <a:r>
              <a:rPr dirty="0" sz="90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solidFill>
                  <a:srgbClr val="4D4D4D"/>
                </a:solidFill>
                <a:latin typeface="Microsoft Sans Serif"/>
                <a:cs typeface="Microsoft Sans Serif"/>
              </a:rPr>
              <a:t>/</a:t>
            </a:r>
            <a:r>
              <a:rPr dirty="0" sz="900" spc="-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313131"/>
                </a:solidFill>
                <a:latin typeface="Microsoft Sans Serif"/>
                <a:cs typeface="Microsoft Sans Serif"/>
              </a:rPr>
              <a:t>Atividade</a:t>
            </a:r>
            <a:r>
              <a:rPr dirty="0" sz="900" spc="-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383838"/>
                </a:solidFill>
                <a:latin typeface="Microsoft Sans Serif"/>
                <a:cs typeface="Microsoft Sans Serif"/>
              </a:rPr>
              <a:t>R$</a:t>
            </a: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>
                <a:solidFill>
                  <a:srgbClr val="2F2F2F"/>
                </a:solidFill>
                <a:latin typeface="Microsoft Sans Serif"/>
                <a:cs typeface="Microsoft Sans Serif"/>
              </a:rPr>
              <a:t>Total</a:t>
            </a:r>
            <a:r>
              <a:rPr dirty="0" sz="850" spc="-3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Microsoft Sans Serif"/>
                <a:cs typeface="Microsoft Sans Serif"/>
              </a:rPr>
              <a:t>da</a:t>
            </a:r>
            <a:r>
              <a:rPr dirty="0" sz="850" spc="-5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33333"/>
                </a:solidFill>
                <a:latin typeface="Microsoft Sans Serif"/>
                <a:cs typeface="Microsoft Sans Serif"/>
              </a:rPr>
              <a:t>Unidade</a:t>
            </a:r>
            <a:r>
              <a:rPr dirty="0" sz="850" spc="19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4F4F4F"/>
                </a:solidFill>
                <a:latin typeface="Microsoft Sans Serif"/>
                <a:cs typeface="Microsoft Sans Serif"/>
              </a:rPr>
              <a:t>R$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63708" y="7022893"/>
            <a:ext cx="543560" cy="55943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73660">
              <a:lnSpc>
                <a:spcPct val="100000"/>
              </a:lnSpc>
              <a:spcBef>
                <a:spcPts val="590"/>
              </a:spcBef>
            </a:pPr>
            <a:r>
              <a:rPr dirty="0" sz="800" spc="-130">
                <a:solidFill>
                  <a:srgbClr val="8C8C8C"/>
                </a:solidFill>
                <a:latin typeface="Microsoft Sans Serif"/>
                <a:cs typeface="Microsoft Sans Serif"/>
              </a:rPr>
              <a:t>EU</a:t>
            </a:r>
            <a:r>
              <a:rPr dirty="0" sz="800" spc="60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78787"/>
                </a:solidFill>
                <a:latin typeface="Microsoft Sans Serif"/>
                <a:cs typeface="Microsoft Sans Serif"/>
              </a:rPr>
              <a:t>0ú0,†</a:t>
            </a:r>
            <a:endParaRPr sz="800">
              <a:latin typeface="Microsoft Sans Serif"/>
              <a:cs typeface="Microsoft Sans Serif"/>
            </a:endParaRPr>
          </a:p>
          <a:p>
            <a:pPr marL="20955">
              <a:lnSpc>
                <a:spcPct val="100000"/>
              </a:lnSpc>
              <a:spcBef>
                <a:spcPts val="455"/>
              </a:spcBef>
            </a:pPr>
            <a:r>
              <a:rPr dirty="0" sz="750">
                <a:solidFill>
                  <a:srgbClr val="909090"/>
                </a:solidFill>
                <a:latin typeface="Microsoft Sans Serif"/>
                <a:cs typeface="Microsoft Sans Serif"/>
              </a:rPr>
              <a:t>1</a:t>
            </a: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00.000,</a:t>
            </a:r>
            <a:r>
              <a:rPr dirty="0" sz="750" spc="35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5D5D5D"/>
                </a:solidFill>
                <a:latin typeface="Microsoft Sans Serif"/>
                <a:cs typeface="Microsoft Sans Serif"/>
              </a:rPr>
              <a:t>^0</a:t>
            </a: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700" spc="40">
                <a:solidFill>
                  <a:srgbClr val="606060"/>
                </a:solidFill>
                <a:latin typeface="Microsoft Sans Serif"/>
                <a:cs typeface="Microsoft Sans Serif"/>
              </a:rPr>
              <a:t>100.000,</a:t>
            </a:r>
            <a:r>
              <a:rPr dirty="0" sz="700" spc="40">
                <a:solidFill>
                  <a:srgbClr val="727272"/>
                </a:solidFill>
                <a:latin typeface="Microsoft Sans Serif"/>
                <a:cs typeface="Microsoft Sans Serif"/>
              </a:rPr>
              <a:t>00</a:t>
            </a:r>
            <a:endParaRPr sz="700">
              <a:latin typeface="Microsoft Sans Serif"/>
              <a:cs typeface="Microsoft Sans Serif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382815" y="7602877"/>
          <a:ext cx="6607175" cy="2023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790"/>
                <a:gridCol w="5081905"/>
                <a:gridCol w="715644"/>
              </a:tblGrid>
              <a:tr h="149860">
                <a:tc>
                  <a:txBody>
                    <a:bodyPr/>
                    <a:lstStyle/>
                    <a:p>
                      <a:pPr marL="55880">
                        <a:lnSpc>
                          <a:spcPts val="955"/>
                        </a:lnSpc>
                      </a:pPr>
                      <a:r>
                        <a:rPr dirty="0" sz="85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01.05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ts val="955"/>
                        </a:lnSpc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Secretźria</a:t>
                      </a:r>
                      <a:r>
                        <a:rPr dirty="0" sz="850" spc="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50" spc="5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Planejamento,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DesenvoNimento</a:t>
                      </a:r>
                      <a:r>
                        <a:rPr dirty="0" sz="850" spc="-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Sustentăvøł,</a:t>
                      </a:r>
                      <a:r>
                        <a:rPr dirty="0" sz="850" spc="4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lndúst.</a:t>
                      </a:r>
                      <a:r>
                        <a:rPr dirty="0" sz="850" spc="1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Co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2.799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4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Manutencâo</a:t>
                      </a:r>
                      <a:r>
                        <a:rPr dirty="0" sz="850" spc="5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3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sz="850" spc="5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50" spc="-1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50" spc="8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3.1.9.0.13.03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339465" algn="l"/>
                        </a:tabLst>
                      </a:pPr>
                      <a:r>
                        <a:rPr dirty="0" sz="850" spc="-4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OBRIGACOES</a:t>
                      </a:r>
                      <a:r>
                        <a:rPr dirty="0" sz="850" spc="2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PATRONIAS</a:t>
                      </a:r>
                      <a:r>
                        <a:rPr dirty="0" sz="850" spc="6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4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INSS</a:t>
                      </a:r>
                      <a:r>
                        <a:rPr dirty="0" sz="850" spc="1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50" spc="-4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REG.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PROP.</a:t>
                      </a:r>
                      <a:r>
                        <a:rPr dirty="0" sz="850" spc="-2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PREV.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năo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40">
                          <a:solidFill>
                            <a:srgbClr val="7B7B7B"/>
                          </a:solidFill>
                          <a:latin typeface="Microsoft Sans Serif"/>
                          <a:cs typeface="Microsoft Sans Serif"/>
                        </a:rPr>
                        <a:t>200</a:t>
                      </a:r>
                      <a:r>
                        <a:rPr dirty="0" sz="850">
                          <a:solidFill>
                            <a:srgbClr val="7B7B7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25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ü0C'</a:t>
                      </a:r>
                      <a:r>
                        <a:rPr dirty="0" sz="850" spc="65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ú0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</a:tr>
              <a:tr h="17145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340100" algn="l"/>
                        </a:tabLst>
                      </a:pPr>
                      <a:r>
                        <a:rPr dirty="0" sz="850" spc="-5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DCMAtS</a:t>
                      </a:r>
                      <a:r>
                        <a:rPr dirty="0" sz="850" spc="2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SERVIGOS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TERCE</a:t>
                      </a:r>
                      <a:r>
                        <a:rPr dirty="0" sz="850" spc="-4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IROS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5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50" spc="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JURIOICA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3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näo</a:t>
                      </a:r>
                      <a:r>
                        <a:rPr dirty="0" sz="850" spc="1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3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18d.000,C0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3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50" spc="1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45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380.000,</a:t>
                      </a:r>
                      <a:r>
                        <a:rPr dirty="0" sz="850" spc="-6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878787"/>
                          </a:solidFill>
                          <a:latin typeface="Microsoft Sans Serif"/>
                          <a:cs typeface="Microsoft Sans Serif"/>
                        </a:rPr>
                        <a:t>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3530">
                        <a:lnSpc>
                          <a:spcPts val="1035"/>
                        </a:lnSpc>
                        <a:spcBef>
                          <a:spcPts val="125"/>
                        </a:spcBef>
                      </a:pPr>
                      <a:r>
                        <a:rPr dirty="0" sz="900" spc="-5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900" spc="-6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8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900" spc="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900" spc="1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1035"/>
                        </a:lnSpc>
                        <a:spcBef>
                          <a:spcPts val="125"/>
                        </a:spcBef>
                      </a:pPr>
                      <a:r>
                        <a:rPr dirty="0" sz="900" spc="-1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380.oo0,0û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 marL="46355">
                        <a:lnSpc>
                          <a:spcPts val="1110"/>
                        </a:lnSpc>
                      </a:pPr>
                      <a:r>
                        <a:rPr dirty="0" sz="95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01.06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110"/>
                        </a:lnSpc>
                      </a:pPr>
                      <a:r>
                        <a:rPr dirty="0" sz="950" spc="-5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950" spc="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4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950" spc="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8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Admlnistraçso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'2.802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00" spc="-7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Manutençăo</a:t>
                      </a:r>
                      <a:r>
                        <a:rPr dirty="0" sz="900" spc="16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900" spc="1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Operacionaliza</a:t>
                      </a:r>
                      <a:r>
                        <a:rPr dirty="0" baseline="-6172" sz="1350" spc="-89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cã</a:t>
                      </a:r>
                      <a:r>
                        <a:rPr dirty="0" sz="900" spc="-6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900" spc="-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900" spc="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900" spc="8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090"/>
                        </a:lnSpc>
                        <a:spcBef>
                          <a:spcPts val="220"/>
                        </a:spcBef>
                        <a:tabLst>
                          <a:tab pos="3323590" algn="l"/>
                        </a:tabLst>
                      </a:pPr>
                      <a:r>
                        <a:rPr dirty="0" baseline="11695" sz="1425" spc="-19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baseline="11695" sz="1425" spc="112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11695" sz="1425" spc="-172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baseline="11695" sz="1425" spc="172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11695" sz="1425" spc="-16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11695" sz="1425" spc="-67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11695" sz="1425" spc="-1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baseline="11695" sz="14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900" spc="-2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Recursos</a:t>
                      </a:r>
                      <a:r>
                        <a:rPr dirty="0" sz="900" spc="3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2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não</a:t>
                      </a:r>
                      <a:r>
                        <a:rPr dirty="0" sz="900">
                          <a:solidFill>
                            <a:srgbClr val="464646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4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Vinculados</a:t>
                      </a:r>
                      <a:r>
                        <a:rPr dirty="0" sz="900" spc="20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solidFill>
                            <a:srgbClr val="494949"/>
                          </a:solidFill>
                          <a:latin typeface="Cambria"/>
                          <a:cs typeface="Cambria"/>
                        </a:rPr>
                        <a:t>de </a:t>
                      </a:r>
                      <a:r>
                        <a:rPr dirty="0" sz="900" spc="-10">
                          <a:solidFill>
                            <a:srgbClr val="424242"/>
                          </a:solidFill>
                          <a:latin typeface="Cambria"/>
                          <a:cs typeface="Cambria"/>
                        </a:rPr>
                        <a:t>lmoosło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1040"/>
                        </a:lnSpc>
                        <a:spcBef>
                          <a:spcPts val="270"/>
                        </a:spcBef>
                      </a:pPr>
                      <a:r>
                        <a:rPr dirty="0" sz="9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200.00G,90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34290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ts val="1105"/>
                        </a:lnSpc>
                      </a:pPr>
                      <a:r>
                        <a:rPr dirty="0" sz="9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105"/>
                        </a:lnSpc>
                        <a:tabLst>
                          <a:tab pos="3317240" algn="l"/>
                        </a:tabLst>
                      </a:pPr>
                      <a:r>
                        <a:rPr dirty="0" sz="950" spc="-13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OEMAIS</a:t>
                      </a:r>
                      <a:r>
                        <a:rPr dirty="0" sz="950" spc="7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950" spc="7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3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50" spc="5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950" spc="13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5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950" spc="-3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3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950" spc="9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r>
                        <a:rPr dirty="0" sz="95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-13071" sz="1275" spc="-44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-13071" sz="1275" spc="22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3071" sz="1275" spc="-44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năo</a:t>
                      </a:r>
                      <a:r>
                        <a:rPr dirty="0" baseline="-13071" sz="1275" spc="37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3071" sz="1275" spc="-6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baseline="-13071" sz="1275" spc="82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3071" sz="1275" spc="-7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-13071" sz="1275" spc="-7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3071" sz="1275" spc="-1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lmpostc</a:t>
                      </a:r>
                      <a:endParaRPr baseline="-13071" sz="127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965"/>
                        </a:lnSpc>
                        <a:spcBef>
                          <a:spcPts val="244"/>
                        </a:spcBef>
                      </a:pPr>
                      <a:r>
                        <a:rPr dirty="0" sz="850" spc="-25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1.ú0ù </a:t>
                      </a:r>
                      <a:r>
                        <a:rPr dirty="0" sz="850" spc="-10">
                          <a:solidFill>
                            <a:srgbClr val="707070"/>
                          </a:solidFill>
                          <a:latin typeface="Microsoft Sans Serif"/>
                          <a:cs typeface="Microsoft Sans Serif"/>
                        </a:rPr>
                        <a:t>000.06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4"/>
                </a:tc>
              </a:tr>
              <a:tr h="184785">
                <a:tc>
                  <a:txBody>
                    <a:bodyPr/>
                    <a:lstStyle/>
                    <a:p>
                      <a:pPr marL="31750">
                        <a:lnSpc>
                          <a:spcPts val="1045"/>
                        </a:lnSpc>
                      </a:pPr>
                      <a:r>
                        <a:rPr dirty="0" sz="900" spc="-1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045"/>
                        </a:lnSpc>
                        <a:tabLst>
                          <a:tab pos="3312795" algn="l"/>
                        </a:tabLst>
                      </a:pPr>
                      <a:r>
                        <a:rPr dirty="0" sz="900" spc="-8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900" spc="10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3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900" spc="-5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8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900" spc="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r>
                        <a:rPr dirty="0" sz="9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-16339" sz="1275" spc="-44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-16339" sz="1275" spc="-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6339" sz="1275" spc="-37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baseline="-16339" sz="1275" spc="-3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6339" sz="1275" spc="-44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baseline="-16339" sz="1275" spc="89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6339" sz="1275" spc="-75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-16339" sz="1275" spc="-7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6339" sz="1275" spc="-1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baseline="-16339" sz="127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30">
                          <a:solidFill>
                            <a:srgbClr val="707070"/>
                          </a:solidFill>
                          <a:latin typeface="Microsoft Sans Serif"/>
                          <a:cs typeface="Microsoft Sans Serif"/>
                        </a:rPr>
                        <a:t>500.000,</a:t>
                      </a:r>
                      <a:r>
                        <a:rPr dirty="0" sz="850" spc="180">
                          <a:solidFill>
                            <a:srgbClr val="70707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solidFill>
                            <a:srgbClr val="AAAAAA"/>
                          </a:solidFill>
                          <a:latin typeface="Microsoft Sans Serif"/>
                          <a:cs typeface="Microsoft Sans Serif"/>
                        </a:rPr>
                        <a:t>ü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3655"/>
                </a:tc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0035">
                        <a:lnSpc>
                          <a:spcPts val="990"/>
                        </a:lnSpc>
                        <a:spcBef>
                          <a:spcPts val="90"/>
                        </a:spcBef>
                      </a:pPr>
                      <a:r>
                        <a:rPr dirty="0" sz="900" spc="-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900" spc="-3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900" spc="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900" spc="-2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9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990"/>
                        </a:lnSpc>
                        <a:spcBef>
                          <a:spcPts val="90"/>
                        </a:spcBef>
                      </a:pPr>
                      <a:r>
                        <a:rPr dirty="0" sz="900" spc="-145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1.mod</a:t>
                      </a:r>
                      <a:r>
                        <a:rPr dirty="0" sz="900" spc="-35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.úoo,oo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014" y="9714999"/>
            <a:ext cx="6679163" cy="17380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682" y="164608"/>
            <a:ext cx="745687" cy="73640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13718" y="8454115"/>
            <a:ext cx="1955164" cy="0"/>
          </a:xfrm>
          <a:custGeom>
            <a:avLst/>
            <a:gdLst/>
            <a:ahLst/>
            <a:cxnLst/>
            <a:rect l="l" t="t" r="r" b="b"/>
            <a:pathLst>
              <a:path w="1955164" h="0">
                <a:moveTo>
                  <a:pt x="0" y="0"/>
                </a:moveTo>
                <a:lnTo>
                  <a:pt x="1954951" y="0"/>
                </a:lnTo>
              </a:path>
            </a:pathLst>
          </a:custGeom>
          <a:ln w="12197">
            <a:solidFill>
              <a:srgbClr val="54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7536" y="1065675"/>
            <a:ext cx="6664325" cy="0"/>
          </a:xfrm>
          <a:custGeom>
            <a:avLst/>
            <a:gdLst/>
            <a:ahLst/>
            <a:cxnLst/>
            <a:rect l="l" t="t" r="r" b="b"/>
            <a:pathLst>
              <a:path w="6664325" h="0">
                <a:moveTo>
                  <a:pt x="0" y="0"/>
                </a:moveTo>
                <a:lnTo>
                  <a:pt x="6663915" y="0"/>
                </a:lnTo>
              </a:path>
            </a:pathLst>
          </a:custGeom>
          <a:ln w="18295">
            <a:solidFill>
              <a:srgbClr val="4F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92105" y="7949"/>
            <a:ext cx="3178810" cy="66929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825"/>
              </a:spcBef>
            </a:pPr>
            <a:r>
              <a:rPr dirty="0" sz="1200">
                <a:solidFill>
                  <a:srgbClr val="242424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1200" spc="13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A2A2A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1200" spc="8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-5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10">
                <a:solidFill>
                  <a:srgbClr val="1D1D1D"/>
                </a:solidFill>
                <a:latin typeface="Microsoft Sans Serif"/>
                <a:cs typeface="Microsoft Sans Serif"/>
              </a:rPr>
              <a:t>SEROPEDICA</a:t>
            </a:r>
            <a:endParaRPr sz="1200">
              <a:latin typeface="Microsoft Sans Serif"/>
              <a:cs typeface="Microsoft Sans Serif"/>
            </a:endParaRPr>
          </a:p>
          <a:p>
            <a:pPr marL="12700" marR="1998345" indent="1905">
              <a:lnSpc>
                <a:spcPct val="104299"/>
              </a:lnSpc>
              <a:spcBef>
                <a:spcPts val="525"/>
              </a:spcBef>
            </a:pPr>
            <a:r>
              <a:rPr dirty="0" sz="950" spc="-30">
                <a:solidFill>
                  <a:srgbClr val="131313"/>
                </a:solidFill>
                <a:latin typeface="Consolas"/>
                <a:cs typeface="Consolas"/>
              </a:rPr>
              <a:t>RuaMaüaLouzenço,18 </a:t>
            </a:r>
            <a:r>
              <a:rPr dirty="0" sz="950" spc="-10">
                <a:solidFill>
                  <a:srgbClr val="1D1D1D"/>
                </a:solidFill>
                <a:latin typeface="Consolas"/>
                <a:cs typeface="Consolas"/>
              </a:rPr>
              <a:t>FazendaCaxas</a:t>
            </a:r>
            <a:endParaRPr sz="95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1249" y="1829630"/>
            <a:ext cx="2696210" cy="40449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900" spc="-25">
                <a:solidFill>
                  <a:srgbClr val="3D3D3D"/>
                </a:solidFill>
                <a:uFill>
                  <a:solidFill>
                    <a:srgbClr val="575757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900" spc="5">
                <a:solidFill>
                  <a:srgbClr val="3D3D3D"/>
                </a:solidFill>
                <a:uFill>
                  <a:solidFill>
                    <a:srgbClr val="57575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900" spc="-10">
                <a:solidFill>
                  <a:srgbClr val="262626"/>
                </a:solidFill>
                <a:uFill>
                  <a:solidFill>
                    <a:srgbClr val="575757"/>
                  </a:solidFill>
                </a:uFill>
                <a:latin typeface="Microsoft Sans Serif"/>
                <a:cs typeface="Microsoft Sans Serif"/>
              </a:rPr>
              <a:t>Anu{adas</a:t>
            </a:r>
            <a:r>
              <a:rPr dirty="0" u="sng" sz="900" spc="500">
                <a:solidFill>
                  <a:srgbClr val="262626"/>
                </a:solidFill>
                <a:uFill>
                  <a:solidFill>
                    <a:srgbClr val="575757"/>
                  </a:solidFill>
                </a:uFill>
                <a:latin typeface="Microsoft Sans Serif"/>
                <a:cs typeface="Microsoft Sans Serif"/>
              </a:rPr>
              <a:t> </a:t>
            </a:r>
            <a:endParaRPr sz="900">
              <a:latin typeface="Microsoft Sans Serif"/>
              <a:cs typeface="Microsoft Sans Serif"/>
            </a:endParaRPr>
          </a:p>
          <a:p>
            <a:pPr marL="57150">
              <a:lnSpc>
                <a:spcPct val="100000"/>
              </a:lnSpc>
              <a:spcBef>
                <a:spcPts val="370"/>
              </a:spcBef>
            </a:pPr>
            <a:r>
              <a:rPr dirty="0" sz="1000">
                <a:solidFill>
                  <a:srgbClr val="242424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1000" spc="8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313131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1000" spc="5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343434"/>
                </a:solidFill>
                <a:latin typeface="Microsoft Sans Serif"/>
                <a:cs typeface="Microsoft Sans Serif"/>
              </a:rPr>
              <a:t>DE</a:t>
            </a:r>
            <a:r>
              <a:rPr dirty="0" sz="10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10">
                <a:solidFill>
                  <a:srgbClr val="1F1F1F"/>
                </a:solidFill>
                <a:latin typeface="Microsoft Sans Serif"/>
                <a:cs typeface="Microsoft Sans Serif"/>
              </a:rPr>
              <a:t>SEROPEDICA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20589" y="2240963"/>
          <a:ext cx="6582409" cy="151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710815"/>
                <a:gridCol w="2384425"/>
                <a:gridCol w="691514"/>
              </a:tblGrid>
              <a:tr h="491490">
                <a:tc>
                  <a:txBody>
                    <a:bodyPr/>
                    <a:lstStyle/>
                    <a:p>
                      <a:pPr marL="31750">
                        <a:lnSpc>
                          <a:spcPts val="1010"/>
                        </a:lnSpc>
                      </a:pPr>
                      <a:r>
                        <a:rPr dirty="0" sz="9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01.06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1010"/>
                        </a:lnSpc>
                      </a:pPr>
                      <a:r>
                        <a:rPr dirty="0" sz="90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900" spc="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900" spc="1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Administração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17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14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12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4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900" spc="-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900" spc="19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36830">
                        <a:lnSpc>
                          <a:spcPct val="100000"/>
                        </a:lnSpc>
                      </a:pPr>
                      <a:r>
                        <a:rPr dirty="0" sz="800" spc="-95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1</a:t>
                      </a:r>
                      <a:r>
                        <a:rPr dirty="0" sz="800" spc="-30">
                          <a:solidFill>
                            <a:srgbClr val="777777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800" spc="-10">
                          <a:solidFill>
                            <a:srgbClr val="626262"/>
                          </a:solidFill>
                          <a:latin typeface="Cambria"/>
                          <a:cs typeface="Cambria"/>
                        </a:rPr>
                        <a:t>.</a:t>
                      </a:r>
                      <a:r>
                        <a:rPr dirty="0" sz="800" spc="-10">
                          <a:solidFill>
                            <a:srgbClr val="6B6B6B"/>
                          </a:solidFill>
                          <a:latin typeface="Cambria"/>
                          <a:cs typeface="Cambria"/>
                        </a:rPr>
                        <a:t>70</a:t>
                      </a:r>
                      <a:r>
                        <a:rPr dirty="0" sz="800" spc="-10">
                          <a:solidFill>
                            <a:srgbClr val="878787"/>
                          </a:solidFill>
                          <a:latin typeface="Cambria"/>
                          <a:cs typeface="Cambria"/>
                        </a:rPr>
                        <a:t>0.0</a:t>
                      </a:r>
                      <a:r>
                        <a:rPr dirty="0" sz="800" spc="-10">
                          <a:solidFill>
                            <a:srgbClr val="747474"/>
                          </a:solidFill>
                          <a:latin typeface="Cambria"/>
                          <a:cs typeface="Cambria"/>
                        </a:rPr>
                        <a:t>00,</a:t>
                      </a:r>
                      <a:r>
                        <a:rPr dirty="0" sz="800" spc="-10">
                          <a:solidFill>
                            <a:srgbClr val="6E6E6E"/>
                          </a:solidFill>
                          <a:latin typeface="Cambria"/>
                          <a:cs typeface="Cambria"/>
                        </a:rPr>
                        <a:t>0J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5588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2.041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Educação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Bãsica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(FUNDEB)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3.1.9.0.13.07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Regime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Próprio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Previdência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Professores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Seroorev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Transferências</a:t>
                      </a:r>
                      <a:r>
                        <a:rPr dirty="0" sz="850" spc="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5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FUNDEB</a:t>
                      </a:r>
                      <a:r>
                        <a:rPr dirty="0" sz="850" spc="6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6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22a'.000,!”)0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5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6E6E6E"/>
                          </a:solidFill>
                          <a:latin typeface="Microsoft Sans Serif"/>
                          <a:cs typeface="Microsoft Sans Serif"/>
                        </a:rPr>
                        <a:t>220.000,00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850" spc="9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8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2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50" spc="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50" spc="6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900" spc="-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8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5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900" spc="6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900" spc="5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646464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1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800.000,00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990"/>
                        </a:lnSpc>
                        <a:spcBef>
                          <a:spcPts val="105"/>
                        </a:spcBef>
                      </a:pPr>
                      <a:r>
                        <a:rPr dirty="0" sz="900" spc="-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4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900" spc="-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9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4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900" spc="-2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90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Rã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990"/>
                        </a:lnSpc>
                        <a:spcBef>
                          <a:spcPts val="105"/>
                        </a:spcBef>
                      </a:pPr>
                      <a:r>
                        <a:rPr dirty="0" sz="900" spc="-1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800.000,00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02680" y="4346259"/>
          <a:ext cx="6602730" cy="290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0095"/>
                <a:gridCol w="5059680"/>
                <a:gridCol w="706120"/>
              </a:tblGrid>
              <a:tr h="147955">
                <a:tc>
                  <a:txBody>
                    <a:bodyPr/>
                    <a:lstStyle/>
                    <a:p>
                      <a:pPr marL="46355">
                        <a:lnSpc>
                          <a:spcPts val="955"/>
                        </a:lnSpc>
                      </a:pPr>
                      <a:r>
                        <a:rPr dirty="0" sz="8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990"/>
                        </a:lnSpc>
                      </a:pPr>
                      <a:r>
                        <a:rPr dirty="0" sz="850" spc="-4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50" spc="6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15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ODeracionalizdcão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50" spc="7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3.1.9.0.91.00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09"/>
                        </a:spcBef>
                        <a:tabLst>
                          <a:tab pos="3302000" algn="l"/>
                        </a:tabLst>
                      </a:pPr>
                      <a:r>
                        <a:rPr dirty="0" baseline="6535" sz="1275" spc="-6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SENTEN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CA</a:t>
                      </a:r>
                      <a:r>
                        <a:rPr dirty="0" baseline="6535" sz="1275" spc="-6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dirty="0" baseline="6535" sz="1275" spc="-7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JUDICIAIS</a:t>
                      </a:r>
                      <a:r>
                        <a:rPr dirty="0" baseline="3267" sz="127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267" sz="1275" spc="-44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3267" sz="1275" spc="-22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baseline="3267" sz="1275" spc="-44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baseline="3267" sz="1275" spc="44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baseline="3267" sz="1275" spc="37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baseline="3267" sz="127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35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500.ü00,r</a:t>
                      </a:r>
                      <a:r>
                        <a:rPr dirty="0" sz="850" spc="2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302000" algn="l"/>
                        </a:tabLst>
                      </a:pPr>
                      <a:r>
                        <a:rPr dirty="0" sz="850" spc="-6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50" spc="6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50" spc="5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2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500</a:t>
                      </a:r>
                      <a:r>
                        <a:rPr dirty="0" sz="850" spc="-3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6E6E6E"/>
                          </a:solidFill>
                          <a:latin typeface="Microsoft Sans Serif"/>
                          <a:cs typeface="Microsoft Sans Serif"/>
                        </a:rPr>
                        <a:t>000,06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</a:tr>
              <a:tr h="17145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97554" algn="l"/>
                        </a:tabLst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50" spc="4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50" spc="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TERC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IROS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5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3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7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1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50" spc="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65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100.00D,</a:t>
                      </a:r>
                      <a:r>
                        <a:rPr dirty="0" sz="850" spc="-7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</a:tr>
              <a:tr h="17589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97554" algn="l"/>
                        </a:tabLst>
                      </a:pPr>
                      <a:r>
                        <a:rPr dirty="0" sz="850" spc="-35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5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50" spc="4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50" spc="5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3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3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50" spc="3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5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5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200.00ú,</a:t>
                      </a:r>
                      <a:r>
                        <a:rPr dirty="0" sz="850" spc="-60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8A8A8A"/>
                          </a:solidFill>
                          <a:latin typeface="Microsoft Sans Serif"/>
                          <a:cs typeface="Microsoft Sans Serif"/>
                        </a:rPr>
                        <a:t>ü(›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54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50" spc="3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50" spc="-15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50" spc="4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676767"/>
                          </a:solidFill>
                          <a:latin typeface="Microsoft Sans Serif"/>
                          <a:cs typeface="Microsoft Sans Serif"/>
                        </a:rPr>
                        <a:t>1.300.000.00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145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01.13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28054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7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6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16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RQ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900" spc="-3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900" spc="-1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3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MunicIpa}</a:t>
                      </a:r>
                      <a:r>
                        <a:rPr dirty="0" sz="900" spc="6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0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900" spc="-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RúbTicos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2.520.000,00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</a:tr>
              <a:tr h="17081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2.037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lluminacão</a:t>
                      </a:r>
                      <a:r>
                        <a:rPr dirty="0" sz="850" spc="1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Pública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93110" algn="l"/>
                        </a:tabLst>
                      </a:pPr>
                      <a:r>
                        <a:rPr dirty="0" sz="850" spc="-3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50" spc="4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5ERVICO3</a:t>
                      </a:r>
                      <a:r>
                        <a:rPr dirty="0" sz="850" spc="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3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TERC</a:t>
                      </a:r>
                      <a:r>
                        <a:rPr dirty="0" sz="850" spc="-4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50" spc="-4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IROS</a:t>
                      </a:r>
                      <a:r>
                        <a:rPr dirty="0" sz="850" spc="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50" spc="-5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50" spc="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3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náo</a:t>
                      </a:r>
                      <a:r>
                        <a:rPr dirty="0" sz="850" spc="-1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4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2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1.000.000,00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900" spc="-5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900" spc="1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900" spc="-4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900" spc="3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5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1.000.10O,00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</a:tr>
              <a:tr h="18097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900" spc="-1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2.825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900" spc="-6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900" spc="9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5E5E5E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900" spc="5">
                          <a:solidFill>
                            <a:srgbClr val="5E5E5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900" spc="-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6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900" spc="-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Secretária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88665" algn="l"/>
                        </a:tabLst>
                      </a:pPr>
                      <a:r>
                        <a:rPr dirty="0" baseline="3086" sz="1350" spc="-142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baseline="3086" sz="1350" spc="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086" sz="1350" spc="-97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baseline="3086" sz="1350" spc="112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086" sz="1350" spc="-127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086" sz="1350" spc="7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086" sz="1350" spc="-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baseline="3086" sz="13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50" spc="-3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50" spc="1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nao</a:t>
                      </a:r>
                      <a:r>
                        <a:rPr dirty="0" sz="850" spc="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50" spc="-2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importo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10">
                          <a:solidFill>
                            <a:srgbClr val="646464"/>
                          </a:solidFill>
                          <a:latin typeface="Microsoft Sans Serif"/>
                          <a:cs typeface="Microsoft Sans Serif"/>
                        </a:rPr>
                        <a:t>s00.000,’u0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940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59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0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900" spc="-4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Rrojeto</a:t>
                      </a:r>
                      <a:r>
                        <a:rPr dirty="0" sz="900" spc="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900" spc="-2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900" spc="-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00" spc="-2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IIS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300.000,00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14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50" spc="-9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50" spc="204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50" spc="-25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RJ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1.300.000,0e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2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5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950" spc="3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5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950" spc="-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5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95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65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s.Ooo.000,oo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15"/>
                </a:tc>
              </a:tr>
              <a:tr h="156210">
                <a:tc>
                  <a:txBody>
                    <a:bodyPr/>
                    <a:lstStyle/>
                    <a:p>
                      <a:pPr marL="237490">
                        <a:lnSpc>
                          <a:spcPts val="919"/>
                        </a:lnSpc>
                        <a:spcBef>
                          <a:spcPts val="215"/>
                        </a:spcBef>
                      </a:pPr>
                      <a:r>
                        <a:rPr dirty="0" baseline="3267" sz="1275" spc="-52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Artigo</a:t>
                      </a:r>
                      <a:r>
                        <a:rPr dirty="0" baseline="3267" sz="1275" spc="-1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3º</a:t>
                      </a:r>
                      <a:r>
                        <a:rPr dirty="0" baseline="3267" sz="1275" spc="-3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Revogadas</a:t>
                      </a:r>
                      <a:r>
                        <a:rPr dirty="0" sz="800" spc="7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as</a:t>
                      </a:r>
                      <a:r>
                        <a:rPr dirty="0" sz="800" spc="3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disposiçóes</a:t>
                      </a:r>
                      <a:r>
                        <a:rPr dirty="0" sz="800" spc="8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em</a:t>
                      </a:r>
                      <a:r>
                        <a:rPr dirty="0" sz="800" spc="2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contrário.</a:t>
                      </a:r>
                      <a:r>
                        <a:rPr dirty="0" sz="800" spc="2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Publique-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se,</a:t>
                      </a:r>
                      <a:r>
                        <a:rPr dirty="0" sz="800" spc="1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alice-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se</a:t>
                      </a:r>
                      <a:r>
                        <a:rPr dirty="0" sz="800" spc="8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cumpra-se.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236203" y="3797340"/>
            <a:ext cx="476631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solidFill>
                  <a:srgbClr val="383838"/>
                </a:solidFill>
                <a:latin typeface="Microsoft Sans Serif"/>
                <a:cs typeface="Microsoft Sans Serif"/>
              </a:rPr>
              <a:t>Uniformes.</a:t>
            </a:r>
            <a:r>
              <a:rPr dirty="0" sz="90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45">
                <a:solidFill>
                  <a:srgbClr val="1C1C1C"/>
                </a:solidFill>
                <a:latin typeface="Microsoft Sans Serif"/>
                <a:cs typeface="Microsoft Sans Serif"/>
              </a:rPr>
              <a:t>Material</a:t>
            </a:r>
            <a:r>
              <a:rPr dirty="0" sz="90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242424"/>
                </a:solidFill>
                <a:latin typeface="Microsoft Sans Serif"/>
                <a:cs typeface="Microsoft Sans Serif"/>
              </a:rPr>
              <a:t>Permanente,</a:t>
            </a:r>
            <a:r>
              <a:rPr dirty="0" sz="900" spc="2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343434"/>
                </a:solidFill>
                <a:latin typeface="Microsoft Sans Serif"/>
                <a:cs typeface="Microsoft Sans Serif"/>
              </a:rPr>
              <a:t>Obras</a:t>
            </a:r>
            <a:r>
              <a:rPr dirty="0" sz="900" spc="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3D3D3D"/>
                </a:solidFill>
                <a:latin typeface="Microsoft Sans Serif"/>
                <a:cs typeface="Microsoft Sans Serif"/>
              </a:rPr>
              <a:t>e</a:t>
            </a:r>
            <a:r>
              <a:rPr dirty="0" sz="900" spc="-2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313131"/>
                </a:solidFill>
                <a:latin typeface="Microsoft Sans Serif"/>
                <a:cs typeface="Microsoft Sans Serif"/>
              </a:rPr>
              <a:t>Instalações,</a:t>
            </a:r>
            <a:r>
              <a:rPr dirty="0" sz="900" spc="7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40">
                <a:solidFill>
                  <a:srgbClr val="343434"/>
                </a:solidFill>
                <a:latin typeface="Microsoft Sans Serif"/>
                <a:cs typeface="Microsoft Sans Serif"/>
              </a:rPr>
              <a:t>Material</a:t>
            </a:r>
            <a:r>
              <a:rPr dirty="0" sz="900" spc="18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2D2D2D"/>
                </a:solidFill>
                <a:latin typeface="Microsoft Sans Serif"/>
                <a:cs typeface="Microsoft Sans Serif"/>
              </a:rPr>
              <a:t>Didático</a:t>
            </a:r>
            <a:r>
              <a:rPr dirty="0" sz="900" spc="5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0">
                <a:solidFill>
                  <a:srgbClr val="424242"/>
                </a:solidFill>
                <a:latin typeface="Microsoft Sans Serif"/>
                <a:cs typeface="Microsoft Sans Serif"/>
              </a:rPr>
              <a:t>e</a:t>
            </a:r>
            <a:r>
              <a:rPr dirty="0" sz="900" spc="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5">
                <a:solidFill>
                  <a:srgbClr val="3B3B3B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1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1A1A1A"/>
                </a:solidFill>
                <a:latin typeface="Microsoft Sans Serif"/>
                <a:cs typeface="Microsoft Sans Serif"/>
              </a:rPr>
              <a:t>Distribuição</a:t>
            </a:r>
            <a:r>
              <a:rPr dirty="0" sz="900" spc="6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0">
                <a:solidFill>
                  <a:srgbClr val="242424"/>
                </a:solidFill>
                <a:latin typeface="Microsoft Sans Serif"/>
                <a:cs typeface="Microsoft Sans Serif"/>
              </a:rPr>
              <a:t>Gratuita</a:t>
            </a:r>
            <a:r>
              <a:rPr dirty="0" sz="900" spc="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solidFill>
                  <a:srgbClr val="414141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3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2D2D2D"/>
                </a:solidFill>
                <a:latin typeface="Microsoft Sans Serif"/>
                <a:cs typeface="Microsoft Sans Serif"/>
              </a:rPr>
              <a:t>QSE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0029" y="3739730"/>
            <a:ext cx="2782570" cy="38989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950" spc="-10">
                <a:solidFill>
                  <a:srgbClr val="494949"/>
                </a:solidFill>
                <a:latin typeface="Microsoft Sans Serif"/>
                <a:cs typeface="Microsoft Sans Serif"/>
              </a:rPr>
              <a:t>2.067</a:t>
            </a:r>
            <a:endParaRPr sz="9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808355" algn="l"/>
              </a:tabLst>
            </a:pPr>
            <a:r>
              <a:rPr dirty="0" baseline="3267" sz="1275" spc="-15">
                <a:solidFill>
                  <a:srgbClr val="2D2D2D"/>
                </a:solidFill>
                <a:latin typeface="Microsoft Sans Serif"/>
                <a:cs typeface="Microsoft Sans Serif"/>
              </a:rPr>
              <a:t>3.3.9.0.32.00</a:t>
            </a:r>
            <a:r>
              <a:rPr dirty="0" baseline="3267" sz="1275">
                <a:solidFill>
                  <a:srgbClr val="2D2D2D"/>
                </a:solidFill>
                <a:latin typeface="Microsoft Sans Serif"/>
                <a:cs typeface="Microsoft Sans Serif"/>
              </a:rPr>
              <a:t>	</a:t>
            </a:r>
            <a:r>
              <a:rPr dirty="0" sz="900" spc="-80">
                <a:solidFill>
                  <a:srgbClr val="363636"/>
                </a:solidFill>
                <a:latin typeface="Microsoft Sans Serif"/>
                <a:cs typeface="Microsoft Sans Serif"/>
              </a:rPr>
              <a:t>MATERIAL</a:t>
            </a:r>
            <a:r>
              <a:rPr dirty="0" sz="900" spc="4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363636"/>
                </a:solidFill>
                <a:latin typeface="Microsoft Sans Serif"/>
                <a:cs typeface="Microsoft Sans Serif"/>
              </a:rPr>
              <a:t>DE</a:t>
            </a:r>
            <a:r>
              <a:rPr dirty="0" sz="90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70">
                <a:solidFill>
                  <a:srgbClr val="1D1D1D"/>
                </a:solidFill>
                <a:latin typeface="Microsoft Sans Serif"/>
                <a:cs typeface="Microsoft Sans Serif"/>
              </a:rPr>
              <a:t>DISTRIBUICAO</a:t>
            </a:r>
            <a:r>
              <a:rPr dirty="0" sz="900" spc="9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282828"/>
                </a:solidFill>
                <a:latin typeface="Microsoft Sans Serif"/>
                <a:cs typeface="Microsoft Sans Serif"/>
              </a:rPr>
              <a:t>GRATUITA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60262" y="3934557"/>
            <a:ext cx="1492250" cy="364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5934">
              <a:lnSpc>
                <a:spcPct val="123400"/>
              </a:lnSpc>
              <a:spcBef>
                <a:spcPts val="100"/>
              </a:spcBef>
            </a:pPr>
            <a:r>
              <a:rPr dirty="0" sz="900" spc="-45">
                <a:solidFill>
                  <a:srgbClr val="333333"/>
                </a:solidFill>
                <a:latin typeface="Microsoft Sans Serif"/>
                <a:cs typeface="Microsoft Sans Serif"/>
              </a:rPr>
              <a:t>Salário-</a:t>
            </a:r>
            <a:r>
              <a:rPr dirty="0" sz="90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3B3B3B"/>
                </a:solidFill>
                <a:latin typeface="Microsoft Sans Serif"/>
                <a:cs typeface="Microsoft Sans Serif"/>
              </a:rPr>
              <a:t>Educacão </a:t>
            </a:r>
            <a:r>
              <a:rPr dirty="0" sz="900" spc="-20">
                <a:solidFill>
                  <a:srgbClr val="282828"/>
                </a:solidFill>
                <a:latin typeface="Microsoft Sans Serif"/>
                <a:cs typeface="Microsoft Sans Serif"/>
              </a:rPr>
              <a:t>Total</a:t>
            </a:r>
            <a:r>
              <a:rPr dirty="0" sz="900" spc="-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40">
                <a:solidFill>
                  <a:srgbClr val="212121"/>
                </a:solidFill>
                <a:latin typeface="Microsoft Sans Serif"/>
                <a:cs typeface="Microsoft Sans Serif"/>
              </a:rPr>
              <a:t>do</a:t>
            </a:r>
            <a:r>
              <a:rPr dirty="0" sz="90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212121"/>
                </a:solidFill>
                <a:latin typeface="Microsoft Sans Serif"/>
                <a:cs typeface="Microsoft Sans Serif"/>
              </a:rPr>
              <a:t>Projeto</a:t>
            </a:r>
            <a:r>
              <a:rPr dirty="0" sz="900" spc="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40">
                <a:solidFill>
                  <a:srgbClr val="5D5D5D"/>
                </a:solidFill>
                <a:latin typeface="Microsoft Sans Serif"/>
                <a:cs typeface="Microsoft Sans Serif"/>
              </a:rPr>
              <a:t>/</a:t>
            </a:r>
            <a:r>
              <a:rPr dirty="0" sz="900" spc="-2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25">
                <a:solidFill>
                  <a:srgbClr val="212121"/>
                </a:solidFill>
                <a:latin typeface="Microsoft Sans Serif"/>
                <a:cs typeface="Microsoft Sans Serif"/>
              </a:rPr>
              <a:t>Atividade</a:t>
            </a:r>
            <a:r>
              <a:rPr dirty="0" sz="9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80">
                <a:solidFill>
                  <a:srgbClr val="3B3B3B"/>
                </a:solidFill>
                <a:latin typeface="Microsoft Sans Serif"/>
                <a:cs typeface="Microsoft Sans Serif"/>
              </a:rPr>
              <a:t>RS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75932" y="3924140"/>
            <a:ext cx="526415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45"/>
              </a:spcBef>
            </a:pPr>
            <a:r>
              <a:rPr dirty="0" sz="850" spc="-30">
                <a:solidFill>
                  <a:srgbClr val="777777"/>
                </a:solidFill>
                <a:latin typeface="Times New Roman"/>
                <a:cs typeface="Times New Roman"/>
              </a:rPr>
              <a:t>200.D0G.00</a:t>
            </a: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10">
                <a:solidFill>
                  <a:srgbClr val="464646"/>
                </a:solidFill>
                <a:latin typeface="Times New Roman"/>
                <a:cs typeface="Times New Roman"/>
              </a:rPr>
              <a:t>200.000.00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40177" y="7883649"/>
            <a:ext cx="187706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2A2A2A"/>
                </a:solidFill>
                <a:latin typeface="Microsoft Sans Serif"/>
                <a:cs typeface="Microsoft Sans Serif"/>
              </a:rPr>
              <a:t>Gabinete</a:t>
            </a:r>
            <a:r>
              <a:rPr dirty="0" sz="85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Microsoft Sans Serif"/>
                <a:cs typeface="Microsoft Sans Serif"/>
              </a:rPr>
              <a:t>do</a:t>
            </a:r>
            <a:r>
              <a:rPr dirty="0" sz="850" spc="-1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Microsoft Sans Serif"/>
                <a:cs typeface="Microsoft Sans Serif"/>
              </a:rPr>
              <a:t>Prefeito,</a:t>
            </a:r>
            <a:r>
              <a:rPr dirty="0" sz="850" spc="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63636"/>
                </a:solidFill>
                <a:latin typeface="Microsoft Sans Serif"/>
                <a:cs typeface="Microsoft Sans Serif"/>
              </a:rPr>
              <a:t>28</a:t>
            </a:r>
            <a:r>
              <a:rPr dirty="0" sz="850" spc="37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383838"/>
                </a:solidFill>
                <a:latin typeface="Microsoft Sans Serif"/>
                <a:cs typeface="Microsoft Sans Serif"/>
              </a:rPr>
              <a:t>de</a:t>
            </a:r>
            <a:r>
              <a:rPr dirty="0" sz="850" spc="16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383838"/>
                </a:solidFill>
                <a:latin typeface="Microsoft Sans Serif"/>
                <a:cs typeface="Microsoft Sans Serif"/>
              </a:rPr>
              <a:t>maio,</a:t>
            </a:r>
            <a:r>
              <a:rPr dirty="0" sz="850" spc="2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Microsoft Sans Serif"/>
                <a:cs typeface="Microsoft Sans Serif"/>
              </a:rPr>
              <a:t>2025</a:t>
            </a:r>
            <a:endParaRPr sz="8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2025-07-10T14:57:58Z</dcterms:created>
  <dcterms:modified xsi:type="dcterms:W3CDTF">2025-07-10T14:57:58Z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