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77948" y="429514"/>
            <a:ext cx="256476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978204" y="1386585"/>
            <a:ext cx="5613400" cy="834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LEI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888,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DE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JUNHO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100">
              <a:latin typeface="Arial"/>
              <a:cs typeface="Arial"/>
            </a:endParaRPr>
          </a:p>
          <a:p>
            <a:pPr algn="just" marL="2299335" marR="7620">
              <a:lnSpc>
                <a:spcPct val="95500"/>
              </a:lnSpc>
            </a:pPr>
            <a:r>
              <a:rPr dirty="0" sz="1100" spc="-10" b="1">
                <a:latin typeface="Arial"/>
                <a:cs typeface="Arial"/>
              </a:rPr>
              <a:t>INSTITUI</a:t>
            </a:r>
            <a:r>
              <a:rPr dirty="0" sz="1100" spc="-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SELO</a:t>
            </a:r>
            <a:r>
              <a:rPr dirty="0" sz="1100" spc="-20" b="1">
                <a:latin typeface="Arial"/>
                <a:cs typeface="Arial"/>
              </a:rPr>
              <a:t> ‘EMPRESA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AMIGA</a:t>
            </a:r>
            <a:r>
              <a:rPr dirty="0" sz="1100" spc="-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MULHER’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ÂMBITO</a:t>
            </a:r>
            <a:r>
              <a:rPr dirty="0" sz="1100" spc="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MUNICÍPIO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SEROPÉDICA,</a:t>
            </a:r>
            <a:r>
              <a:rPr dirty="0" sz="1100" spc="9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b="1">
                <a:latin typeface="Arial"/>
                <a:cs typeface="Arial"/>
              </a:rPr>
              <a:t>DÁ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OUTRAS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PROVIDÊNCIAS.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100">
              <a:latin typeface="Arial"/>
              <a:cs typeface="Arial"/>
            </a:endParaRPr>
          </a:p>
          <a:p>
            <a:pPr algn="just" marL="100965" marR="100965">
              <a:lnSpc>
                <a:spcPct val="104200"/>
              </a:lnSpc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DUTRA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Prefeito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Município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Janeiro,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exercício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2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2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Orgânica Municipal,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faz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b="1">
                <a:latin typeface="Arial"/>
                <a:cs typeface="Arial"/>
              </a:rPr>
              <a:t>Câmara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Vereadores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aprovou,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promulgo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0"/>
              </a:spcBef>
            </a:pPr>
            <a:endParaRPr sz="1100">
              <a:latin typeface="Arial MT"/>
              <a:cs typeface="Arial MT"/>
            </a:endParaRPr>
          </a:p>
          <a:p>
            <a:pPr algn="just" marL="372110" marR="10160" indent="2540">
              <a:lnSpc>
                <a:spcPts val="1270"/>
              </a:lnSpc>
            </a:pPr>
            <a:r>
              <a:rPr dirty="0" sz="1100" spc="-10" b="1">
                <a:latin typeface="Arial"/>
                <a:cs typeface="Arial"/>
              </a:rPr>
              <a:t>Art.</a:t>
            </a:r>
            <a:r>
              <a:rPr dirty="0" sz="1100" spc="-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1º.</a:t>
            </a:r>
            <a:r>
              <a:rPr dirty="0" sz="1100" spc="-60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Fica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instituído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selo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‘Empresa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Amiga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Mulher’,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concedido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8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empresas</a:t>
            </a:r>
            <a:r>
              <a:rPr dirty="0" sz="110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públicas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privadas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q</a:t>
            </a:r>
            <a:r>
              <a:rPr dirty="0" sz="1100" spc="-15">
                <a:latin typeface="Arial MT"/>
                <a:cs typeface="Arial MT"/>
              </a:rPr>
              <a:t>u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s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destacarem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adotar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práticas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políticas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q</a:t>
            </a:r>
            <a:r>
              <a:rPr dirty="0" sz="1100" spc="-15">
                <a:latin typeface="Arial MT"/>
                <a:cs typeface="Arial MT"/>
              </a:rPr>
              <a:t>u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promovam</a:t>
            </a:r>
            <a:r>
              <a:rPr dirty="0" sz="1100">
                <a:latin typeface="Arial MT"/>
                <a:cs typeface="Arial MT"/>
              </a:rPr>
              <a:t> 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igualdade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gênero,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empoderamento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 spc="5">
                <a:latin typeface="Arial MT"/>
                <a:cs typeface="Arial MT"/>
              </a:rPr>
              <a:t>a</a:t>
            </a:r>
            <a:r>
              <a:rPr dirty="0" sz="1100">
                <a:latin typeface="Arial MT"/>
                <a:cs typeface="Arial MT"/>
              </a:rPr>
              <a:t>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mulheres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n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ambiente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trabalho,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 </a:t>
            </a:r>
            <a:r>
              <a:rPr dirty="0" sz="1100" spc="-5">
                <a:latin typeface="Arial MT"/>
                <a:cs typeface="Arial MT"/>
              </a:rPr>
              <a:t>segurança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bem-</a:t>
            </a:r>
            <a:r>
              <a:rPr dirty="0" sz="1100">
                <a:latin typeface="Arial MT"/>
                <a:cs typeface="Arial MT"/>
              </a:rPr>
              <a:t>estar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5">
                <a:latin typeface="Arial MT"/>
                <a:cs typeface="Arial MT"/>
              </a:rPr>
              <a:t>d</a:t>
            </a:r>
            <a:r>
              <a:rPr dirty="0" sz="1100" spc="5">
                <a:latin typeface="Arial MT"/>
                <a:cs typeface="Arial MT"/>
              </a:rPr>
              <a:t>a</a:t>
            </a:r>
            <a:r>
              <a:rPr dirty="0" sz="1100">
                <a:latin typeface="Arial MT"/>
                <a:cs typeface="Arial MT"/>
              </a:rPr>
              <a:t>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trabalhadoras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n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5">
                <a:latin typeface="Arial MT"/>
                <a:cs typeface="Arial MT"/>
              </a:rPr>
              <a:t>município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5">
                <a:latin typeface="Arial MT"/>
                <a:cs typeface="Arial MT"/>
              </a:rPr>
              <a:t>d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0">
                <a:latin typeface="Arial MT"/>
                <a:cs typeface="Arial MT"/>
              </a:rPr>
              <a:t> Seropédica.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15"/>
              </a:spcBef>
            </a:pPr>
            <a:endParaRPr sz="1100">
              <a:latin typeface="Arial MT"/>
              <a:cs typeface="Arial MT"/>
            </a:endParaRPr>
          </a:p>
          <a:p>
            <a:pPr algn="just" marL="372110" marR="10795" indent="254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2º.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Para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obtenção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‘Empresa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Amiga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Mulher’,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empresas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instaladas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Seropédica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deverão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atender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seguintes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requisitos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mínimos: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100">
              <a:latin typeface="Arial MT"/>
              <a:cs typeface="Arial MT"/>
            </a:endParaRPr>
          </a:p>
          <a:p>
            <a:pPr algn="just" marL="372110" marR="8890" indent="83820">
              <a:lnSpc>
                <a:spcPts val="1300"/>
              </a:lnSpc>
              <a:spcBef>
                <a:spcPts val="5"/>
              </a:spcBef>
              <a:buAutoNum type="romanUcPeriod"/>
              <a:tabLst>
                <a:tab pos="45593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Implementação de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igualdade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salarial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 homens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mulheres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para </a:t>
            </a:r>
            <a:r>
              <a:rPr dirty="0" sz="1100">
                <a:latin typeface="Arial MT"/>
                <a:cs typeface="Arial MT"/>
              </a:rPr>
              <a:t>funções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equivalentes;</a:t>
            </a:r>
            <a:endParaRPr sz="1100">
              <a:latin typeface="Arial MT"/>
              <a:cs typeface="Arial MT"/>
            </a:endParaRPr>
          </a:p>
          <a:p>
            <a:pPr algn="just" marL="372110" marR="13335" indent="143510">
              <a:lnSpc>
                <a:spcPct val="97300"/>
              </a:lnSpc>
              <a:spcBef>
                <a:spcPts val="229"/>
              </a:spcBef>
              <a:buAutoNum type="romanUcPeriod"/>
              <a:tabLst>
                <a:tab pos="51562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0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Adoção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medidas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violência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doméstica,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apoio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institucional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à </a:t>
            </a:r>
            <a:r>
              <a:rPr dirty="0" sz="1100">
                <a:latin typeface="Arial MT"/>
                <a:cs typeface="Arial MT"/>
              </a:rPr>
              <a:t>funcionária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encontre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situação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risco,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incluindo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apoio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psicológico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jurídico,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quando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necessário;</a:t>
            </a:r>
            <a:endParaRPr sz="1100">
              <a:latin typeface="Arial MT"/>
              <a:cs typeface="Arial MT"/>
            </a:endParaRPr>
          </a:p>
          <a:p>
            <a:pPr algn="just" marL="372110" marR="5080" indent="168275">
              <a:lnSpc>
                <a:spcPct val="97300"/>
              </a:lnSpc>
              <a:spcBef>
                <a:spcPts val="275"/>
              </a:spcBef>
              <a:buAutoNum type="romanUcPeriod"/>
              <a:tabLst>
                <a:tab pos="540385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Garantia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licenças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maternidade,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paternidade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adoção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equitativa, </a:t>
            </a:r>
            <a:r>
              <a:rPr dirty="0" sz="1100">
                <a:latin typeface="Arial MT"/>
                <a:cs typeface="Arial MT"/>
              </a:rPr>
              <a:t>além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apoio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retorno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1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trabalho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mulheres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após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licença- maternidade;</a:t>
            </a:r>
            <a:endParaRPr sz="1100">
              <a:latin typeface="Arial MT"/>
              <a:cs typeface="Arial MT"/>
            </a:endParaRPr>
          </a:p>
          <a:p>
            <a:pPr algn="just" marL="372110" marR="13335" indent="201295">
              <a:lnSpc>
                <a:spcPts val="1300"/>
              </a:lnSpc>
              <a:spcBef>
                <a:spcPts val="300"/>
              </a:spcBef>
              <a:buAutoNum type="romanUcPeriod"/>
              <a:tabLst>
                <a:tab pos="573405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Implementação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programas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capacitação,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treinamento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promoção</a:t>
            </a:r>
            <a:r>
              <a:rPr dirty="0" sz="1100" spc="1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mulheres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cargos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liderança;</a:t>
            </a:r>
            <a:endParaRPr sz="1100">
              <a:latin typeface="Arial MT"/>
              <a:cs typeface="Arial MT"/>
            </a:endParaRPr>
          </a:p>
          <a:p>
            <a:pPr algn="just" marL="372110" marR="13335" indent="150495">
              <a:lnSpc>
                <a:spcPct val="96400"/>
              </a:lnSpc>
              <a:spcBef>
                <a:spcPts val="270"/>
              </a:spcBef>
              <a:buAutoNum type="romanUcPeriod"/>
              <a:tabLst>
                <a:tab pos="522605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11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Garantia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um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ambiente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trabalho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livre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assédio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sexual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moral,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implementação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mecanismos</a:t>
            </a:r>
            <a:r>
              <a:rPr dirty="0" sz="1100" spc="3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denúncia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acompanhamento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casos</a:t>
            </a:r>
            <a:r>
              <a:rPr dirty="0" sz="1100" spc="28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assédio;</a:t>
            </a:r>
            <a:endParaRPr sz="1100">
              <a:latin typeface="Arial MT"/>
              <a:cs typeface="Arial MT"/>
            </a:endParaRPr>
          </a:p>
          <a:p>
            <a:pPr algn="just" marL="372110" marR="7620" indent="210820">
              <a:lnSpc>
                <a:spcPct val="96400"/>
              </a:lnSpc>
              <a:spcBef>
                <a:spcPts val="310"/>
              </a:spcBef>
              <a:buAutoNum type="romanUcPeriod"/>
              <a:tabLst>
                <a:tab pos="58293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7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Flexibilidade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horários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trabalho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remoto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favoreçam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conciliação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vida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profissional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familiar,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especialmente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mulheres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com </a:t>
            </a:r>
            <a:r>
              <a:rPr dirty="0" sz="1100">
                <a:latin typeface="Arial MT"/>
                <a:cs typeface="Arial MT"/>
              </a:rPr>
              <a:t>filhos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pequenos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dependentes.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100">
              <a:latin typeface="Arial MT"/>
              <a:cs typeface="Arial MT"/>
            </a:endParaRPr>
          </a:p>
          <a:p>
            <a:pPr algn="just" marL="372110" marR="9525" indent="2540">
              <a:lnSpc>
                <a:spcPct val="959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3º.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empresa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atender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requisitos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mencionados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anterior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deverá submeter-</a:t>
            </a:r>
            <a:r>
              <a:rPr dirty="0" sz="1100">
                <a:latin typeface="Arial MT"/>
                <a:cs typeface="Arial MT"/>
              </a:rPr>
              <a:t>se</a:t>
            </a:r>
            <a:r>
              <a:rPr dirty="0" sz="1100" spc="2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um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processo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avaliação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junto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2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Executivo,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31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será </a:t>
            </a:r>
            <a:r>
              <a:rPr dirty="0" sz="1100" spc="-10">
                <a:latin typeface="Arial MT"/>
                <a:cs typeface="Arial MT"/>
              </a:rPr>
              <a:t>responsável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pela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emissão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0">
                <a:latin typeface="Arial MT"/>
                <a:cs typeface="Arial MT"/>
              </a:rPr>
              <a:t> selo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‘Empresa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Amiga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Mulher’.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processo incluirá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análise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documentos,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entrevistas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funcionárias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avaliação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práticas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implementadas.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0"/>
              </a:spcBef>
            </a:pPr>
            <a:endParaRPr sz="1100">
              <a:latin typeface="Arial MT"/>
              <a:cs typeface="Arial MT"/>
            </a:endParaRPr>
          </a:p>
          <a:p>
            <a:pPr algn="just" marL="372110" marR="9525" indent="2540">
              <a:lnSpc>
                <a:spcPct val="963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4º.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‘Empresa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Amiga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Mulher’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válido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um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período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(dois) </a:t>
            </a:r>
            <a:r>
              <a:rPr dirty="0" sz="1100">
                <a:latin typeface="Arial MT"/>
                <a:cs typeface="Arial MT"/>
              </a:rPr>
              <a:t>anos,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sendo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passível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renovação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mediante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nova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avaliação,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irá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considerar</a:t>
            </a:r>
            <a:r>
              <a:rPr dirty="0" sz="1100" spc="-50">
                <a:latin typeface="Arial MT"/>
                <a:cs typeface="Arial MT"/>
              </a:rPr>
              <a:t> a </a:t>
            </a:r>
            <a:r>
              <a:rPr dirty="0" sz="1100">
                <a:latin typeface="Arial MT"/>
                <a:cs typeface="Arial MT"/>
              </a:rPr>
              <a:t>manutenção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evolução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-10">
                <a:latin typeface="Arial MT"/>
                <a:cs typeface="Arial MT"/>
              </a:rPr>
              <a:t> implementadas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empresa.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338199" y="429514"/>
            <a:ext cx="5252720" cy="60661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552450" marR="215265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 algn="just" marL="12700" marR="5080" indent="2540">
              <a:lnSpc>
                <a:spcPct val="96500"/>
              </a:lnSpc>
              <a:spcBef>
                <a:spcPts val="1275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5º.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órgão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responsável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avaliação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concessão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‘Empresa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Amiga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 </a:t>
            </a:r>
            <a:r>
              <a:rPr dirty="0" sz="1100">
                <a:latin typeface="Arial MT"/>
                <a:cs typeface="Arial MT"/>
              </a:rPr>
              <a:t>Mulher’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firmar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parcerias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organizações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sociedade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civil,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movimentos </a:t>
            </a:r>
            <a:r>
              <a:rPr dirty="0" sz="1100">
                <a:latin typeface="Arial MT"/>
                <a:cs typeface="Arial MT"/>
              </a:rPr>
              <a:t>sociais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outras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instituições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realização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avaliações.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1100">
              <a:latin typeface="Arial MT"/>
              <a:cs typeface="Arial MT"/>
            </a:endParaRPr>
          </a:p>
          <a:p>
            <a:pPr marL="12700" marR="12065" indent="2540">
              <a:lnSpc>
                <a:spcPts val="127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6º.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empresas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receberem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‘Empresa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Amiga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Mulher’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terão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direito </a:t>
            </a:r>
            <a:r>
              <a:rPr dirty="0" sz="1100" spc="-25">
                <a:latin typeface="Arial MT"/>
                <a:cs typeface="Arial MT"/>
              </a:rPr>
              <a:t>a: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100">
              <a:latin typeface="Arial MT"/>
              <a:cs typeface="Arial MT"/>
            </a:endParaRPr>
          </a:p>
          <a:p>
            <a:pPr marL="90170" indent="-74930">
              <a:lnSpc>
                <a:spcPct val="100000"/>
              </a:lnSpc>
              <a:buAutoNum type="romanUcPeriod"/>
              <a:tabLst>
                <a:tab pos="9017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Divulgação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seus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materiais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marketing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redes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sociais;</a:t>
            </a:r>
            <a:endParaRPr sz="1100">
              <a:latin typeface="Arial MT"/>
              <a:cs typeface="Arial MT"/>
            </a:endParaRPr>
          </a:p>
          <a:p>
            <a:pPr marL="12700" marR="12700" indent="185420">
              <a:lnSpc>
                <a:spcPts val="1300"/>
              </a:lnSpc>
              <a:spcBef>
                <a:spcPts val="325"/>
              </a:spcBef>
              <a:buAutoNum type="romanUcPeriod"/>
              <a:tabLst>
                <a:tab pos="19812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130" b="1">
                <a:latin typeface="Arial"/>
                <a:cs typeface="Arial"/>
              </a:rPr>
              <a:t>  </a:t>
            </a:r>
            <a:r>
              <a:rPr dirty="0" sz="1100">
                <a:latin typeface="Arial MT"/>
                <a:cs typeface="Arial MT"/>
              </a:rPr>
              <a:t>Participação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12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eventos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2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seminários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igualdade</a:t>
            </a:r>
            <a:r>
              <a:rPr dirty="0" sz="1100" spc="13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2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gênero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 spc="-10">
                <a:latin typeface="Arial MT"/>
                <a:cs typeface="Arial MT"/>
              </a:rPr>
              <a:t>empoderamento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feminino,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promovidos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pelos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órgãos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competentes;</a:t>
            </a:r>
            <a:endParaRPr sz="1100">
              <a:latin typeface="Arial MT"/>
              <a:cs typeface="Arial MT"/>
            </a:endParaRPr>
          </a:p>
          <a:p>
            <a:pPr marL="12700" marR="6350" indent="182880">
              <a:lnSpc>
                <a:spcPts val="1270"/>
              </a:lnSpc>
              <a:spcBef>
                <a:spcPts val="305"/>
              </a:spcBef>
              <a:buAutoNum type="romanUcPeriod"/>
              <a:tabLst>
                <a:tab pos="195580" algn="l"/>
              </a:tabLst>
            </a:pPr>
            <a:r>
              <a:rPr dirty="0" sz="1100" b="1">
                <a:latin typeface="Arial"/>
                <a:cs typeface="Arial"/>
              </a:rPr>
              <a:t>–</a:t>
            </a:r>
            <a:r>
              <a:rPr dirty="0" sz="1100" spc="23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Acesso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incentivos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fiscais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oferecidos</a:t>
            </a:r>
            <a:r>
              <a:rPr dirty="0" sz="1100" spc="2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19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entidades</a:t>
            </a:r>
            <a:r>
              <a:rPr dirty="0" sz="1100" spc="2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públicas</a:t>
            </a:r>
            <a:r>
              <a:rPr dirty="0" sz="1100" spc="20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22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visem</a:t>
            </a:r>
            <a:r>
              <a:rPr dirty="0" sz="1100" spc="21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à </a:t>
            </a:r>
            <a:r>
              <a:rPr dirty="0" sz="1100">
                <a:latin typeface="Arial MT"/>
                <a:cs typeface="Arial MT"/>
              </a:rPr>
              <a:t>promoção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igualdade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gênero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mercado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trabalho.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12700" indent="2540">
              <a:lnSpc>
                <a:spcPct val="965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7º.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empresa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obtiver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‘Empresa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Amiga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Mulher’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estará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sujeita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à </a:t>
            </a:r>
            <a:r>
              <a:rPr dirty="0" sz="1100">
                <a:latin typeface="Arial MT"/>
                <a:cs typeface="Arial MT"/>
              </a:rPr>
              <a:t>fiscalização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 cumprimento das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condições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 exigências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estabelecidas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 </a:t>
            </a:r>
            <a:r>
              <a:rPr dirty="0" sz="1100" spc="-10">
                <a:latin typeface="Arial MT"/>
                <a:cs typeface="Arial MT"/>
              </a:rPr>
              <a:t>presente </a:t>
            </a:r>
            <a:r>
              <a:rPr dirty="0" sz="1100" spc="-20">
                <a:latin typeface="Arial MT"/>
                <a:cs typeface="Arial MT"/>
              </a:rPr>
              <a:t>lei.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100">
              <a:latin typeface="Arial MT"/>
              <a:cs typeface="Arial MT"/>
            </a:endParaRPr>
          </a:p>
          <a:p>
            <a:pPr marL="12700" marR="11430" indent="254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Parágrafo</a:t>
            </a:r>
            <a:r>
              <a:rPr dirty="0" sz="1100" spc="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único.</a:t>
            </a:r>
            <a:r>
              <a:rPr dirty="0" sz="1100" spc="10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Caso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seja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constatada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observância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condições,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selo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revogado.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15240" indent="2540">
              <a:lnSpc>
                <a:spcPct val="973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8º.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implementação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poderá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realizada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gradual,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 spc="-10">
                <a:latin typeface="Arial MT"/>
                <a:cs typeface="Arial MT"/>
              </a:rPr>
              <a:t>criação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campanhas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conscientização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apoio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empresas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-10">
                <a:latin typeface="Arial MT"/>
                <a:cs typeface="Arial MT"/>
              </a:rPr>
              <a:t> implementação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políticas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igualdade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gênero.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1100">
              <a:latin typeface="Arial MT"/>
              <a:cs typeface="Arial MT"/>
            </a:endParaRPr>
          </a:p>
          <a:p>
            <a:pPr marL="12700" marR="12065" indent="2540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10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9º.</a:t>
            </a:r>
            <a:r>
              <a:rPr dirty="0" sz="1100" spc="8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implementação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à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dotações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orçamentárias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próprias.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100">
              <a:latin typeface="Arial MT"/>
              <a:cs typeface="Arial MT"/>
            </a:endParaRPr>
          </a:p>
          <a:p>
            <a:pPr marL="12700" marR="13335">
              <a:lnSpc>
                <a:spcPts val="13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10.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revogadas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disposições diversas.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78204" y="6908418"/>
            <a:ext cx="208026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spc="25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Bruno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Depósito.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57652" y="7752715"/>
            <a:ext cx="2451735" cy="517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295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17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junho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2025.</a:t>
            </a:r>
            <a:endParaRPr sz="1100">
              <a:latin typeface="Arial"/>
              <a:cs typeface="Arial"/>
            </a:endParaRPr>
          </a:p>
          <a:p>
            <a:pPr algn="ctr" marL="424180" marR="417195">
              <a:lnSpc>
                <a:spcPts val="1270"/>
              </a:lnSpc>
              <a:spcBef>
                <a:spcPts val="6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2025-07-07T16:03:36Z</dcterms:created>
  <dcterms:modified xsi:type="dcterms:W3CDTF">2025-07-07T16:03:36Z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