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687" y="9760109"/>
            <a:ext cx="6568440" cy="19495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0311" y="204098"/>
            <a:ext cx="749807" cy="73718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70687" y="1110350"/>
            <a:ext cx="6650990" cy="0"/>
          </a:xfrm>
          <a:custGeom>
            <a:avLst/>
            <a:gdLst/>
            <a:ahLst/>
            <a:cxnLst/>
            <a:rect l="l" t="t" r="r" b="b"/>
            <a:pathLst>
              <a:path w="6650990" h="0">
                <a:moveTo>
                  <a:pt x="0" y="0"/>
                </a:moveTo>
                <a:lnTo>
                  <a:pt x="6650735" y="0"/>
                </a:lnTo>
              </a:path>
            </a:pathLst>
          </a:custGeom>
          <a:ln w="21323">
            <a:solidFill>
              <a:srgbClr val="42424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10068" y="103056"/>
            <a:ext cx="317944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200" spc="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200" spc="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1200" spc="-4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61616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4604" marR="2008505">
              <a:lnSpc>
                <a:spcPct val="117600"/>
              </a:lnSpc>
              <a:spcBef>
                <a:spcPts val="480"/>
              </a:spcBef>
            </a:pP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Rua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Maria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Lourenço,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18 </a:t>
            </a:r>
            <a:r>
              <a:rPr dirty="0" sz="850" spc="-25">
                <a:solidFill>
                  <a:srgbClr val="0E0E0E"/>
                </a:solidFill>
                <a:latin typeface="Arial MT"/>
                <a:cs typeface="Arial MT"/>
              </a:rPr>
              <a:t>Fazenda</a:t>
            </a:r>
            <a:r>
              <a:rPr dirty="0" sz="8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38969" y="1323324"/>
            <a:ext cx="2960370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60145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Decreto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42424"/>
                </a:solidFill>
                <a:latin typeface="Arial MT"/>
                <a:cs typeface="Arial MT"/>
              </a:rPr>
              <a:t>2925</a:t>
            </a:r>
            <a:r>
              <a:rPr dirty="0" sz="85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22</a:t>
            </a:r>
            <a:r>
              <a:rPr dirty="0" sz="850" spc="3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50" spc="17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maio,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850">
              <a:latin typeface="Arial MT"/>
              <a:cs typeface="Arial MT"/>
            </a:endParaRPr>
          </a:p>
          <a:p>
            <a:pPr marL="12700" marR="129539" indent="635">
              <a:lnSpc>
                <a:spcPts val="910"/>
              </a:lnSpc>
            </a:pPr>
            <a:r>
              <a:rPr dirty="0" sz="850" spc="-50">
                <a:latin typeface="Arial MT"/>
                <a:cs typeface="Arial MT"/>
              </a:rPr>
              <a:t>Abre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 valor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70707"/>
                </a:solidFill>
                <a:latin typeface="Arial MT"/>
                <a:cs typeface="Arial MT"/>
              </a:rPr>
              <a:t>total</a:t>
            </a:r>
            <a:r>
              <a:rPr dirty="0" sz="850" spc="-2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de </a:t>
            </a:r>
            <a:r>
              <a:rPr dirty="0" sz="850" spc="-40">
                <a:latin typeface="Arial MT"/>
                <a:cs typeface="Arial MT"/>
              </a:rPr>
              <a:t>R$110.000,00,</a:t>
            </a:r>
            <a:r>
              <a:rPr dirty="0" sz="850" spc="8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para </a:t>
            </a:r>
            <a:r>
              <a:rPr dirty="0" sz="850" spc="-10">
                <a:latin typeface="Arial MT"/>
                <a:cs typeface="Arial MT"/>
              </a:rPr>
              <a:t>fins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que</a:t>
            </a:r>
            <a:r>
              <a:rPr dirty="0" sz="85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se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especifíca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e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da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outras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8906" y="2534200"/>
            <a:ext cx="6487795" cy="960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819150">
              <a:lnSpc>
                <a:spcPct val="138700"/>
              </a:lnSpc>
              <a:spcBef>
                <a:spcPts val="100"/>
              </a:spcBef>
            </a:pPr>
            <a:r>
              <a:rPr dirty="0" sz="850" spc="-8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85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MUNICIPAL,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uso</a:t>
            </a:r>
            <a:r>
              <a:rPr dirty="0" sz="85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85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que</a:t>
            </a:r>
            <a:r>
              <a:rPr dirty="0" sz="8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080808"/>
                </a:solidFill>
                <a:latin typeface="Arial MT"/>
                <a:cs typeface="Arial MT"/>
              </a:rPr>
              <a:t>the</a:t>
            </a:r>
            <a:r>
              <a:rPr dirty="0" sz="85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confere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8º</a:t>
            </a:r>
            <a:r>
              <a:rPr dirty="0" sz="850" spc="18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da </a:t>
            </a:r>
            <a:r>
              <a:rPr dirty="0" sz="850" spc="-35">
                <a:solidFill>
                  <a:srgbClr val="2D2D2D"/>
                </a:solidFill>
                <a:latin typeface="Arial MT"/>
                <a:cs typeface="Arial MT"/>
              </a:rPr>
              <a:t>Lei</a:t>
            </a:r>
            <a:r>
              <a:rPr dirty="0" sz="85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D3D3D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Arial MT"/>
                <a:cs typeface="Arial MT"/>
              </a:rPr>
              <a:t>859</a:t>
            </a:r>
            <a:r>
              <a:rPr dirty="0" sz="85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de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10 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Arial MT"/>
                <a:cs typeface="Arial MT"/>
              </a:rPr>
              <a:t>dezembro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2024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publicada</a:t>
            </a:r>
            <a:r>
              <a:rPr dirty="0" sz="850" spc="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edição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II</a:t>
            </a:r>
            <a:r>
              <a:rPr dirty="0" sz="850" spc="-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1924</a:t>
            </a:r>
            <a:r>
              <a:rPr dirty="0" sz="85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50" spc="-70">
                <a:solidFill>
                  <a:srgbClr val="212121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5">
                <a:solidFill>
                  <a:srgbClr val="212121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6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2A2A2A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50">
                <a:solidFill>
                  <a:srgbClr val="2A2A2A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40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55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35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solidFill>
                  <a:srgbClr val="131313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50">
              <a:latin typeface="Arial MT"/>
              <a:cs typeface="Arial MT"/>
            </a:endParaRPr>
          </a:p>
          <a:p>
            <a:pPr marL="325755">
              <a:lnSpc>
                <a:spcPct val="100000"/>
              </a:lnSpc>
              <a:spcBef>
                <a:spcPts val="5"/>
              </a:spcBef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42424"/>
                </a:solidFill>
                <a:latin typeface="Arial MT"/>
                <a:cs typeface="Arial MT"/>
              </a:rPr>
              <a:t>1º</a:t>
            </a:r>
            <a:r>
              <a:rPr dirty="0" sz="850" spc="-3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Fica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aberto</a:t>
            </a:r>
            <a:r>
              <a:rPr dirty="0" sz="85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as </a:t>
            </a:r>
            <a:r>
              <a:rPr dirty="0" sz="850" spc="-30">
                <a:latin typeface="Arial MT"/>
                <a:cs typeface="Arial MT"/>
              </a:rPr>
              <a:t>seguintes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1522" y="4235174"/>
            <a:ext cx="1289050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heavy" sz="850" spc="-40" b="1">
                <a:solidFill>
                  <a:srgbClr val="131313"/>
                </a:solidFill>
                <a:uFill>
                  <a:solidFill>
                    <a:srgbClr val="443F44"/>
                  </a:solidFill>
                </a:uFill>
                <a:latin typeface="Arial"/>
                <a:cs typeface="Arial"/>
              </a:rPr>
              <a:t>Dotações</a:t>
            </a:r>
            <a:r>
              <a:rPr dirty="0" u="heavy" sz="850" spc="25" b="1">
                <a:solidFill>
                  <a:srgbClr val="131313"/>
                </a:solidFill>
                <a:uFill>
                  <a:solidFill>
                    <a:srgbClr val="443F44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0E0E0E"/>
                </a:solidFill>
                <a:uFill>
                  <a:solidFill>
                    <a:srgbClr val="443F44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heavy" sz="850" spc="500" b="1">
                <a:solidFill>
                  <a:srgbClr val="0E0E0E"/>
                </a:solidFill>
                <a:uFill>
                  <a:solidFill>
                    <a:srgbClr val="443F44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4135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SEROPREVI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91950" y="4556893"/>
            <a:ext cx="607060" cy="56197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20"/>
              </a:spcBef>
            </a:pPr>
            <a:r>
              <a:rPr dirty="0" sz="850" spc="-10" b="1">
                <a:solidFill>
                  <a:srgbClr val="1C1C1C"/>
                </a:solidFill>
                <a:latin typeface="Arial"/>
                <a:cs typeface="Arial"/>
              </a:rPr>
              <a:t>11.25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2.803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4.4.9.0.52.00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5880" y="4559940"/>
            <a:ext cx="2961640" cy="5676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38735">
              <a:lnSpc>
                <a:spcPct val="100000"/>
              </a:lnSpc>
              <a:spcBef>
                <a:spcPts val="590"/>
              </a:spcBef>
            </a:pPr>
            <a:r>
              <a:rPr dirty="0" sz="850" spc="-30" b="1">
                <a:solidFill>
                  <a:srgbClr val="0F0F0F"/>
                </a:solidFill>
                <a:latin typeface="Arial"/>
                <a:cs typeface="Arial"/>
              </a:rPr>
              <a:t>Instituto</a:t>
            </a:r>
            <a:r>
              <a:rPr dirty="0" sz="85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850" spc="-1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080808"/>
                </a:solidFill>
                <a:latin typeface="Arial"/>
                <a:cs typeface="Arial"/>
              </a:rPr>
              <a:t>Previdéncia</a:t>
            </a:r>
            <a:r>
              <a:rPr dirty="0" sz="850" spc="35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do</a:t>
            </a:r>
            <a:r>
              <a:rPr dirty="0" sz="850" spc="-2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E0E0E"/>
                </a:solidFill>
                <a:latin typeface="Arial"/>
                <a:cs typeface="Arial"/>
              </a:rPr>
              <a:t>Município</a:t>
            </a:r>
            <a:r>
              <a:rPr dirty="0" sz="850" spc="50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1D1D1D"/>
                </a:solidFill>
                <a:latin typeface="Arial"/>
                <a:cs typeface="Arial"/>
              </a:rPr>
              <a:t>de</a:t>
            </a:r>
            <a:r>
              <a:rPr dirty="0" sz="850" spc="-2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0C0C0C"/>
                </a:solidFill>
                <a:latin typeface="Arial"/>
                <a:cs typeface="Arial"/>
              </a:rPr>
              <a:t>Seropédica</a:t>
            </a:r>
            <a:endParaRPr sz="850">
              <a:latin typeface="Arial"/>
              <a:cs typeface="Arial"/>
            </a:endParaRPr>
          </a:p>
          <a:p>
            <a:pPr marL="38100" marR="30480">
              <a:lnSpc>
                <a:spcPct val="122300"/>
              </a:lnSpc>
              <a:spcBef>
                <a:spcPts val="265"/>
              </a:spcBef>
            </a:pPr>
            <a:r>
              <a:rPr dirty="0" baseline="6535" sz="1275" spc="-52">
                <a:latin typeface="Arial MT"/>
                <a:cs typeface="Arial MT"/>
              </a:rPr>
              <a:t>Manutenção</a:t>
            </a:r>
            <a:r>
              <a:rPr dirty="0" baseline="6535" sz="1275" spc="67">
                <a:latin typeface="Arial MT"/>
                <a:cs typeface="Arial MT"/>
              </a:rPr>
              <a:t> </a:t>
            </a:r>
            <a:r>
              <a:rPr dirty="0" baseline="6535" sz="1275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baseline="6535" sz="1275" spc="-7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6535" sz="1275" spc="-60">
                <a:latin typeface="Arial MT"/>
                <a:cs typeface="Arial MT"/>
              </a:rPr>
              <a:t>Oßeracionaliza</a:t>
            </a:r>
            <a:r>
              <a:rPr dirty="0" sz="850" spc="-40">
                <a:latin typeface="Arial MT"/>
                <a:cs typeface="Arial MT"/>
              </a:rPr>
              <a:t>cã</a:t>
            </a:r>
            <a:r>
              <a:rPr dirty="0" baseline="6535" sz="1275" spc="-60">
                <a:latin typeface="Arial MT"/>
                <a:cs typeface="Arial MT"/>
              </a:rPr>
              <a:t>o</a:t>
            </a:r>
            <a:r>
              <a:rPr dirty="0" baseline="6535" sz="1275" spc="-44">
                <a:latin typeface="Arial MT"/>
                <a:cs typeface="Arial MT"/>
              </a:rPr>
              <a:t> </a:t>
            </a:r>
            <a:r>
              <a:rPr dirty="0" baseline="6535" sz="1275" spc="-60">
                <a:solidFill>
                  <a:srgbClr val="1C1C1C"/>
                </a:solidFill>
                <a:latin typeface="Arial MT"/>
                <a:cs typeface="Arial MT"/>
              </a:rPr>
              <a:t>das</a:t>
            </a:r>
            <a:r>
              <a:rPr dirty="0" baseline="6535" sz="1275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6535" sz="1275" spc="-44">
                <a:latin typeface="Arial MT"/>
                <a:cs typeface="Arial MT"/>
              </a:rPr>
              <a:t>Unidades</a:t>
            </a:r>
            <a:r>
              <a:rPr dirty="0" baseline="6535" sz="1275" spc="30">
                <a:latin typeface="Arial MT"/>
                <a:cs typeface="Arial MT"/>
              </a:rPr>
              <a:t> </a:t>
            </a:r>
            <a:r>
              <a:rPr dirty="0" baseline="6535" sz="1275" spc="-30">
                <a:latin typeface="Arial MT"/>
                <a:cs typeface="Arial MT"/>
              </a:rPr>
              <a:t>Administrativas 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EQUIPAMENTOS</a:t>
            </a:r>
            <a:r>
              <a:rPr dirty="0" sz="8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850" spc="-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MATERIAL</a:t>
            </a:r>
            <a:r>
              <a:rPr dirty="0" sz="85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PERMANENTE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13069" y="4981842"/>
            <a:ext cx="172085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solidFill>
                  <a:srgbClr val="0E0E0E"/>
                </a:solidFill>
                <a:latin typeface="Arial MT"/>
                <a:cs typeface="Arial MT"/>
              </a:rPr>
              <a:t>Recursos</a:t>
            </a:r>
            <a:r>
              <a:rPr dirty="0" sz="850" spc="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Vinculados</a:t>
            </a:r>
            <a:r>
              <a:rPr dirty="0" sz="850" spc="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ao </a:t>
            </a:r>
            <a:r>
              <a:rPr dirty="0" sz="850" spc="-45">
                <a:latin typeface="Arial MT"/>
                <a:cs typeface="Arial MT"/>
              </a:rPr>
              <a:t>RPPS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Fun‹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39185" y="4981842"/>
            <a:ext cx="5226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110.000,00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3797267" y="5172304"/>
          <a:ext cx="3061335" cy="461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2490"/>
                <a:gridCol w="842010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4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110.000,00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Unldade</a:t>
                      </a:r>
                      <a:r>
                        <a:rPr dirty="0" sz="850" spc="17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110.000,00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40970">
                <a:tc>
                  <a:txBody>
                    <a:bodyPr/>
                    <a:lstStyle/>
                    <a:p>
                      <a:pPr marL="432434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618394" y="5685520"/>
            <a:ext cx="5988050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80059" marR="5080" indent="-467995">
              <a:lnSpc>
                <a:spcPts val="1010"/>
              </a:lnSpc>
              <a:spcBef>
                <a:spcPts val="140"/>
              </a:spcBef>
            </a:pP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Artigo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2º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-</a:t>
            </a:r>
            <a:r>
              <a:rPr dirty="0" sz="850" spc="-9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85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despesas</a:t>
            </a:r>
            <a:r>
              <a:rPr dirty="0" sz="850" spc="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abertura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Arial MT"/>
                <a:cs typeface="Arial MT"/>
              </a:rPr>
              <a:t>do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serão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recursos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que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trata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1º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da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Lei </a:t>
            </a:r>
            <a:r>
              <a:rPr dirty="0" sz="850" spc="-35">
                <a:latin typeface="Arial MT"/>
                <a:cs typeface="Arial MT"/>
              </a:rPr>
              <a:t>Federal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E0E0E"/>
                </a:solidFill>
                <a:latin typeface="Arial MT"/>
                <a:cs typeface="Arial MT"/>
              </a:rPr>
              <a:t>Inciso</a:t>
            </a:r>
            <a:r>
              <a:rPr dirty="0" sz="85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56345" y="6374823"/>
            <a:ext cx="990600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heavy" sz="850" spc="-50" b="1">
                <a:solidFill>
                  <a:srgbClr val="1F1F1F"/>
                </a:solidFill>
                <a:uFill>
                  <a:solidFill>
                    <a:srgbClr val="443F48"/>
                  </a:solidFill>
                </a:uFill>
                <a:latin typeface="Arial"/>
                <a:cs typeface="Arial"/>
              </a:rPr>
              <a:t>Ootaşóes</a:t>
            </a:r>
            <a:r>
              <a:rPr dirty="0" u="heavy" sz="850" spc="15" b="1">
                <a:solidFill>
                  <a:srgbClr val="1F1F1F"/>
                </a:solidFill>
                <a:uFill>
                  <a:solidFill>
                    <a:srgbClr val="443F48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1F1F1F"/>
                </a:solidFill>
                <a:uFill>
                  <a:solidFill>
                    <a:srgbClr val="443F48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50" spc="500" b="1">
                <a:solidFill>
                  <a:srgbClr val="1F1F1F"/>
                </a:solidFill>
                <a:uFill>
                  <a:solidFill>
                    <a:srgbClr val="443F48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8419">
              <a:lnSpc>
                <a:spcPct val="100000"/>
              </a:lnSpc>
              <a:spcBef>
                <a:spcPts val="370"/>
              </a:spcBef>
            </a:pPr>
            <a:r>
              <a:rPr dirty="0" sz="950" spc="-10" b="1">
                <a:solidFill>
                  <a:srgbClr val="212121"/>
                </a:solidFill>
                <a:latin typeface="Arial"/>
                <a:cs typeface="Arial"/>
              </a:rPr>
              <a:t>SEROPREVI</a:t>
            </a:r>
            <a:endParaRPr sz="9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95135" y="6034313"/>
            <a:ext cx="164973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1100"/>
              </a:lnSpc>
              <a:spcBef>
                <a:spcPts val="100"/>
              </a:spcBef>
            </a:pP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Inciso:</a:t>
            </a:r>
            <a:r>
              <a:rPr dirty="0" sz="8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D1D1D"/>
                </a:solidFill>
                <a:latin typeface="Arial MT"/>
                <a:cs typeface="Arial MT"/>
              </a:rPr>
              <a:t>II</a:t>
            </a:r>
            <a:r>
              <a:rPr dirty="0" sz="850" spc="-6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-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Excesso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Arrecadação: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III</a:t>
            </a:r>
            <a:r>
              <a:rPr dirty="0" sz="850" spc="-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663845" y="6046499"/>
            <a:ext cx="65659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35">
                <a:latin typeface="Arial MT"/>
                <a:cs typeface="Arial MT"/>
              </a:rPr>
              <a:t>R$110.000,00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Arial MT"/>
                <a:cs typeface="Arial MT"/>
              </a:rPr>
              <a:t>$110.000,00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250228" y="6792896"/>
          <a:ext cx="6594475" cy="1341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440"/>
                <a:gridCol w="3159125"/>
                <a:gridCol w="1976755"/>
                <a:gridCol w="655320"/>
              </a:tblGrid>
              <a:tr h="151130">
                <a:tc>
                  <a:txBody>
                    <a:bodyPr/>
                    <a:lstStyle/>
                    <a:p>
                      <a:pPr marL="3683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11.25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40"/>
                        </a:lnSpc>
                      </a:pP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lnstituto</a:t>
                      </a:r>
                      <a:r>
                        <a:rPr dirty="0" sz="850" spc="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Previdência</a:t>
                      </a:r>
                      <a:r>
                        <a:rPr dirty="0" sz="85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Município</a:t>
                      </a:r>
                      <a:r>
                        <a:rPr dirty="0" sz="85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Seropédica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2.803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8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baseline="6535" sz="1275" spc="-6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50" spc="-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CÁ</a:t>
                      </a:r>
                      <a:r>
                        <a:rPr dirty="0" baseline="6535" sz="1275" spc="-6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6535" sz="1275" spc="-112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267" sz="1275" spc="89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267" sz="1275" spc="3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DETERMINADO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85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5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Fun‹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EXERC(CIOS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PESSOAL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50" spc="-5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Fun‹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587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3.3.9.0.14.00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DIÂRIAS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ts val="930"/>
                        </a:lnSpc>
                        <a:spcBef>
                          <a:spcPts val="22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5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Fun‹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930"/>
                        </a:lnSpc>
                        <a:spcBef>
                          <a:spcPts val="225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</a:tr>
              <a:tr h="193675">
                <a:tc gridSpan="3">
                  <a:txBody>
                    <a:bodyPr/>
                    <a:lstStyle/>
                    <a:p>
                      <a:pPr marL="35604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36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110.000,00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3655"/>
                </a:tc>
              </a:tr>
              <a:tr h="172085">
                <a:tc gridSpan="3">
                  <a:txBody>
                    <a:bodyPr/>
                    <a:lstStyle/>
                    <a:p>
                      <a:pPr marL="35566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Unłdade</a:t>
                      </a:r>
                      <a:r>
                        <a:rPr dirty="0" sz="850" spc="17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 gridSpan="3">
                  <a:txBody>
                    <a:bodyPr/>
                    <a:lstStyle/>
                    <a:p>
                      <a:pPr algn="r" marR="48895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2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50" spc="-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50" spc="-2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110.000,00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687" y="9775340"/>
            <a:ext cx="6586728" cy="18886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9456" y="210190"/>
            <a:ext cx="746760" cy="74327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520695" y="2529890"/>
            <a:ext cx="1960245" cy="0"/>
          </a:xfrm>
          <a:custGeom>
            <a:avLst/>
            <a:gdLst/>
            <a:ahLst/>
            <a:cxnLst/>
            <a:rect l="l" t="t" r="r" b="b"/>
            <a:pathLst>
              <a:path w="1960245" h="0">
                <a:moveTo>
                  <a:pt x="0" y="0"/>
                </a:moveTo>
                <a:lnTo>
                  <a:pt x="1959864" y="0"/>
                </a:lnTo>
              </a:path>
            </a:pathLst>
          </a:custGeom>
          <a:ln w="9138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70687" y="1121011"/>
            <a:ext cx="6659880" cy="0"/>
          </a:xfrm>
          <a:custGeom>
            <a:avLst/>
            <a:gdLst/>
            <a:ahLst/>
            <a:cxnLst/>
            <a:rect l="l" t="t" r="r" b="b"/>
            <a:pathLst>
              <a:path w="6659880" h="0">
                <a:moveTo>
                  <a:pt x="0" y="0"/>
                </a:moveTo>
                <a:lnTo>
                  <a:pt x="6659880" y="0"/>
                </a:lnTo>
              </a:path>
            </a:pathLst>
          </a:custGeom>
          <a:ln w="18277">
            <a:solidFill>
              <a:srgbClr val="2D2D2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073197" y="161188"/>
            <a:ext cx="3173730" cy="566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0E0E0E"/>
                </a:solidFill>
                <a:latin typeface="Arial MT"/>
                <a:cs typeface="Arial MT"/>
              </a:rPr>
              <a:t>PREFEITURA</a:t>
            </a:r>
            <a:r>
              <a:rPr dirty="0" sz="1150" spc="409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32323"/>
                </a:solidFill>
                <a:latin typeface="Arial MT"/>
                <a:cs typeface="Arial MT"/>
              </a:rPr>
              <a:t>MUNICIPAL</a:t>
            </a:r>
            <a:r>
              <a:rPr dirty="0" sz="1150" spc="28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1150" spc="1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1D1D1D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2004695" indent="3175">
              <a:lnSpc>
                <a:spcPct val="127400"/>
              </a:lnSpc>
              <a:spcBef>
                <a:spcPts val="430"/>
              </a:spcBef>
            </a:pP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Rua</a:t>
            </a:r>
            <a:r>
              <a:rPr dirty="0" sz="800" spc="9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Maria</a:t>
            </a:r>
            <a:r>
              <a:rPr dirty="0" sz="800" spc="1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Lourenço,</a:t>
            </a:r>
            <a:r>
              <a:rPr dirty="0" sz="800" spc="8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Fazenda</a:t>
            </a:r>
            <a:r>
              <a:rPr dirty="0" sz="800" spc="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33041" y="1189545"/>
            <a:ext cx="473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3º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40601" y="1189545"/>
            <a:ext cx="344677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as</a:t>
            </a:r>
            <a:r>
              <a:rPr dirty="0" sz="80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80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45260" y="1954146"/>
            <a:ext cx="18808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do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22</a:t>
            </a:r>
            <a:r>
              <a:rPr dirty="0" sz="800" spc="38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maio,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2025-07-10T15:45:29Z</dcterms:created>
  <dcterms:modified xsi:type="dcterms:W3CDTF">2025-07-10T15:45:29Z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