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675474" y="9873295"/>
            <a:ext cx="500609" cy="115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#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7784" y="319948"/>
            <a:ext cx="712651" cy="6612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39056" y="9868114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05556" y="1160954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70755" y="136609"/>
            <a:ext cx="316166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97075" indent="3175">
              <a:lnSpc>
                <a:spcPct val="120000"/>
              </a:lnSpc>
              <a:spcBef>
                <a:spcPts val="48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>
                <a:solidFill>
                  <a:srgbClr val="3D3D3D"/>
                </a:solidFill>
              </a:rPr>
              <a:t>1</a:t>
            </a:fld>
            <a:r>
              <a:rPr dirty="0" sz="550" spc="55">
                <a:solidFill>
                  <a:srgbClr val="3D3D3D"/>
                </a:solidFill>
              </a:rPr>
              <a:t> </a:t>
            </a:r>
            <a:r>
              <a:rPr dirty="0" sz="550"/>
              <a:t>de</a:t>
            </a:r>
            <a:r>
              <a:rPr dirty="0" sz="550" spc="95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32" name="object 32" descr=""/>
          <p:cNvSpPr txBox="1"/>
          <p:nvPr/>
        </p:nvSpPr>
        <p:spPr>
          <a:xfrm>
            <a:off x="3127138" y="9891231"/>
            <a:ext cx="29464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99409" y="1372471"/>
            <a:ext cx="2948305" cy="709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5065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50505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2924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20</a:t>
            </a:r>
            <a:r>
              <a:rPr dirty="0" sz="850" spc="3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maio,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850">
              <a:latin typeface="Arial MT"/>
              <a:cs typeface="Arial MT"/>
            </a:endParaRPr>
          </a:p>
          <a:p>
            <a:pPr marL="13970" marR="41910" indent="-1905">
              <a:lnSpc>
                <a:spcPts val="910"/>
              </a:lnSpc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R$1.315.602,67,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03308" y="2586752"/>
            <a:ext cx="6471285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21690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solidFill>
                  <a:srgbClr val="010101"/>
                </a:solidFill>
                <a:latin typeface="Arial MT"/>
                <a:cs typeface="Arial MT"/>
              </a:rPr>
              <a:t>O</a:t>
            </a:r>
            <a:r>
              <a:rPr dirty="0" sz="850" spc="10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lhe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confere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dezembro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1924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70">
                <a:solidFill>
                  <a:srgbClr val="282828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5">
                <a:solidFill>
                  <a:srgbClr val="282828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0E0E0E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60">
                <a:solidFill>
                  <a:srgbClr val="0E0E0E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0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282828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35">
                <a:solidFill>
                  <a:srgbClr val="282828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20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80">
                <a:solidFill>
                  <a:srgbClr val="1A1A1A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5">
                <a:solidFill>
                  <a:srgbClr val="1A1A1A"/>
                </a:solidFill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50" spc="500">
                <a:uFill>
                  <a:solidFill>
                    <a:srgbClr val="28282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7626" y="4298889"/>
            <a:ext cx="194691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4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 b="1">
                <a:uFill>
                  <a:solidFill>
                    <a:srgbClr val="1C1F23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uFill>
                  <a:solidFill>
                    <a:srgbClr val="1C1F23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0193" y="4637466"/>
            <a:ext cx="3554095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  <a:tabLst>
                <a:tab pos="812800" algn="l"/>
              </a:tabLst>
            </a:pPr>
            <a:r>
              <a:rPr dirty="0" sz="850" spc="-10" b="1">
                <a:latin typeface="Arial"/>
                <a:cs typeface="Arial"/>
              </a:rPr>
              <a:t>05.22</a:t>
            </a:r>
            <a:r>
              <a:rPr dirty="0" sz="850" b="1">
                <a:latin typeface="Arial"/>
                <a:cs typeface="Arial"/>
              </a:rPr>
              <a:t>	</a:t>
            </a:r>
            <a:r>
              <a:rPr dirty="0" sz="850" spc="-55" b="1">
                <a:latin typeface="Arial"/>
                <a:cs typeface="Arial"/>
              </a:rPr>
              <a:t>Fundo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de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420"/>
              </a:spcBef>
              <a:tabLst>
                <a:tab pos="815975" algn="l"/>
              </a:tabLst>
            </a:pPr>
            <a:r>
              <a:rPr dirty="0" baseline="3267" sz="1275" spc="-15">
                <a:latin typeface="Arial MT"/>
                <a:cs typeface="Arial MT"/>
              </a:rPr>
              <a:t>2.020</a:t>
            </a:r>
            <a:r>
              <a:rPr dirty="0" baseline="3267" sz="1275">
                <a:latin typeface="Arial MT"/>
                <a:cs typeface="Arial MT"/>
              </a:rPr>
              <a:t>	</a:t>
            </a: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OPERACIONALIZACÃO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97">
                <a:latin typeface="Arial MT"/>
                <a:cs typeface="Arial MT"/>
              </a:rPr>
              <a:t>DO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FMS</a:t>
            </a:r>
            <a:endParaRPr baseline="3267" sz="1275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20"/>
              </a:spcBef>
              <a:tabLst>
                <a:tab pos="815340" algn="l"/>
              </a:tabLst>
            </a:pPr>
            <a:r>
              <a:rPr dirty="0" baseline="3267" sz="1275" spc="-15">
                <a:latin typeface="Arial MT"/>
                <a:cs typeface="Arial MT"/>
              </a:rPr>
              <a:t>3.3.9.0.39.05</a:t>
            </a:r>
            <a:r>
              <a:rPr dirty="0" baseline="3267" sz="1275">
                <a:latin typeface="Arial MT"/>
                <a:cs typeface="Arial MT"/>
              </a:rPr>
              <a:t>	</a:t>
            </a:r>
            <a:r>
              <a:rPr dirty="0" baseline="3267" sz="1275" spc="-60">
                <a:latin typeface="Arial MT"/>
                <a:cs typeface="Arial MT"/>
              </a:rPr>
              <a:t>DEMAIS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SERV</a:t>
            </a:r>
            <a:r>
              <a:rPr dirty="0" sz="850" spc="-30">
                <a:latin typeface="Arial MT"/>
                <a:cs typeface="Arial MT"/>
              </a:rPr>
              <a:t>IC</a:t>
            </a:r>
            <a:r>
              <a:rPr dirty="0" baseline="3267" sz="1275" spc="-44">
                <a:latin typeface="Arial MT"/>
                <a:cs typeface="Arial MT"/>
              </a:rPr>
              <a:t>OS</a:t>
            </a:r>
            <a:r>
              <a:rPr dirty="0" baseline="3267" sz="1275" spc="-157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DE</a:t>
            </a:r>
            <a:r>
              <a:rPr dirty="0" baseline="3267" sz="1275" spc="-1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TERCEIROS</a:t>
            </a:r>
            <a:r>
              <a:rPr dirty="0" baseline="3267" sz="1275" spc="60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-</a:t>
            </a:r>
            <a:r>
              <a:rPr dirty="0" baseline="3267" sz="1275" spc="-52">
                <a:latin typeface="Arial MT"/>
                <a:cs typeface="Arial MT"/>
              </a:rPr>
              <a:t> PESSOA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30">
                <a:latin typeface="Arial MT"/>
                <a:cs typeface="Arial MT"/>
              </a:rPr>
              <a:t>JURÍDICA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99373" y="5038163"/>
            <a:ext cx="17106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18375" y="4997027"/>
            <a:ext cx="52514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20"/>
              </a:spcBef>
            </a:pPr>
            <a:r>
              <a:rPr dirty="0" sz="850" spc="-40">
                <a:latin typeface="Arial MT"/>
                <a:cs typeface="Arial MT"/>
              </a:rPr>
              <a:t>708.276,40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708.276,40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06070" y="5208802"/>
            <a:ext cx="14903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do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Projeto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212121"/>
                </a:solidFill>
                <a:latin typeface="Arial"/>
                <a:cs typeface="Arial"/>
              </a:rPr>
              <a:t>/</a:t>
            </a:r>
            <a:r>
              <a:rPr dirty="0" sz="85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08080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86825" y="5406865"/>
            <a:ext cx="54229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75">
                <a:latin typeface="Arial MT"/>
                <a:cs typeface="Arial MT"/>
              </a:rPr>
              <a:t>MANUTENCÃO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/</a:t>
            </a:r>
            <a:r>
              <a:rPr dirty="0" baseline="3267" sz="1275" spc="-1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DAS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89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SAÚDE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262626"/>
                </a:solidFill>
                <a:latin typeface="Arial MT"/>
                <a:cs typeface="Arial MT"/>
              </a:rPr>
              <a:t>/</a:t>
            </a:r>
            <a:r>
              <a:rPr dirty="0" baseline="3267" sz="1275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CEMES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444444"/>
                </a:solidFill>
                <a:latin typeface="Arial MT"/>
                <a:cs typeface="Arial MT"/>
              </a:rPr>
              <a:t>/</a:t>
            </a:r>
            <a:r>
              <a:rPr dirty="0" baseline="3267" sz="1275" spc="-44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SAMU</a:t>
            </a:r>
            <a:r>
              <a:rPr dirty="0" baseline="3267" sz="1275" spc="1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192/SAÚDE</a:t>
            </a:r>
            <a:r>
              <a:rPr dirty="0" baseline="3267" sz="1275" spc="89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MENTAL/UPA</a:t>
            </a:r>
            <a:r>
              <a:rPr dirty="0" baseline="3267" sz="1275" spc="187">
                <a:latin typeface="Arial MT"/>
                <a:cs typeface="Arial MT"/>
              </a:rPr>
              <a:t> </a:t>
            </a:r>
            <a:r>
              <a:rPr dirty="0" baseline="3267" sz="1275" spc="-75">
                <a:solidFill>
                  <a:srgbClr val="0C0C0C"/>
                </a:solidFill>
                <a:latin typeface="Arial MT"/>
                <a:cs typeface="Arial MT"/>
              </a:rPr>
              <a:t>2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86284" y="5350495"/>
            <a:ext cx="5730875" cy="88519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850" spc="-10"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809625" algn="l"/>
                <a:tab pos="4025900" algn="l"/>
              </a:tabLst>
            </a:pPr>
            <a:r>
              <a:rPr dirty="0" baseline="3267" sz="1275" spc="-15">
                <a:latin typeface="Arial MT"/>
                <a:cs typeface="Arial MT"/>
              </a:rPr>
              <a:t>3.3.9.0.39.05</a:t>
            </a:r>
            <a:r>
              <a:rPr dirty="0" baseline="3267" sz="1275">
                <a:latin typeface="Arial MT"/>
                <a:cs typeface="Arial MT"/>
              </a:rPr>
              <a:t>	</a:t>
            </a:r>
            <a:r>
              <a:rPr dirty="0" baseline="3267" sz="1275" spc="-60">
                <a:latin typeface="Arial MT"/>
                <a:cs typeface="Arial MT"/>
              </a:rPr>
              <a:t>DEMAIS</a:t>
            </a:r>
            <a:r>
              <a:rPr dirty="0" baseline="3267" sz="1275" spc="15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SERVI</a:t>
            </a:r>
            <a:r>
              <a:rPr dirty="0" sz="850" spc="-30">
                <a:latin typeface="Arial MT"/>
                <a:cs typeface="Arial MT"/>
              </a:rPr>
              <a:t>C</a:t>
            </a:r>
            <a:r>
              <a:rPr dirty="0" baseline="3267" sz="1275" spc="-44">
                <a:latin typeface="Arial MT"/>
                <a:cs typeface="Arial MT"/>
              </a:rPr>
              <a:t>OS</a:t>
            </a:r>
            <a:r>
              <a:rPr dirty="0" baseline="3267" sz="1275" spc="-157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DE</a:t>
            </a:r>
            <a:r>
              <a:rPr dirty="0" baseline="3267" sz="1275" spc="15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TERCEIROS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-</a:t>
            </a:r>
            <a:r>
              <a:rPr dirty="0" baseline="3267" sz="1275" spc="-60">
                <a:latin typeface="Arial MT"/>
                <a:cs typeface="Arial MT"/>
              </a:rPr>
              <a:t> PESSOA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JURÍDICA</a:t>
            </a:r>
            <a:r>
              <a:rPr dirty="0" baseline="3267" sz="1275">
                <a:latin typeface="Arial MT"/>
                <a:cs typeface="Arial MT"/>
              </a:rPr>
              <a:t>	</a:t>
            </a:r>
            <a:r>
              <a:rPr dirty="0" baseline="3267" sz="1275" spc="-37">
                <a:latin typeface="Arial MT"/>
                <a:cs typeface="Arial MT"/>
              </a:rPr>
              <a:t>SUS</a:t>
            </a:r>
            <a:r>
              <a:rPr dirty="0" baseline="3267" sz="1275" spc="-3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-</a:t>
            </a:r>
            <a:r>
              <a:rPr dirty="0" baseline="3267" sz="1275" spc="-89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Manutenção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ASPS</a:t>
            </a:r>
            <a:r>
              <a:rPr dirty="0" baseline="3267" sz="1275" spc="-1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-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Governo</a:t>
            </a:r>
            <a:r>
              <a:rPr dirty="0" baseline="3267" sz="1275" spc="22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I</a:t>
            </a:r>
            <a:endParaRPr baseline="3267" sz="1275">
              <a:latin typeface="Arial MT"/>
              <a:cs typeface="Arial MT"/>
            </a:endParaRPr>
          </a:p>
          <a:p>
            <a:pPr marL="3535045">
              <a:lnSpc>
                <a:spcPct val="100000"/>
              </a:lnSpc>
              <a:spcBef>
                <a:spcPts val="250"/>
              </a:spcBef>
            </a:pPr>
            <a:r>
              <a:rPr dirty="0" sz="850" spc="-35" b="1">
                <a:latin typeface="Arial"/>
                <a:cs typeface="Arial"/>
              </a:rPr>
              <a:t>Total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do</a:t>
            </a:r>
            <a:r>
              <a:rPr dirty="0" sz="850" spc="-1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Projeto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35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30" b="1">
                <a:latin typeface="Arial"/>
                <a:cs typeface="Arial"/>
              </a:rPr>
              <a:t> </a:t>
            </a:r>
            <a:r>
              <a:rPr dirty="0" sz="850" spc="-25" b="1"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3535045">
              <a:lnSpc>
                <a:spcPct val="100000"/>
              </a:lnSpc>
              <a:spcBef>
                <a:spcPts val="39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933190">
              <a:lnSpc>
                <a:spcPct val="100000"/>
              </a:lnSpc>
              <a:spcBef>
                <a:spcPts val="229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Suplementado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32554" y="5530273"/>
            <a:ext cx="611505" cy="70548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9906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latin typeface="Arial MT"/>
                <a:cs typeface="Arial MT"/>
              </a:rPr>
              <a:t>607.326,27</a:t>
            </a:r>
            <a:endParaRPr sz="850">
              <a:latin typeface="Arial MT"/>
              <a:cs typeface="Arial MT"/>
            </a:endParaRPr>
          </a:p>
          <a:p>
            <a:pPr marL="101600">
              <a:lnSpc>
                <a:spcPct val="100000"/>
              </a:lnSpc>
              <a:spcBef>
                <a:spcPts val="325"/>
              </a:spcBef>
            </a:pPr>
            <a:r>
              <a:rPr dirty="0" sz="850" spc="-40" b="1">
                <a:latin typeface="Arial"/>
                <a:cs typeface="Arial"/>
              </a:rPr>
              <a:t>607.326,27</a:t>
            </a:r>
            <a:endParaRPr sz="8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latin typeface="Arial MT"/>
                <a:cs typeface="Arial MT"/>
              </a:rPr>
              <a:t>1.315.602,67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850" spc="-35">
                <a:latin typeface="Arial MT"/>
                <a:cs typeface="Arial MT"/>
              </a:rPr>
              <a:t>1.315.602,67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22934" y="6284437"/>
            <a:ext cx="5974080" cy="28956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80059" marR="5080" indent="-467995">
              <a:lnSpc>
                <a:spcPct val="103499"/>
              </a:lnSpc>
              <a:spcBef>
                <a:spcPts val="6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2º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suplementar,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10">
                <a:latin typeface="Arial MT"/>
                <a:cs typeface="Arial MT"/>
              </a:rPr>
              <a:t> Artigo </a:t>
            </a:r>
            <a:r>
              <a:rPr dirty="0" sz="850" spc="-60">
                <a:latin typeface="Arial MT"/>
                <a:cs typeface="Arial MT"/>
              </a:rPr>
              <a:t>43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Federal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898962" y="6642474"/>
            <a:ext cx="16484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11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 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Anulação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Dotação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3717" y="7005804"/>
            <a:ext cx="1950085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heavy" sz="85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latin typeface="Arial"/>
                <a:cs typeface="Arial"/>
              </a:rPr>
              <a:t>FUNDO MUNICIPAL</a:t>
            </a:r>
            <a:r>
              <a:rPr dirty="0" sz="1000" spc="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65906" y="6639429"/>
            <a:ext cx="74739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0">
                <a:latin typeface="Arial MT"/>
                <a:cs typeface="Arial MT"/>
              </a:rPr>
              <a:t>R$1.315.602,67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$1.315.602,67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670333" y="7407372"/>
          <a:ext cx="6576695" cy="8070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5223510"/>
                <a:gridCol w="554354"/>
              </a:tblGrid>
              <a:tr h="14986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DE SAÚDE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BRASIL)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25495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36.720,85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25495" algn="l"/>
                        </a:tabLst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86.600,00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146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123.320,85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692375" y="8211745"/>
            <a:ext cx="608330" cy="88836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2.019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>
                <a:latin typeface="Arial MT"/>
                <a:cs typeface="Arial MT"/>
              </a:rPr>
              <a:t>3.3.5.0.33.00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3.3.3.0.36.01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3.3.9.0.39.05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492916" y="8258974"/>
            <a:ext cx="54184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MANUTENCÃO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OPERACIONALIZAGÃO </a:t>
            </a:r>
            <a:r>
              <a:rPr dirty="0" sz="850" spc="-65">
                <a:latin typeface="Arial MT"/>
                <a:cs typeface="Arial MT"/>
              </a:rPr>
              <a:t>DO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SECRETÁRIO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SAÚDE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DEFESA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CIV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466989" y="8382384"/>
            <a:ext cx="2804795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125095" indent="-635">
              <a:lnSpc>
                <a:spcPct val="1411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PASSAGENS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COM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LOCOMOCÃO </a:t>
            </a:r>
            <a:r>
              <a:rPr dirty="0" baseline="6535" sz="1275" spc="-75">
                <a:latin typeface="Arial MT"/>
                <a:cs typeface="Arial MT"/>
              </a:rPr>
              <a:t>OUTROS</a:t>
            </a:r>
            <a:r>
              <a:rPr dirty="0" baseline="6535" sz="1275" spc="67"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SERVI</a:t>
            </a:r>
            <a:r>
              <a:rPr dirty="0" sz="850" spc="-30">
                <a:latin typeface="Arial MT"/>
                <a:cs typeface="Arial MT"/>
              </a:rPr>
              <a:t>C</a:t>
            </a:r>
            <a:r>
              <a:rPr dirty="0" baseline="6535" sz="1275" spc="-44">
                <a:latin typeface="Arial MT"/>
                <a:cs typeface="Arial MT"/>
              </a:rPr>
              <a:t>OS</a:t>
            </a:r>
            <a:r>
              <a:rPr dirty="0" baseline="6535" sz="1275" spc="-157">
                <a:latin typeface="Arial MT"/>
                <a:cs typeface="Arial MT"/>
              </a:rPr>
              <a:t> </a:t>
            </a:r>
            <a:r>
              <a:rPr dirty="0" baseline="6535" sz="1275" spc="-75">
                <a:latin typeface="Arial MT"/>
                <a:cs typeface="Arial MT"/>
              </a:rPr>
              <a:t>DE</a:t>
            </a:r>
            <a:r>
              <a:rPr dirty="0" baseline="6535" sz="1275" spc="-15">
                <a:latin typeface="Arial MT"/>
                <a:cs typeface="Arial MT"/>
              </a:rPr>
              <a:t> </a:t>
            </a:r>
            <a:r>
              <a:rPr dirty="0" baseline="6535" sz="1275" spc="-67">
                <a:latin typeface="Arial MT"/>
                <a:cs typeface="Arial MT"/>
              </a:rPr>
              <a:t>TERCEIROS</a:t>
            </a:r>
            <a:r>
              <a:rPr dirty="0" baseline="6535" sz="1275" spc="89">
                <a:latin typeface="Arial MT"/>
                <a:cs typeface="Arial MT"/>
              </a:rPr>
              <a:t> </a:t>
            </a:r>
            <a:r>
              <a:rPr dirty="0" baseline="6535" sz="1275">
                <a:latin typeface="Arial MT"/>
                <a:cs typeface="Arial MT"/>
              </a:rPr>
              <a:t>-</a:t>
            </a:r>
            <a:r>
              <a:rPr dirty="0" baseline="6535" sz="1275" spc="-52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PESSOA</a:t>
            </a:r>
            <a:r>
              <a:rPr dirty="0" baseline="6535" sz="1275" spc="60">
                <a:latin typeface="Arial MT"/>
                <a:cs typeface="Arial MT"/>
              </a:rPr>
              <a:t> </a:t>
            </a:r>
            <a:r>
              <a:rPr dirty="0" baseline="6535" sz="1275" spc="-30">
                <a:latin typeface="Arial MT"/>
                <a:cs typeface="Arial MT"/>
              </a:rPr>
              <a:t>FISICA</a:t>
            </a:r>
            <a:endParaRPr baseline="6535" sz="1275">
              <a:latin typeface="Arial MT"/>
              <a:cs typeface="Arial MT"/>
            </a:endParaRPr>
          </a:p>
          <a:p>
            <a:pPr marL="38100" marR="30480">
              <a:lnSpc>
                <a:spcPct val="122300"/>
              </a:lnSpc>
              <a:spcBef>
                <a:spcPts val="70"/>
              </a:spcBef>
            </a:pPr>
            <a:r>
              <a:rPr dirty="0" baseline="6535" sz="1275" spc="-52">
                <a:latin typeface="Arial MT"/>
                <a:cs typeface="Arial MT"/>
              </a:rPr>
              <a:t>DEMAIS</a:t>
            </a:r>
            <a:r>
              <a:rPr dirty="0" baseline="6535" sz="1275" spc="-7">
                <a:latin typeface="Arial MT"/>
                <a:cs typeface="Arial MT"/>
              </a:rPr>
              <a:t> </a:t>
            </a:r>
            <a:r>
              <a:rPr dirty="0" baseline="6535" sz="1275" spc="-37">
                <a:latin typeface="Arial MT"/>
                <a:cs typeface="Arial MT"/>
              </a:rPr>
              <a:t>SERVI</a:t>
            </a:r>
            <a:r>
              <a:rPr dirty="0" sz="850" spc="-25">
                <a:latin typeface="Arial MT"/>
                <a:cs typeface="Arial MT"/>
              </a:rPr>
              <a:t>C</a:t>
            </a:r>
            <a:r>
              <a:rPr dirty="0" baseline="6535" sz="1275" spc="-37">
                <a:latin typeface="Arial MT"/>
                <a:cs typeface="Arial MT"/>
              </a:rPr>
              <a:t>OS</a:t>
            </a:r>
            <a:r>
              <a:rPr dirty="0" baseline="6535" sz="1275" spc="-135"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DE</a:t>
            </a:r>
            <a:r>
              <a:rPr dirty="0" baseline="6535" sz="1275" spc="-7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TERCEIROS</a:t>
            </a:r>
            <a:r>
              <a:rPr dirty="0" baseline="6535" sz="1275" spc="-22">
                <a:latin typeface="Arial MT"/>
                <a:cs typeface="Arial MT"/>
              </a:rPr>
              <a:t> </a:t>
            </a:r>
            <a:r>
              <a:rPr dirty="0" baseline="6535" sz="1275">
                <a:latin typeface="Arial MT"/>
                <a:cs typeface="Arial MT"/>
              </a:rPr>
              <a:t>-</a:t>
            </a:r>
            <a:r>
              <a:rPr dirty="0" baseline="6535" sz="1275" spc="-75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PESSOA</a:t>
            </a:r>
            <a:r>
              <a:rPr dirty="0" baseline="6535" sz="1275" spc="30">
                <a:latin typeface="Arial MT"/>
                <a:cs typeface="Arial MT"/>
              </a:rPr>
              <a:t> </a:t>
            </a:r>
            <a:r>
              <a:rPr dirty="0" baseline="6535" sz="1275" spc="-44">
                <a:latin typeface="Arial MT"/>
                <a:cs typeface="Arial MT"/>
              </a:rPr>
              <a:t>JURÍDICA </a:t>
            </a:r>
            <a:r>
              <a:rPr dirty="0" sz="850" spc="-45">
                <a:latin typeface="Arial MT"/>
                <a:cs typeface="Arial MT"/>
              </a:rPr>
              <a:t>EQUIPAMENTOS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MATERIAL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708509" y="8394572"/>
            <a:ext cx="1710689" cy="7054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30900"/>
              </a:lnSpc>
              <a:spcBef>
                <a:spcPts val="105"/>
              </a:spcBef>
            </a:pP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Impostos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Vinculados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Sa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0">
                <a:latin typeface="Arial MT"/>
                <a:cs typeface="Arial MT"/>
              </a:rPr>
              <a:t>ImDOStos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Impostos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684830" y="8394572"/>
            <a:ext cx="471170" cy="87566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latin typeface="Arial MT"/>
                <a:cs typeface="Arial MT"/>
              </a:rPr>
              <a:t>5.909,62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11.000,00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11.654,00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10.000,00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25"/>
              </a:spcBef>
            </a:pPr>
            <a:r>
              <a:rPr dirty="0" sz="850" spc="-30">
                <a:latin typeface="Arial MT"/>
                <a:cs typeface="Arial MT"/>
              </a:rPr>
              <a:t>38.563,62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18042" y="9115217"/>
            <a:ext cx="14916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 /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95421" y="9269097"/>
            <a:ext cx="605155" cy="52260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latin typeface="Arial MT"/>
                <a:cs typeface="Arial MT"/>
              </a:rPr>
              <a:t>2.020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35">
                <a:latin typeface="Arial MT"/>
                <a:cs typeface="Arial MT"/>
              </a:rPr>
              <a:t>3.3.0.0.30.03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3.3.9.0.30.03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95708" y="9269097"/>
            <a:ext cx="2397125" cy="522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7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MANUTENCÃO</a:t>
            </a:r>
            <a:r>
              <a:rPr dirty="0" sz="850" spc="1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OPERACIONALIZACÃO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FMS </a:t>
            </a:r>
            <a:r>
              <a:rPr dirty="0" sz="850" spc="-55">
                <a:latin typeface="Arial MT"/>
                <a:cs typeface="Arial MT"/>
              </a:rPr>
              <a:t>OUTROS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55">
                <a:latin typeface="Arial MT"/>
                <a:cs typeface="Arial MT"/>
              </a:rPr>
              <a:t>OUTROS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MATERIAIS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711555" y="9427547"/>
            <a:ext cx="171132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94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 </a:t>
            </a:r>
            <a:r>
              <a:rPr dirty="0" sz="850" spc="-45">
                <a:latin typeface="Arial MT"/>
                <a:cs typeface="Arial MT"/>
              </a:rPr>
              <a:t>RoValties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633057" y="9427547"/>
            <a:ext cx="52451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69850">
              <a:lnSpc>
                <a:spcPct val="100000"/>
              </a:lnSpc>
              <a:spcBef>
                <a:spcPts val="400"/>
              </a:spcBef>
            </a:pPr>
            <a:r>
              <a:rPr dirty="0" sz="850" spc="-30">
                <a:latin typeface="Arial MT"/>
                <a:cs typeface="Arial MT"/>
              </a:rPr>
              <a:t>24.000,00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115.102,24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9967" y="274241"/>
            <a:ext cx="691332" cy="68560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23829" y="9862020"/>
            <a:ext cx="6678930" cy="0"/>
          </a:xfrm>
          <a:custGeom>
            <a:avLst/>
            <a:gdLst/>
            <a:ahLst/>
            <a:cxnLst/>
            <a:rect l="l" t="t" r="r" b="b"/>
            <a:pathLst>
              <a:path w="6678930" h="0">
                <a:moveTo>
                  <a:pt x="0" y="0"/>
                </a:moveTo>
                <a:lnTo>
                  <a:pt x="6678822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81059" y="7546205"/>
            <a:ext cx="1961514" cy="0"/>
          </a:xfrm>
          <a:custGeom>
            <a:avLst/>
            <a:gdLst/>
            <a:ahLst/>
            <a:cxnLst/>
            <a:rect l="l" t="t" r="r" b="b"/>
            <a:pathLst>
              <a:path w="1961514" h="0">
                <a:moveTo>
                  <a:pt x="0" y="0"/>
                </a:moveTo>
                <a:lnTo>
                  <a:pt x="1961314" y="0"/>
                </a:lnTo>
              </a:path>
            </a:pathLst>
          </a:custGeom>
          <a:ln w="15235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99464" y="1141147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18982" y="170127"/>
            <a:ext cx="3171825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7235">
              <a:lnSpc>
                <a:spcPct val="120000"/>
              </a:lnSpc>
              <a:spcBef>
                <a:spcPts val="409"/>
              </a:spcBef>
            </a:pPr>
            <a:r>
              <a:rPr dirty="0" sz="850" spc="-1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Págtna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2</a:t>
            </a:fld>
            <a:r>
              <a:rPr dirty="0" spc="-40">
                <a:solidFill>
                  <a:srgbClr val="080808"/>
                </a:solidFill>
              </a:rPr>
              <a:t> </a:t>
            </a:r>
            <a:r>
              <a:rPr dirty="0">
                <a:solidFill>
                  <a:srgbClr val="1A1A1A"/>
                </a:solidFill>
              </a:rPr>
              <a:t>de</a:t>
            </a:r>
            <a:r>
              <a:rPr dirty="0" spc="-25">
                <a:solidFill>
                  <a:srgbClr val="1A1A1A"/>
                </a:solidFill>
              </a:rPr>
              <a:t> </a:t>
            </a:r>
            <a:r>
              <a:rPr dirty="0" spc="-50">
                <a:solidFill>
                  <a:srgbClr val="181818"/>
                </a:solidFill>
              </a:rPr>
              <a:t>2</a:t>
            </a:r>
          </a:p>
        </p:txBody>
      </p:sp>
      <p:sp>
        <p:nvSpPr>
          <p:cNvPr id="19" name="object 19" descr=""/>
          <p:cNvSpPr txBox="1"/>
          <p:nvPr/>
        </p:nvSpPr>
        <p:spPr>
          <a:xfrm>
            <a:off x="3113622" y="9887061"/>
            <a:ext cx="300355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15"/>
              </a:lnSpc>
            </a:pPr>
            <a:r>
              <a:rPr dirty="0" sz="650" spc="-10">
                <a:latin typeface="Consolas"/>
                <a:cs typeface="Consolas"/>
              </a:rPr>
              <a:t>Sewaux</a:t>
            </a:r>
            <a:endParaRPr sz="65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5444" y="1919084"/>
            <a:ext cx="195135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 spc="-9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DotaşÕes</a:t>
            </a:r>
            <a:r>
              <a:rPr dirty="0" u="heavy" sz="850" spc="6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49593" y="2332390"/>
          <a:ext cx="6594475" cy="2749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844165"/>
                <a:gridCol w="2299335"/>
                <a:gridCol w="648970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925"/>
                        </a:lnSpc>
                      </a:pPr>
                      <a:r>
                        <a:rPr dirty="0" sz="850" spc="-10" b="1">
                          <a:latin typeface="Times New Roman"/>
                          <a:cs typeface="Times New Roman"/>
                        </a:rPr>
                        <a:t>05.22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 marR="3175">
                        <a:lnSpc>
                          <a:spcPts val="925"/>
                        </a:lnSpc>
                      </a:pPr>
                      <a:r>
                        <a:rPr dirty="0" sz="850" b="1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8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spc="-20" b="1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850" spc="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850" spc="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850" spc="-10" b="1">
                          <a:latin typeface="Times New Roman"/>
                          <a:cs typeface="Times New Roman"/>
                        </a:rPr>
                        <a:t>Saúde</a:t>
                      </a:r>
                      <a:endParaRPr sz="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 marR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130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781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147.973,70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287.075,94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22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EMERGÊNCIA</a:t>
                      </a:r>
                      <a:r>
                        <a:rPr dirty="0" sz="8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19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3.1.9.0.11.01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CIVIL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Gove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24.544,00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 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3716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24.544,00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97485">
                <a:tc gridSpan="4">
                  <a:txBody>
                    <a:bodyPr/>
                    <a:lstStyle/>
                    <a:p>
                      <a:pPr marL="34925">
                        <a:lnSpc>
                          <a:spcPts val="930"/>
                        </a:lnSpc>
                        <a:spcBef>
                          <a:spcPts val="530"/>
                        </a:spcBef>
                        <a:tabLst>
                          <a:tab pos="834390" algn="l"/>
                        </a:tabLst>
                      </a:pP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267" sz="1275" spc="-52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ACÂ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267" sz="127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baseline="3267" sz="127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267" sz="1275" spc="-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baseline="3267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baseline="3267" sz="1275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72">
                          <a:latin typeface="Arial MT"/>
                          <a:cs typeface="Arial MT"/>
                        </a:rPr>
                        <a:t>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24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107314" marR="31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534.193,66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ts val="93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534.193,66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91770">
                <a:tc gridSpan="4">
                  <a:txBody>
                    <a:bodyPr/>
                    <a:lstStyle/>
                    <a:p>
                      <a:pPr marL="34925">
                        <a:lnSpc>
                          <a:spcPts val="930"/>
                        </a:lnSpc>
                        <a:spcBef>
                          <a:spcPts val="480"/>
                        </a:spcBef>
                        <a:tabLst>
                          <a:tab pos="837565" algn="l"/>
                        </a:tabLst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2.747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Manutencão,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Administra0ão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Conselho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M. 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558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marL="107314" marR="31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</a:tr>
              <a:tr h="16700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3.3.9.0.33.00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0489" marR="31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LOCOMOCÃO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670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3.3.0.0.36.01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314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DE TERCEIROS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FíSICA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Vìnculados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6685">
                <a:tc>
                  <a:txBody>
                    <a:bodyPr/>
                    <a:lstStyle/>
                    <a:p>
                      <a:pPr marL="36830">
                        <a:lnSpc>
                          <a:spcPts val="955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9855" marR="317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476908" y="5054922"/>
            <a:ext cx="4214495" cy="415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719705">
              <a:lnSpc>
                <a:spcPct val="1505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b="1">
                <a:latin typeface="Arial"/>
                <a:cs typeface="Arial"/>
              </a:rPr>
              <a:t>/</a:t>
            </a:r>
            <a:r>
              <a:rPr dirty="0" sz="850" spc="-20" b="1">
                <a:latin typeface="Arial"/>
                <a:cs typeface="Arial"/>
              </a:rPr>
              <a:t> </a:t>
            </a:r>
            <a:r>
              <a:rPr dirty="0" sz="850" spc="-40" b="1">
                <a:latin typeface="Arial"/>
                <a:cs typeface="Arial"/>
              </a:rPr>
              <a:t>Atividade</a:t>
            </a:r>
            <a:r>
              <a:rPr dirty="0" sz="850" spc="50" b="1">
                <a:latin typeface="Arial"/>
                <a:cs typeface="Arial"/>
              </a:rPr>
              <a:t> </a:t>
            </a:r>
            <a:r>
              <a:rPr dirty="0" sz="850" spc="-25">
                <a:latin typeface="Arial MT"/>
                <a:cs typeface="Arial MT"/>
              </a:rPr>
              <a:t>Râ </a:t>
            </a:r>
            <a:r>
              <a:rPr dirty="0" sz="850" spc="-45">
                <a:latin typeface="Arial MT"/>
                <a:cs typeface="Arial MT"/>
              </a:rPr>
              <a:t>GARANTIA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ASSISTÊNCIA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FARMACÊUTICA</a:t>
            </a:r>
            <a:r>
              <a:rPr dirty="0" sz="850" spc="9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ÂMBITO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SUS.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608692" y="5120435"/>
            <a:ext cx="5270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latin typeface="Arial MT"/>
                <a:cs typeface="Arial MT"/>
              </a:rPr>
              <a:t>192.Q00,00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4102" y="5265174"/>
            <a:ext cx="60515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2.759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35">
                <a:latin typeface="Arial MT"/>
                <a:cs typeface="Arial MT"/>
              </a:rPr>
              <a:t>3.3.9.0.32.00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74644" y="5489138"/>
            <a:ext cx="19843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MATERIAL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DISTRIBUICÃO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GRATUITA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99769" y="5441908"/>
            <a:ext cx="2211070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4030">
              <a:lnSpc>
                <a:spcPct val="1364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SUS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ManutenCão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ASPS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Governo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I</a:t>
            </a:r>
            <a:r>
              <a:rPr dirty="0" sz="850">
                <a:latin typeface="Arial MT"/>
                <a:cs typeface="Arial MT"/>
              </a:rPr>
              <a:t> 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50505"/>
                </a:solidFill>
                <a:latin typeface="Arial MT"/>
                <a:cs typeface="Arial MT"/>
              </a:rPr>
              <a:t>/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80808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2945">
              <a:lnSpc>
                <a:spcPct val="100000"/>
              </a:lnSpc>
              <a:spcBef>
                <a:spcPts val="25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26463" y="5441908"/>
            <a:ext cx="611505" cy="72072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115.904,60</a:t>
            </a:r>
            <a:endParaRPr sz="850">
              <a:latin typeface="Arial MT"/>
              <a:cs typeface="Arial MT"/>
            </a:endParaRPr>
          </a:p>
          <a:p>
            <a:pPr algn="r" marR="8255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115.904,60</a:t>
            </a:r>
            <a:endParaRPr sz="8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latin typeface="Arial MT"/>
                <a:cs typeface="Arial MT"/>
              </a:rPr>
              <a:t>1.315.602,67</a:t>
            </a:r>
            <a:endParaRPr sz="850">
              <a:latin typeface="Arial MT"/>
              <a:cs typeface="Arial MT"/>
            </a:endParaRPr>
          </a:p>
          <a:p>
            <a:pPr algn="r" marR="10795">
              <a:lnSpc>
                <a:spcPct val="100000"/>
              </a:lnSpc>
              <a:spcBef>
                <a:spcPts val="254"/>
              </a:spcBef>
            </a:pPr>
            <a:r>
              <a:rPr dirty="0" sz="850" spc="-35">
                <a:latin typeface="Arial MT"/>
                <a:cs typeface="Arial MT"/>
              </a:rPr>
              <a:t>1.315.602,67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88931" y="6208259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3º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95488" y="6208259"/>
            <a:ext cx="34397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Revogadas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902211" y="6960899"/>
            <a:ext cx="187578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Prefeito,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20</a:t>
            </a:r>
            <a:r>
              <a:rPr dirty="0" sz="850" spc="3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maio,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2025-07-10T15:50:11Z</dcterms:created>
  <dcterms:modified xsi:type="dcterms:W3CDTF">2025-07-10T15:50:11Z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