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110"/>
              <a:t> </a:t>
            </a:r>
            <a:fld id="{81D60167-4931-47E6-BA6A-407CBD079E47}" type="slidenum">
              <a:rPr dirty="0"/>
              <a:t>#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9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110"/>
              <a:t> </a:t>
            </a:r>
            <a:fld id="{81D60167-4931-47E6-BA6A-407CBD079E47}" type="slidenum">
              <a:rPr dirty="0"/>
              <a:t>#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9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110"/>
              <a:t> </a:t>
            </a:r>
            <a:fld id="{81D60167-4931-47E6-BA6A-407CBD079E47}" type="slidenum">
              <a:rPr dirty="0"/>
              <a:t>#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9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110"/>
              <a:t> </a:t>
            </a:r>
            <a:fld id="{81D60167-4931-47E6-BA6A-407CBD079E47}" type="slidenum">
              <a:rPr dirty="0"/>
              <a:t>#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9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110"/>
              <a:t> </a:t>
            </a:r>
            <a:fld id="{81D60167-4931-47E6-BA6A-407CBD079E47}" type="slidenum">
              <a:rPr dirty="0"/>
              <a:t>#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9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002272" y="9939984"/>
            <a:ext cx="294639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54142" y="9936937"/>
            <a:ext cx="490854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110"/>
              <a:t> </a:t>
            </a:r>
            <a:fld id="{81D60167-4931-47E6-BA6A-407CBD079E47}" type="slidenum">
              <a:rPr dirty="0"/>
              <a:t>#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9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2918" y="362607"/>
            <a:ext cx="724833" cy="67646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14190" y="9916868"/>
            <a:ext cx="6663690" cy="0"/>
          </a:xfrm>
          <a:custGeom>
            <a:avLst/>
            <a:gdLst/>
            <a:ahLst/>
            <a:cxnLst/>
            <a:rect l="l" t="t" r="r" b="b"/>
            <a:pathLst>
              <a:path w="6663690" h="0">
                <a:moveTo>
                  <a:pt x="0" y="0"/>
                </a:moveTo>
                <a:lnTo>
                  <a:pt x="6663595" y="0"/>
                </a:lnTo>
              </a:path>
            </a:pathLst>
          </a:custGeom>
          <a:ln w="9141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95917" y="1192949"/>
            <a:ext cx="6661150" cy="0"/>
          </a:xfrm>
          <a:custGeom>
            <a:avLst/>
            <a:gdLst/>
            <a:ahLst/>
            <a:cxnLst/>
            <a:rect l="l" t="t" r="r" b="b"/>
            <a:pathLst>
              <a:path w="6661150" h="0">
                <a:moveTo>
                  <a:pt x="0" y="0"/>
                </a:moveTo>
                <a:lnTo>
                  <a:pt x="6660549" y="0"/>
                </a:lnTo>
              </a:path>
            </a:pathLst>
          </a:custGeom>
          <a:ln w="15235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43660" y="197551"/>
            <a:ext cx="316103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7780" marR="1997710" indent="-3175">
              <a:lnSpc>
                <a:spcPct val="120000"/>
              </a:lnSpc>
              <a:spcBef>
                <a:spcPts val="480"/>
              </a:spcBef>
            </a:pPr>
            <a:r>
              <a:rPr dirty="0" sz="850" spc="-20">
                <a:latin typeface="Arial MT"/>
                <a:cs typeface="Arial MT"/>
              </a:rPr>
              <a:t>Rua Maria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25">
                <a:latin typeface="Arial MT"/>
                <a:cs typeface="Arial MT"/>
              </a:rPr>
              <a:t> 18 </a:t>
            </a:r>
            <a:r>
              <a:rPr dirty="0" sz="850" spc="-3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29" name="object 2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110"/>
              <a:t> </a:t>
            </a:r>
            <a:fld id="{81D60167-4931-47E6-BA6A-407CBD079E47}" type="slidenum">
              <a:rPr dirty="0"/>
              <a:t>1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90"/>
              <a:t> </a:t>
            </a:r>
            <a:r>
              <a:rPr dirty="0" spc="-5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074543" y="1418178"/>
            <a:ext cx="2948305" cy="721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55065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Decreto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2921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16</a:t>
            </a:r>
            <a:r>
              <a:rPr dirty="0" sz="850" spc="38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8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maio,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95"/>
              </a:spcBef>
            </a:pPr>
            <a:endParaRPr sz="850">
              <a:latin typeface="Arial MT"/>
              <a:cs typeface="Arial MT"/>
            </a:endParaRPr>
          </a:p>
          <a:p>
            <a:pPr marL="13970" marR="37465" indent="-1905">
              <a:lnSpc>
                <a:spcPts val="910"/>
              </a:lnSpc>
            </a:pPr>
            <a:r>
              <a:rPr dirty="0" sz="850" spc="-40">
                <a:latin typeface="Arial MT"/>
                <a:cs typeface="Arial MT"/>
              </a:rPr>
              <a:t>Abre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valor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total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R$1.500.000,00,</a:t>
            </a:r>
            <a:r>
              <a:rPr dirty="0" sz="850" spc="-20">
                <a:latin typeface="Arial MT"/>
                <a:cs typeface="Arial MT"/>
              </a:rPr>
              <a:t> para </a:t>
            </a:r>
            <a:r>
              <a:rPr dirty="0" sz="850" spc="-10">
                <a:latin typeface="Arial MT"/>
                <a:cs typeface="Arial MT"/>
              </a:rPr>
              <a:t>fins</a:t>
            </a:r>
            <a:r>
              <a:rPr dirty="0" sz="850" spc="-50">
                <a:latin typeface="Arial MT"/>
                <a:cs typeface="Arial MT"/>
              </a:rPr>
              <a:t> que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se </a:t>
            </a:r>
            <a:r>
              <a:rPr dirty="0" sz="850" spc="-35">
                <a:latin typeface="Arial MT"/>
                <a:cs typeface="Arial MT"/>
              </a:rPr>
              <a:t>especifíca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87579" y="2644646"/>
            <a:ext cx="6464935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818515">
              <a:lnSpc>
                <a:spcPct val="141100"/>
              </a:lnSpc>
              <a:spcBef>
                <a:spcPts val="100"/>
              </a:spcBef>
            </a:pP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PREFEITO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MUNICIPAL,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uso</a:t>
            </a:r>
            <a:r>
              <a:rPr dirty="0" sz="850" spc="-10">
                <a:latin typeface="Arial MT"/>
                <a:cs typeface="Arial MT"/>
              </a:rPr>
              <a:t> de </a:t>
            </a:r>
            <a:r>
              <a:rPr dirty="0" sz="850" spc="-35">
                <a:latin typeface="Arial MT"/>
                <a:cs typeface="Arial MT"/>
              </a:rPr>
              <a:t>suas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atribuições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Ihe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confere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8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35">
                <a:latin typeface="Arial MT"/>
                <a:cs typeface="Arial MT"/>
              </a:rPr>
              <a:t>Lei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sz="850" spc="-45">
                <a:latin typeface="Arial MT"/>
                <a:cs typeface="Arial MT"/>
              </a:rPr>
              <a:t>859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50">
                <a:latin typeface="Arial MT"/>
                <a:cs typeface="Arial MT"/>
              </a:rPr>
              <a:t> 10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dezembro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2024</a:t>
            </a:r>
            <a:r>
              <a:rPr dirty="0" sz="850">
                <a:latin typeface="Arial MT"/>
                <a:cs typeface="Arial MT"/>
              </a:rPr>
              <a:t> -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publicada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edição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extra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n°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1924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</a:t>
            </a:r>
            <a:r>
              <a:rPr dirty="0" sz="850" spc="-10">
                <a:latin typeface="Arial MT"/>
                <a:cs typeface="Arial MT"/>
              </a:rPr>
              <a:t>10/1Z/2024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50" spc="-7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50" spc="5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7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5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50" spc="-55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50" spc="-6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45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50" spc="-25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A:</a:t>
            </a:r>
            <a:r>
              <a:rPr dirty="0" u="heavy" sz="850" spc="50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850">
              <a:latin typeface="Arial MT"/>
              <a:cs typeface="Arial MT"/>
            </a:endParaRPr>
          </a:p>
          <a:p>
            <a:pPr marL="331470">
              <a:lnSpc>
                <a:spcPct val="100000"/>
              </a:lnSpc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Fica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seguintes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8850" y="4359830"/>
            <a:ext cx="1950085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heavy" sz="8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-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5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39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6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20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8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7509" y="4698409"/>
            <a:ext cx="605155" cy="55308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latin typeface="Arial MT"/>
                <a:cs typeface="Arial MT"/>
              </a:rPr>
              <a:t>05.22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latin typeface="Arial MT"/>
                <a:cs typeface="Arial MT"/>
              </a:rPr>
              <a:t>2.020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35">
                <a:latin typeface="Arial MT"/>
                <a:cs typeface="Arial MT"/>
              </a:rPr>
              <a:t>3.3.9.0.39.05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65004" y="4689268"/>
            <a:ext cx="2750185" cy="56197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40"/>
              </a:spcBef>
            </a:pPr>
            <a:r>
              <a:rPr dirty="0" sz="850">
                <a:latin typeface="Arial MT"/>
                <a:cs typeface="Arial MT"/>
              </a:rPr>
              <a:t>Fundo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Municipal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Saúde</a:t>
            </a:r>
            <a:endParaRPr sz="850">
              <a:latin typeface="Arial MT"/>
              <a:cs typeface="Arial MT"/>
            </a:endParaRPr>
          </a:p>
          <a:p>
            <a:pPr marL="15240" marR="5080" indent="-3175">
              <a:lnSpc>
                <a:spcPct val="127000"/>
              </a:lnSpc>
              <a:spcBef>
                <a:spcPts val="170"/>
              </a:spcBef>
            </a:pPr>
            <a:r>
              <a:rPr dirty="0" baseline="3267" sz="1275" spc="-75">
                <a:latin typeface="Arial MT"/>
                <a:cs typeface="Arial MT"/>
              </a:rPr>
              <a:t>MANUTENÇÃO</a:t>
            </a:r>
            <a:r>
              <a:rPr dirty="0" baseline="3267" sz="1275" spc="172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E</a:t>
            </a:r>
            <a:r>
              <a:rPr dirty="0" baseline="3267" sz="1275" spc="-30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OPERACIONALIZ</a:t>
            </a:r>
            <a:r>
              <a:rPr dirty="0" sz="850" spc="-40">
                <a:latin typeface="Arial MT"/>
                <a:cs typeface="Arial MT"/>
              </a:rPr>
              <a:t>AC</a:t>
            </a:r>
            <a:r>
              <a:rPr dirty="0" baseline="3267" sz="1275" spc="-60">
                <a:latin typeface="Arial MT"/>
                <a:cs typeface="Arial MT"/>
              </a:rPr>
              <a:t>ÃO</a:t>
            </a:r>
            <a:r>
              <a:rPr dirty="0" baseline="3267" sz="1275" spc="-112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DO</a:t>
            </a:r>
            <a:r>
              <a:rPr dirty="0" baseline="3267" sz="1275" spc="52">
                <a:latin typeface="Arial MT"/>
                <a:cs typeface="Arial MT"/>
              </a:rPr>
              <a:t> </a:t>
            </a:r>
            <a:r>
              <a:rPr dirty="0" baseline="3267" sz="1275" spc="-37">
                <a:latin typeface="Arial MT"/>
                <a:cs typeface="Arial MT"/>
              </a:rPr>
              <a:t>FMS </a:t>
            </a:r>
            <a:r>
              <a:rPr dirty="0" sz="850" spc="-45">
                <a:latin typeface="Arial MT"/>
                <a:cs typeface="Arial MT"/>
              </a:rPr>
              <a:t>DEMAIS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SERVIÇOS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TERCEIROS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0">
                <a:latin typeface="Arial MT"/>
                <a:cs typeface="Arial MT"/>
              </a:rPr>
              <a:t> PESSOA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JURÍDICA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577553" y="5096059"/>
            <a:ext cx="17113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Recursos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Impostos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Sa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498468" y="5054924"/>
            <a:ext cx="522605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40">
                <a:latin typeface="Arial MT"/>
                <a:cs typeface="Arial MT"/>
              </a:rPr>
              <a:t>200.000,00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40" b="1">
                <a:latin typeface="Arial"/>
                <a:cs typeface="Arial"/>
              </a:rPr>
              <a:t>200.000,00</a:t>
            </a:r>
            <a:endParaRPr sz="8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87084" y="5266697"/>
            <a:ext cx="149034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Projeto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b="1">
                <a:latin typeface="Arial"/>
                <a:cs typeface="Arial"/>
              </a:rPr>
              <a:t>/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spc="-40" b="1">
                <a:latin typeface="Arial"/>
                <a:cs typeface="Arial"/>
              </a:rPr>
              <a:t>Atividade</a:t>
            </a:r>
            <a:r>
              <a:rPr dirty="0" sz="850" spc="35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68050" y="5458667"/>
            <a:ext cx="542734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60">
                <a:latin typeface="Arial MT"/>
                <a:cs typeface="Arial MT"/>
              </a:rPr>
              <a:t>MANUTEN</a:t>
            </a:r>
            <a:r>
              <a:rPr dirty="0" sz="850" spc="-40">
                <a:latin typeface="Arial MT"/>
                <a:cs typeface="Arial MT"/>
              </a:rPr>
              <a:t>CÃ</a:t>
            </a:r>
            <a:r>
              <a:rPr dirty="0" baseline="3267" sz="1275" spc="-60">
                <a:latin typeface="Arial MT"/>
                <a:cs typeface="Arial MT"/>
              </a:rPr>
              <a:t>O,</a:t>
            </a:r>
            <a:r>
              <a:rPr dirty="0" baseline="3267" sz="1275" spc="-120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ADMINISTRAÇÃO</a:t>
            </a:r>
            <a:r>
              <a:rPr dirty="0" baseline="3267" sz="1275" spc="165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E</a:t>
            </a:r>
            <a:r>
              <a:rPr dirty="0" baseline="3267" sz="1275" spc="7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OPERACIONALIZ</a:t>
            </a:r>
            <a:r>
              <a:rPr dirty="0" sz="850" spc="-40">
                <a:latin typeface="Arial MT"/>
                <a:cs typeface="Arial MT"/>
              </a:rPr>
              <a:t>ACÃ</a:t>
            </a:r>
            <a:r>
              <a:rPr dirty="0" baseline="3267" sz="1275" spc="-60">
                <a:latin typeface="Arial MT"/>
                <a:cs typeface="Arial MT"/>
              </a:rPr>
              <a:t>O</a:t>
            </a:r>
            <a:r>
              <a:rPr dirty="0" baseline="3267" sz="1275" spc="-120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DAS</a:t>
            </a:r>
            <a:r>
              <a:rPr dirty="0" baseline="3267" sz="1275" spc="52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UNIDADES</a:t>
            </a:r>
            <a:r>
              <a:rPr dirty="0" baseline="3267" sz="1275" spc="135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DE</a:t>
            </a:r>
            <a:r>
              <a:rPr dirty="0" baseline="3267" sz="1275" spc="30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SAÚDE/CONST/REFORMA/AMPO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67623" y="5405342"/>
            <a:ext cx="2026285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latin typeface="Arial MT"/>
                <a:cs typeface="Arial MT"/>
              </a:rPr>
              <a:t>2.837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  <a:tabLst>
                <a:tab pos="812800" algn="l"/>
              </a:tabLst>
            </a:pPr>
            <a:r>
              <a:rPr dirty="0" baseline="3267" sz="1275" spc="-15">
                <a:latin typeface="Arial MT"/>
                <a:cs typeface="Arial MT"/>
              </a:rPr>
              <a:t>4.4.9.0.51.00</a:t>
            </a:r>
            <a:r>
              <a:rPr dirty="0" baseline="3267" sz="1275">
                <a:latin typeface="Arial MT"/>
                <a:cs typeface="Arial MT"/>
              </a:rPr>
              <a:t>	</a:t>
            </a:r>
            <a:r>
              <a:rPr dirty="0" baseline="3267" sz="1275" spc="-75">
                <a:latin typeface="Arial MT"/>
                <a:cs typeface="Arial MT"/>
              </a:rPr>
              <a:t>OBRAS</a:t>
            </a:r>
            <a:r>
              <a:rPr dirty="0" baseline="3267" sz="1275">
                <a:latin typeface="Arial MT"/>
                <a:cs typeface="Arial MT"/>
              </a:rPr>
              <a:t> E</a:t>
            </a:r>
            <a:r>
              <a:rPr dirty="0" baseline="3267" sz="1275" spc="-15">
                <a:latin typeface="Arial MT"/>
                <a:cs typeface="Arial MT"/>
              </a:rPr>
              <a:t> </a:t>
            </a:r>
            <a:r>
              <a:rPr dirty="0" baseline="3267" sz="1275" spc="-37">
                <a:latin typeface="Arial MT"/>
                <a:cs typeface="Arial MT"/>
              </a:rPr>
              <a:t>INSTAL</a:t>
            </a:r>
            <a:r>
              <a:rPr dirty="0" sz="850" spc="-25">
                <a:latin typeface="Arial MT"/>
                <a:cs typeface="Arial MT"/>
              </a:rPr>
              <a:t>AC</a:t>
            </a:r>
            <a:r>
              <a:rPr dirty="0" baseline="3267" sz="1275" spc="-37">
                <a:latin typeface="Arial MT"/>
                <a:cs typeface="Arial MT"/>
              </a:rPr>
              <a:t>ÕES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090130" y="5579029"/>
            <a:ext cx="2162175" cy="723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0220">
              <a:lnSpc>
                <a:spcPct val="1341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Convênios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Saúde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Governo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Federal </a:t>
            </a:r>
            <a:r>
              <a:rPr dirty="0" sz="850" spc="-10">
                <a:latin typeface="Arial MT"/>
                <a:cs typeface="Arial MT"/>
              </a:rPr>
              <a:t>Total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Projeto /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Atividade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da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Unidade</a:t>
            </a:r>
            <a:r>
              <a:rPr dirty="0" sz="850" spc="16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RS</a:t>
            </a:r>
            <a:endParaRPr sz="850">
              <a:latin typeface="Arial MT"/>
              <a:cs typeface="Arial MT"/>
            </a:endParaRPr>
          </a:p>
          <a:p>
            <a:pPr marL="410209">
              <a:lnSpc>
                <a:spcPct val="100000"/>
              </a:lnSpc>
              <a:spcBef>
                <a:spcPts val="280"/>
              </a:spcBef>
            </a:pPr>
            <a:r>
              <a:rPr dirty="0" sz="850">
                <a:latin typeface="Arial MT"/>
                <a:cs typeface="Arial MT"/>
              </a:rPr>
              <a:t>Valor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Suplementado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410733" y="5579029"/>
            <a:ext cx="607695" cy="72326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45"/>
              </a:spcBef>
            </a:pPr>
            <a:r>
              <a:rPr dirty="0" sz="850" spc="-40">
                <a:latin typeface="Arial MT"/>
                <a:cs typeface="Arial MT"/>
              </a:rPr>
              <a:t>1.300.000,00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35">
                <a:latin typeface="Arial MT"/>
                <a:cs typeface="Arial MT"/>
              </a:rPr>
              <a:t>1.300.000,00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40"/>
              </a:spcBef>
            </a:pPr>
            <a:r>
              <a:rPr dirty="0" sz="850" spc="-40">
                <a:latin typeface="Arial MT"/>
                <a:cs typeface="Arial MT"/>
              </a:rPr>
              <a:t>1.500.000,00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80"/>
              </a:spcBef>
            </a:pPr>
            <a:r>
              <a:rPr dirty="0" sz="850" spc="-40">
                <a:latin typeface="Arial MT"/>
                <a:cs typeface="Arial MT"/>
              </a:rPr>
              <a:t>1.500.000,00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04159" y="6348428"/>
            <a:ext cx="5967730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80059" marR="5080" indent="-467995">
              <a:lnSpc>
                <a:spcPct val="101099"/>
              </a:lnSpc>
              <a:spcBef>
                <a:spcPts val="85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2º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despesas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abertura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presente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serão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trata</a:t>
            </a:r>
            <a:r>
              <a:rPr dirty="0" sz="850">
                <a:latin typeface="Arial MT"/>
                <a:cs typeface="Arial MT"/>
              </a:rPr>
              <a:t> 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Artigo </a:t>
            </a:r>
            <a:r>
              <a:rPr dirty="0" sz="850" spc="-35">
                <a:latin typeface="Arial MT"/>
                <a:cs typeface="Arial MT"/>
              </a:rPr>
              <a:t>43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parágrafo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Lei</a:t>
            </a:r>
            <a:r>
              <a:rPr dirty="0" sz="850" spc="-35">
                <a:latin typeface="Arial MT"/>
                <a:cs typeface="Arial MT"/>
              </a:rPr>
              <a:t> Federal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783232" y="6706463"/>
            <a:ext cx="164528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0995" marR="5080" indent="-328930">
              <a:lnSpc>
                <a:spcPct val="138800"/>
              </a:lnSpc>
              <a:spcBef>
                <a:spcPts val="100"/>
              </a:spcBef>
            </a:pPr>
            <a:r>
              <a:rPr dirty="0" sz="850" spc="-25">
                <a:latin typeface="Arial MT"/>
                <a:cs typeface="Arial MT"/>
              </a:rPr>
              <a:t>Inciso: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II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 spc="-10">
                <a:latin typeface="Arial MT"/>
                <a:cs typeface="Arial MT"/>
              </a:rPr>
              <a:t>III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Anulação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47987" y="7053169"/>
            <a:ext cx="1951355" cy="38862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heavy" sz="8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-3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5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7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5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6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12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551504" y="7459174"/>
          <a:ext cx="6567805" cy="6584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360"/>
                <a:gridCol w="2654935"/>
                <a:gridCol w="2468879"/>
                <a:gridCol w="646429"/>
              </a:tblGrid>
              <a:tr h="149860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05.22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940"/>
                        </a:lnSpc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Saúde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baseline="6535" sz="1275" spc="-7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6535" sz="1275" spc="17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6535" sz="127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baseline="6535" sz="1275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97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6535" sz="127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37">
                          <a:latin typeface="Arial MT"/>
                          <a:cs typeface="Arial MT"/>
                        </a:rPr>
                        <a:t>FMS</a:t>
                      </a:r>
                      <a:endParaRPr baseline="6535" sz="1275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5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ctr" marL="850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 /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86360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200.000,00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22" name="object 22" descr=""/>
          <p:cNvSpPr txBox="1"/>
          <p:nvPr/>
        </p:nvSpPr>
        <p:spPr>
          <a:xfrm>
            <a:off x="3945674" y="6709512"/>
            <a:ext cx="744220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495"/>
              </a:spcBef>
            </a:pPr>
            <a:r>
              <a:rPr dirty="0" sz="850" spc="-35">
                <a:latin typeface="Arial MT"/>
                <a:cs typeface="Arial MT"/>
              </a:rPr>
              <a:t>R$1.500.000,00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latin typeface="Arial MT"/>
                <a:cs typeface="Arial MT"/>
              </a:rPr>
              <a:t>$1.500.000,00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70669" y="8135567"/>
            <a:ext cx="605155" cy="33655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300"/>
              </a:spcBef>
            </a:pPr>
            <a:r>
              <a:rPr dirty="0" sz="850" spc="-10">
                <a:latin typeface="Arial MT"/>
                <a:cs typeface="Arial MT"/>
              </a:rPr>
              <a:t>2.837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850" spc="-35">
                <a:latin typeface="Arial MT"/>
                <a:cs typeface="Arial MT"/>
              </a:rPr>
              <a:t>4.4.9.0.51.00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368050" y="8170609"/>
            <a:ext cx="541083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67">
                <a:latin typeface="Arial MT"/>
                <a:cs typeface="Arial MT"/>
              </a:rPr>
              <a:t>MANUTENÇÃO,</a:t>
            </a:r>
            <a:r>
              <a:rPr dirty="0" baseline="3267" sz="1275" spc="120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ADMINISTRACÃO</a:t>
            </a:r>
            <a:r>
              <a:rPr dirty="0" baseline="3267" sz="1275" spc="165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E</a:t>
            </a:r>
            <a:r>
              <a:rPr dirty="0" baseline="3267" sz="1275" spc="-52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OPERACIONALIZ</a:t>
            </a:r>
            <a:r>
              <a:rPr dirty="0" sz="850" spc="-40">
                <a:latin typeface="Arial MT"/>
                <a:cs typeface="Arial MT"/>
              </a:rPr>
              <a:t>AC</a:t>
            </a:r>
            <a:r>
              <a:rPr dirty="0" baseline="3267" sz="1275" spc="-60">
                <a:latin typeface="Arial MT"/>
                <a:cs typeface="Arial MT"/>
              </a:rPr>
              <a:t>ÃO</a:t>
            </a:r>
            <a:r>
              <a:rPr dirty="0" baseline="3267" sz="1275" spc="-120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DAS</a:t>
            </a:r>
            <a:r>
              <a:rPr dirty="0" baseline="3267" sz="1275" spc="7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UNIDADES</a:t>
            </a:r>
            <a:r>
              <a:rPr dirty="0" baseline="3267" sz="1275" spc="67">
                <a:latin typeface="Arial MT"/>
                <a:cs typeface="Arial MT"/>
              </a:rPr>
              <a:t> </a:t>
            </a:r>
            <a:r>
              <a:rPr dirty="0" baseline="3267" sz="1275" spc="-30">
                <a:latin typeface="Arial MT"/>
                <a:cs typeface="Arial MT"/>
              </a:rPr>
              <a:t>DE</a:t>
            </a:r>
            <a:r>
              <a:rPr dirty="0" baseline="3267" sz="1275" spc="-44">
                <a:latin typeface="Arial MT"/>
                <a:cs typeface="Arial MT"/>
              </a:rPr>
              <a:t> </a:t>
            </a:r>
            <a:r>
              <a:rPr dirty="0" baseline="3267" sz="1275" spc="-37">
                <a:latin typeface="Arial MT"/>
                <a:cs typeface="Arial MT"/>
              </a:rPr>
              <a:t>SAÚDE/CONST/REFORMA/AMPí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367796" y="8341247"/>
            <a:ext cx="12306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60">
                <a:latin typeface="Arial MT"/>
                <a:cs typeface="Arial MT"/>
              </a:rPr>
              <a:t>OBRAS</a:t>
            </a:r>
            <a:r>
              <a:rPr dirty="0" baseline="3267" sz="1275" spc="-30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E</a:t>
            </a:r>
            <a:r>
              <a:rPr dirty="0" baseline="3267" sz="1275" spc="-52">
                <a:latin typeface="Arial MT"/>
                <a:cs typeface="Arial MT"/>
              </a:rPr>
              <a:t> </a:t>
            </a:r>
            <a:r>
              <a:rPr dirty="0" baseline="3267" sz="1275" spc="-30">
                <a:latin typeface="Arial MT"/>
                <a:cs typeface="Arial MT"/>
              </a:rPr>
              <a:t>INSTAL</a:t>
            </a:r>
            <a:r>
              <a:rPr dirty="0" sz="850" spc="-20">
                <a:latin typeface="Arial MT"/>
                <a:cs typeface="Arial MT"/>
              </a:rPr>
              <a:t>AC</a:t>
            </a:r>
            <a:r>
              <a:rPr dirty="0" baseline="3267" sz="1275" spc="-30">
                <a:latin typeface="Arial MT"/>
                <a:cs typeface="Arial MT"/>
              </a:rPr>
              <a:t>ÕES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090130" y="8290969"/>
            <a:ext cx="2205990" cy="70231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503555">
              <a:lnSpc>
                <a:spcPct val="100000"/>
              </a:lnSpc>
              <a:spcBef>
                <a:spcPts val="445"/>
              </a:spcBef>
            </a:pPr>
            <a:r>
              <a:rPr dirty="0" sz="850" spc="-25">
                <a:latin typeface="Arial MT"/>
                <a:cs typeface="Arial MT"/>
              </a:rPr>
              <a:t>SUS</a:t>
            </a:r>
            <a:r>
              <a:rPr dirty="0" sz="850">
                <a:latin typeface="Arial MT"/>
                <a:cs typeface="Arial MT"/>
              </a:rPr>
              <a:t> -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Transferências </a:t>
            </a:r>
            <a:r>
              <a:rPr dirty="0" sz="850" spc="-30">
                <a:latin typeface="Arial MT"/>
                <a:cs typeface="Arial MT"/>
              </a:rPr>
              <a:t>do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Fundo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Esta‹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35" b="1">
                <a:latin typeface="Arial"/>
                <a:cs typeface="Arial"/>
              </a:rPr>
              <a:t>Total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50" b="1">
                <a:latin typeface="Arial"/>
                <a:cs typeface="Arial"/>
              </a:rPr>
              <a:t>do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spc="-35" b="1">
                <a:latin typeface="Arial"/>
                <a:cs typeface="Arial"/>
              </a:rPr>
              <a:t>Projeto</a:t>
            </a:r>
            <a:r>
              <a:rPr dirty="0" sz="850" spc="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/ </a:t>
            </a:r>
            <a:r>
              <a:rPr dirty="0" sz="850" spc="-45" b="1">
                <a:latin typeface="Arial"/>
                <a:cs typeface="Arial"/>
              </a:rPr>
              <a:t>Atividade</a:t>
            </a:r>
            <a:r>
              <a:rPr dirty="0" sz="850" spc="20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da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Unidade</a:t>
            </a:r>
            <a:r>
              <a:rPr dirty="0" sz="850" spc="15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702945">
              <a:lnSpc>
                <a:spcPct val="100000"/>
              </a:lnSpc>
              <a:spcBef>
                <a:spcPts val="204"/>
              </a:spcBef>
            </a:pPr>
            <a:r>
              <a:rPr dirty="0" sz="850">
                <a:latin typeface="Arial MT"/>
                <a:cs typeface="Arial MT"/>
              </a:rPr>
              <a:t>Valor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Anulado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410733" y="8290969"/>
            <a:ext cx="614680" cy="70231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45"/>
              </a:spcBef>
            </a:pPr>
            <a:r>
              <a:rPr dirty="0" sz="850" spc="-35">
                <a:latin typeface="Arial MT"/>
                <a:cs typeface="Arial MT"/>
              </a:rPr>
              <a:t>1.300.000,00</a:t>
            </a:r>
            <a:endParaRPr sz="85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350"/>
              </a:spcBef>
            </a:pPr>
            <a:r>
              <a:rPr dirty="0" sz="850" spc="-35" b="1">
                <a:latin typeface="Arial"/>
                <a:cs typeface="Arial"/>
              </a:rPr>
              <a:t>1.300.000,00</a:t>
            </a:r>
            <a:endParaRPr sz="85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345"/>
              </a:spcBef>
            </a:pPr>
            <a:r>
              <a:rPr dirty="0" sz="850" spc="-35">
                <a:latin typeface="Arial MT"/>
                <a:cs typeface="Arial MT"/>
              </a:rPr>
              <a:t>1.500.000,00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850" spc="-30">
                <a:latin typeface="Arial MT"/>
                <a:cs typeface="Arial MT"/>
              </a:rPr>
              <a:t>1.500.000,00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3373" y="301665"/>
            <a:ext cx="709605" cy="72216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26372" y="9904679"/>
            <a:ext cx="6661150" cy="0"/>
          </a:xfrm>
          <a:custGeom>
            <a:avLst/>
            <a:gdLst/>
            <a:ahLst/>
            <a:cxnLst/>
            <a:rect l="l" t="t" r="r" b="b"/>
            <a:pathLst>
              <a:path w="6661150" h="0">
                <a:moveTo>
                  <a:pt x="0" y="0"/>
                </a:moveTo>
                <a:lnTo>
                  <a:pt x="6660549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80558" y="2606815"/>
            <a:ext cx="1952625" cy="0"/>
          </a:xfrm>
          <a:custGeom>
            <a:avLst/>
            <a:gdLst/>
            <a:ahLst/>
            <a:cxnLst/>
            <a:rect l="l" t="t" r="r" b="b"/>
            <a:pathLst>
              <a:path w="1952625" h="0">
                <a:moveTo>
                  <a:pt x="0" y="0"/>
                </a:moveTo>
                <a:lnTo>
                  <a:pt x="1952177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08099" y="1202091"/>
            <a:ext cx="6657975" cy="0"/>
          </a:xfrm>
          <a:custGeom>
            <a:avLst/>
            <a:gdLst/>
            <a:ahLst/>
            <a:cxnLst/>
            <a:rect l="l" t="t" r="r" b="b"/>
            <a:pathLst>
              <a:path w="6657975" h="0">
                <a:moveTo>
                  <a:pt x="0" y="0"/>
                </a:moveTo>
                <a:lnTo>
                  <a:pt x="6657504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21669" y="221928"/>
            <a:ext cx="3157855" cy="585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PREFEITURA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5875" marR="1996439" indent="-3175">
              <a:lnSpc>
                <a:spcPct val="130000"/>
              </a:lnSpc>
              <a:spcBef>
                <a:spcPts val="47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110"/>
              <a:t> </a:t>
            </a:r>
            <a:fld id="{81D60167-4931-47E6-BA6A-407CBD079E47}" type="slidenum">
              <a:rPr dirty="0"/>
              <a:t>1</a:t>
            </a:fld>
            <a:r>
              <a:rPr dirty="0" spc="65"/>
              <a:t> </a:t>
            </a:r>
            <a:r>
              <a:rPr dirty="0"/>
              <a:t>de</a:t>
            </a:r>
            <a:r>
              <a:rPr dirty="0" spc="90"/>
              <a:t> </a:t>
            </a:r>
            <a:r>
              <a:rPr dirty="0" spc="-5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788420" y="1272171"/>
            <a:ext cx="4692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92440" y="1272171"/>
            <a:ext cx="34378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99001" y="2030905"/>
            <a:ext cx="18732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16</a:t>
            </a:r>
            <a:r>
              <a:rPr dirty="0" sz="800" spc="3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maio,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2025-07-10T16:08:36Z</dcterms:created>
  <dcterms:modified xsi:type="dcterms:W3CDTF">2025-07-10T16:08:36Z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