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0022" y="9758986"/>
            <a:ext cx="6691299" cy="18292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6380" y="233196"/>
            <a:ext cx="704347" cy="69053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512058" y="9158384"/>
            <a:ext cx="1960880" cy="0"/>
          </a:xfrm>
          <a:custGeom>
            <a:avLst/>
            <a:gdLst/>
            <a:ahLst/>
            <a:cxnLst/>
            <a:rect l="l" t="t" r="r" b="b"/>
            <a:pathLst>
              <a:path w="1960879" h="0">
                <a:moveTo>
                  <a:pt x="0" y="0"/>
                </a:moveTo>
                <a:lnTo>
                  <a:pt x="1960585" y="0"/>
                </a:lnTo>
              </a:path>
            </a:pathLst>
          </a:custGeom>
          <a:ln w="12194">
            <a:solidFill>
              <a:srgbClr val="443F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381" y="1097513"/>
            <a:ext cx="6690359" cy="0"/>
          </a:xfrm>
          <a:custGeom>
            <a:avLst/>
            <a:gdLst/>
            <a:ahLst/>
            <a:cxnLst/>
            <a:rect l="l" t="t" r="r" b="b"/>
            <a:pathLst>
              <a:path w="6690359" h="0">
                <a:moveTo>
                  <a:pt x="0" y="0"/>
                </a:moveTo>
                <a:lnTo>
                  <a:pt x="6689772" y="0"/>
                </a:lnTo>
              </a:path>
            </a:pathLst>
          </a:custGeom>
          <a:ln w="18292">
            <a:solidFill>
              <a:srgbClr val="4D4D4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5057" y="4597"/>
            <a:ext cx="3235960" cy="659130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780"/>
              </a:spcBef>
            </a:pP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38100" marR="2036445" indent="4445">
              <a:lnSpc>
                <a:spcPct val="104200"/>
              </a:lnSpc>
              <a:spcBef>
                <a:spcPts val="490"/>
              </a:spcBef>
            </a:pPr>
            <a:r>
              <a:rPr dirty="0" sz="950" spc="-90">
                <a:solidFill>
                  <a:srgbClr val="282828"/>
                </a:solidFill>
                <a:latin typeface="Microsoft Sans Serif"/>
                <a:cs typeface="Microsoft Sans Serif"/>
              </a:rPr>
              <a:t>Rua</a:t>
            </a:r>
            <a:r>
              <a:rPr dirty="0" sz="95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65">
                <a:solidFill>
                  <a:srgbClr val="232323"/>
                </a:solidFill>
                <a:latin typeface="Microsoft Sans Serif"/>
                <a:cs typeface="Microsoft Sans Serif"/>
              </a:rPr>
              <a:t>Maria</a:t>
            </a:r>
            <a:r>
              <a:rPr dirty="0" sz="95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baseline="2923" sz="1425" spc="-15">
                <a:solidFill>
                  <a:srgbClr val="1C1C1C"/>
                </a:solidFill>
                <a:latin typeface="Microsoft Sans Serif"/>
                <a:cs typeface="Microsoft Sans Serif"/>
              </a:rPr>
              <a:t>Louren</a:t>
            </a:r>
            <a:r>
              <a:rPr dirty="0" baseline="-5847" sz="1425" spc="-15">
                <a:solidFill>
                  <a:srgbClr val="1C1C1C"/>
                </a:solidFill>
                <a:latin typeface="Microsoft Sans Serif"/>
                <a:cs typeface="Microsoft Sans Serif"/>
              </a:rPr>
              <a:t>s•</a:t>
            </a:r>
            <a:r>
              <a:rPr dirty="0" baseline="2923" sz="1425" spc="-15">
                <a:solidFill>
                  <a:srgbClr val="1C1C1C"/>
                </a:solidFill>
                <a:latin typeface="Microsoft Sans Serif"/>
                <a:cs typeface="Microsoft Sans Serif"/>
              </a:rPr>
              <a:t>,</a:t>
            </a:r>
            <a:r>
              <a:rPr dirty="0" baseline="2923" sz="1425" spc="-202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40">
                <a:solidFill>
                  <a:srgbClr val="131313"/>
                </a:solidFill>
                <a:latin typeface="Microsoft Sans Serif"/>
                <a:cs typeface="Microsoft Sans Serif"/>
              </a:rPr>
              <a:t>18 </a:t>
            </a:r>
            <a:r>
              <a:rPr dirty="0" sz="950" spc="-85">
                <a:solidFill>
                  <a:srgbClr val="232323"/>
                </a:solidFill>
                <a:latin typeface="Microsoft Sans Serif"/>
                <a:cs typeface="Microsoft Sans Serif"/>
              </a:rPr>
              <a:t>Fazenda</a:t>
            </a:r>
            <a:r>
              <a:rPr dirty="0" sz="950" spc="7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1F1F1F"/>
                </a:solidFill>
                <a:latin typeface="Microsoft Sans Serif"/>
                <a:cs typeface="Microsoft Sans Serif"/>
              </a:rPr>
              <a:t>Caxlas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76144" y="1310675"/>
            <a:ext cx="2969260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522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Decreto</a:t>
            </a:r>
            <a:r>
              <a:rPr dirty="0" sz="850" spc="-2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4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Microsoft Sans Serif"/>
                <a:cs typeface="Microsoft Sans Serif"/>
              </a:rPr>
              <a:t>2926</a:t>
            </a:r>
            <a:r>
              <a:rPr dirty="0" sz="85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13131"/>
                </a:solidFill>
                <a:latin typeface="Microsoft Sans Serif"/>
                <a:cs typeface="Microsoft Sans Serif"/>
              </a:rPr>
              <a:t>23</a:t>
            </a:r>
            <a:r>
              <a:rPr dirty="0" sz="850" spc="34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F3F3F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17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Microsoft Sans Serif"/>
                <a:cs typeface="Microsoft Sans Serif"/>
              </a:rPr>
              <a:t>maio,</a:t>
            </a:r>
            <a:r>
              <a:rPr dirty="0" sz="850" spc="-2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15875" marR="128905" indent="-3810">
              <a:lnSpc>
                <a:spcPts val="940"/>
              </a:lnSpc>
            </a:pPr>
            <a:r>
              <a:rPr dirty="0" sz="850" spc="-30">
                <a:solidFill>
                  <a:srgbClr val="2A2A2A"/>
                </a:solidFill>
                <a:latin typeface="Microsoft Sans Serif"/>
                <a:cs typeface="Microsoft Sans Serif"/>
              </a:rPr>
              <a:t>Abre</a:t>
            </a:r>
            <a:r>
              <a:rPr dirty="0" sz="850" spc="-2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50" spc="4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Microsoft Sans Serif"/>
                <a:cs typeface="Microsoft Sans Serif"/>
              </a:rPr>
              <a:t>no</a:t>
            </a:r>
            <a:r>
              <a:rPr dirty="0" sz="850" spc="-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Microsoft Sans Serif"/>
                <a:cs typeface="Microsoft Sans Serif"/>
              </a:rPr>
              <a:t>valor</a:t>
            </a:r>
            <a:r>
              <a:rPr dirty="0" sz="8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Microsoft Sans Serif"/>
                <a:cs typeface="Microsoft Sans Serif"/>
              </a:rPr>
              <a:t>R$1O0.000,00,</a:t>
            </a:r>
            <a:r>
              <a:rPr dirty="0" sz="850" spc="6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Microsoft Sans Serif"/>
                <a:cs typeface="Microsoft Sans Serif"/>
              </a:rPr>
              <a:t>para </a:t>
            </a:r>
            <a:r>
              <a:rPr dirty="0" sz="850" spc="-25">
                <a:solidFill>
                  <a:srgbClr val="282828"/>
                </a:solidFill>
                <a:latin typeface="Microsoft Sans Serif"/>
                <a:cs typeface="Microsoft Sans Serif"/>
              </a:rPr>
              <a:t>fins</a:t>
            </a:r>
            <a:r>
              <a:rPr dirty="0" sz="850" spc="-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Microsoft Sans Serif"/>
                <a:cs typeface="Microsoft Sans Serif"/>
              </a:rPr>
              <a:t>que</a:t>
            </a:r>
            <a:r>
              <a:rPr dirty="0" sz="850" spc="-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Microsoft Sans Serif"/>
                <a:cs typeface="Microsoft Sans Serif"/>
              </a:rPr>
              <a:t>se</a:t>
            </a:r>
            <a:r>
              <a:rPr dirty="0" sz="850" spc="-2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50" spc="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43434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333333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4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Microsoft Sans Serif"/>
                <a:cs typeface="Microsoft Sans Serif"/>
              </a:rPr>
              <a:t>outras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Microsoft Sans Serif"/>
                <a:cs typeface="Microsoft Sans Serif"/>
              </a:rPr>
              <a:t>providências.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21165" y="2546248"/>
            <a:ext cx="6599555" cy="93535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881380">
              <a:lnSpc>
                <a:spcPct val="100000"/>
              </a:lnSpc>
              <a:spcBef>
                <a:spcPts val="380"/>
              </a:spcBef>
            </a:pPr>
            <a:r>
              <a:rPr dirty="0" baseline="3267" sz="1275" spc="-44">
                <a:solidFill>
                  <a:srgbClr val="4B4B4B"/>
                </a:solidFill>
                <a:latin typeface="Microsoft Sans Serif"/>
                <a:cs typeface="Microsoft Sans Serif"/>
              </a:rPr>
              <a:t>O</a:t>
            </a:r>
            <a:r>
              <a:rPr dirty="0" baseline="3267" sz="1275" spc="-52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232323"/>
                </a:solidFill>
                <a:latin typeface="Microsoft Sans Serif"/>
                <a:cs typeface="Microsoft Sans Serif"/>
              </a:rPr>
              <a:t>PREFEITO</a:t>
            </a:r>
            <a:r>
              <a:rPr dirty="0" baseline="3267" sz="1275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181818"/>
                </a:solidFill>
                <a:latin typeface="Microsoft Sans Serif"/>
                <a:cs typeface="Microsoft Sans Serif"/>
              </a:rPr>
              <a:t>MUNICIPAL,</a:t>
            </a:r>
            <a:r>
              <a:rPr dirty="0" baseline="3267" sz="1275" spc="97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30">
                <a:solidFill>
                  <a:srgbClr val="181818"/>
                </a:solidFill>
                <a:latin typeface="Microsoft Sans Serif"/>
                <a:cs typeface="Microsoft Sans Serif"/>
              </a:rPr>
              <a:t>no</a:t>
            </a:r>
            <a:r>
              <a:rPr dirty="0" baseline="3267" sz="1275" spc="-44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60">
                <a:solidFill>
                  <a:srgbClr val="2D2D2D"/>
                </a:solidFill>
                <a:latin typeface="Microsoft Sans Serif"/>
                <a:cs typeface="Microsoft Sans Serif"/>
              </a:rPr>
              <a:t>uso</a:t>
            </a:r>
            <a:r>
              <a:rPr dirty="0" baseline="3267" sz="1275" spc="-22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baseline="3267" sz="1275" spc="-7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75">
                <a:solidFill>
                  <a:srgbClr val="3D3D3D"/>
                </a:solidFill>
                <a:latin typeface="Microsoft Sans Serif"/>
                <a:cs typeface="Microsoft Sans Serif"/>
              </a:rPr>
              <a:t>euas</a:t>
            </a:r>
            <a:r>
              <a:rPr dirty="0" baseline="3267" sz="1275" spc="22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15">
                <a:solidFill>
                  <a:srgbClr val="1C1C1C"/>
                </a:solidFill>
                <a:latin typeface="Microsoft Sans Serif"/>
                <a:cs typeface="Microsoft Sans Serif"/>
              </a:rPr>
              <a:t>atribu</a:t>
            </a:r>
            <a:r>
              <a:rPr dirty="0" sz="850" spc="-10">
                <a:solidFill>
                  <a:srgbClr val="1C1C1C"/>
                </a:solidFill>
                <a:latin typeface="Microsoft Sans Serif"/>
                <a:cs typeface="Microsoft Sans Serif"/>
              </a:rPr>
              <a:t>'s•</a:t>
            </a:r>
            <a:r>
              <a:rPr dirty="0" baseline="6535" sz="1275" spc="-15">
                <a:solidFill>
                  <a:srgbClr val="1C1C1C"/>
                </a:solidFill>
                <a:latin typeface="Microsoft Sans Serif"/>
                <a:cs typeface="Microsoft Sans Serif"/>
              </a:rPr>
              <a:t>es</a:t>
            </a:r>
            <a:r>
              <a:rPr dirty="0" baseline="6535" sz="1275" spc="-67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1F1F1F"/>
                </a:solidFill>
                <a:latin typeface="Microsoft Sans Serif"/>
                <a:cs typeface="Microsoft Sans Serif"/>
              </a:rPr>
              <a:t>łegais,</a:t>
            </a:r>
            <a:r>
              <a:rPr dirty="0" baseline="3267" sz="1275" spc="-22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44">
                <a:solidFill>
                  <a:srgbClr val="161616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baseline="3267" sz="127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60">
                <a:solidFill>
                  <a:srgbClr val="444444"/>
                </a:solidFill>
                <a:latin typeface="Microsoft Sans Serif"/>
                <a:cs typeface="Microsoft Sans Serif"/>
              </a:rPr>
              <a:t>e</a:t>
            </a:r>
            <a:r>
              <a:rPr dirty="0" baseline="3267" sz="1275" spc="-37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30">
                <a:solidFill>
                  <a:srgbClr val="2F2F2F"/>
                </a:solidFill>
                <a:latin typeface="Microsoft Sans Serif"/>
                <a:cs typeface="Microsoft Sans Serif"/>
              </a:rPr>
              <a:t>de</a:t>
            </a:r>
            <a:r>
              <a:rPr dirty="0" baseline="3267" sz="1275" spc="-52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1F1F1F"/>
                </a:solidFill>
                <a:latin typeface="Microsoft Sans Serif"/>
                <a:cs typeface="Microsoft Sans Serif"/>
              </a:rPr>
              <a:t>acordo</a:t>
            </a:r>
            <a:r>
              <a:rPr dirty="0" baseline="3267" sz="127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30">
                <a:solidFill>
                  <a:srgbClr val="262626"/>
                </a:solidFill>
                <a:latin typeface="Microsoft Sans Serif"/>
                <a:cs typeface="Microsoft Sans Serif"/>
              </a:rPr>
              <a:t>com</a:t>
            </a:r>
            <a:r>
              <a:rPr dirty="0" baseline="3267" sz="1275" spc="-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>
                <a:solidFill>
                  <a:srgbClr val="424242"/>
                </a:solidFill>
                <a:latin typeface="Microsoft Sans Serif"/>
                <a:cs typeface="Microsoft Sans Serif"/>
              </a:rPr>
              <a:t>o</a:t>
            </a:r>
            <a:r>
              <a:rPr dirty="0" baseline="3267" sz="1275" spc="-1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30">
                <a:solidFill>
                  <a:srgbClr val="1F1F1F"/>
                </a:solidFill>
                <a:latin typeface="Microsoft Sans Serif"/>
                <a:cs typeface="Microsoft Sans Serif"/>
              </a:rPr>
              <a:t>que</a:t>
            </a:r>
            <a:r>
              <a:rPr dirty="0" baseline="3267" sz="1275" spc="104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313131"/>
                </a:solidFill>
                <a:latin typeface="Microsoft Sans Serif"/>
                <a:cs typeface="Microsoft Sans Serif"/>
              </a:rPr>
              <a:t>îfie</a:t>
            </a:r>
            <a:r>
              <a:rPr dirty="0" baseline="3267" sz="1275" spc="-7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52">
                <a:solidFill>
                  <a:srgbClr val="343434"/>
                </a:solidFill>
                <a:latin typeface="Microsoft Sans Serif"/>
                <a:cs typeface="Microsoft Sans Serif"/>
              </a:rPr>
              <a:t>confere</a:t>
            </a:r>
            <a:r>
              <a:rPr dirty="0" baseline="3267" sz="1275" spc="-7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>
                <a:solidFill>
                  <a:srgbClr val="3B3B3B"/>
                </a:solidFill>
                <a:latin typeface="Microsoft Sans Serif"/>
                <a:cs typeface="Microsoft Sans Serif"/>
              </a:rPr>
              <a:t>o</a:t>
            </a:r>
            <a:r>
              <a:rPr dirty="0" baseline="3267" sz="1275" spc="-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15">
                <a:solidFill>
                  <a:srgbClr val="363636"/>
                </a:solidFill>
                <a:latin typeface="Microsoft Sans Serif"/>
                <a:cs typeface="Microsoft Sans Serif"/>
              </a:rPr>
              <a:t>art.</a:t>
            </a:r>
            <a:r>
              <a:rPr dirty="0" baseline="3267" sz="127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>
                <a:solidFill>
                  <a:srgbClr val="2A2A2A"/>
                </a:solidFill>
                <a:latin typeface="Microsoft Sans Serif"/>
                <a:cs typeface="Microsoft Sans Serif"/>
              </a:rPr>
              <a:t>8º</a:t>
            </a:r>
            <a:r>
              <a:rPr dirty="0" baseline="3267" sz="1275" spc="209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37">
                <a:solidFill>
                  <a:srgbClr val="363636"/>
                </a:solidFill>
                <a:latin typeface="Microsoft Sans Serif"/>
                <a:cs typeface="Microsoft Sans Serif"/>
              </a:rPr>
              <a:t>da</a:t>
            </a:r>
            <a:endParaRPr baseline="3267" sz="1275">
              <a:latin typeface="Microsoft Sans Serif"/>
              <a:cs typeface="Microsoft Sans Serif"/>
            </a:endParaRPr>
          </a:p>
          <a:p>
            <a:pPr marL="63500">
              <a:lnSpc>
                <a:spcPct val="100000"/>
              </a:lnSpc>
              <a:spcBef>
                <a:spcPts val="300"/>
              </a:spcBef>
            </a:pPr>
            <a:r>
              <a:rPr dirty="0" sz="900" spc="-60">
                <a:solidFill>
                  <a:srgbClr val="494949"/>
                </a:solidFill>
                <a:latin typeface="Microsoft Sans Serif"/>
                <a:cs typeface="Microsoft Sans Serif"/>
              </a:rPr>
              <a:t>Lei</a:t>
            </a:r>
            <a:r>
              <a:rPr dirty="0" sz="900" spc="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484848"/>
                </a:solidFill>
                <a:latin typeface="Microsoft Sans Serif"/>
                <a:cs typeface="Microsoft Sans Serif"/>
              </a:rPr>
              <a:t>n° </a:t>
            </a:r>
            <a:r>
              <a:rPr dirty="0" sz="900" spc="-65">
                <a:solidFill>
                  <a:srgbClr val="383838"/>
                </a:solidFill>
                <a:latin typeface="Microsoft Sans Serif"/>
                <a:cs typeface="Microsoft Sans Serif"/>
              </a:rPr>
              <a:t>859</a:t>
            </a:r>
            <a:r>
              <a:rPr dirty="0" sz="900" spc="-2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35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1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444444"/>
                </a:solidFill>
                <a:latin typeface="Microsoft Sans Serif"/>
                <a:cs typeface="Microsoft Sans Serif"/>
              </a:rPr>
              <a:t>10</a:t>
            </a:r>
            <a:r>
              <a:rPr dirty="0" sz="9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333333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2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1F1F1F"/>
                </a:solidFill>
                <a:latin typeface="Microsoft Sans Serif"/>
                <a:cs typeface="Microsoft Sans Serif"/>
              </a:rPr>
              <a:t>dezembro</a:t>
            </a:r>
            <a:r>
              <a:rPr dirty="0" sz="900" spc="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35">
                <a:solidFill>
                  <a:srgbClr val="363636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1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262626"/>
                </a:solidFill>
                <a:latin typeface="Microsoft Sans Serif"/>
                <a:cs typeface="Microsoft Sans Serif"/>
              </a:rPr>
              <a:t>2024</a:t>
            </a:r>
            <a:r>
              <a:rPr dirty="0" sz="900" spc="3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4F4F4F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3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282828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900" spc="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3B3B3B"/>
                </a:solidFill>
                <a:latin typeface="Microsoft Sans Serif"/>
                <a:cs typeface="Microsoft Sans Serif"/>
              </a:rPr>
              <a:t>na</a:t>
            </a:r>
            <a:r>
              <a:rPr dirty="0" sz="900" spc="-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2B2B2B"/>
                </a:solidFill>
                <a:latin typeface="Microsoft Sans Serif"/>
                <a:cs typeface="Microsoft Sans Serif"/>
              </a:rPr>
              <a:t>edişão</a:t>
            </a:r>
            <a:r>
              <a:rPr dirty="0" sz="900" spc="4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F2F2F"/>
                </a:solidFill>
                <a:latin typeface="Microsoft Sans Serif"/>
                <a:cs typeface="Microsoft Sans Serif"/>
              </a:rPr>
              <a:t>extra</a:t>
            </a:r>
            <a:r>
              <a:rPr dirty="0" sz="900" spc="-2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0">
                <a:solidFill>
                  <a:srgbClr val="212121"/>
                </a:solidFill>
                <a:latin typeface="Microsoft Sans Serif"/>
                <a:cs typeface="Microsoft Sans Serif"/>
              </a:rPr>
              <a:t>II</a:t>
            </a:r>
            <a:r>
              <a:rPr dirty="0" sz="900" spc="-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363636"/>
                </a:solidFill>
                <a:latin typeface="Microsoft Sans Serif"/>
                <a:cs typeface="Microsoft Sans Serif"/>
              </a:rPr>
              <a:t>n°</a:t>
            </a:r>
            <a:r>
              <a:rPr dirty="0" sz="900" spc="-4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262626"/>
                </a:solidFill>
                <a:latin typeface="Microsoft Sans Serif"/>
                <a:cs typeface="Microsoft Sans Serif"/>
              </a:rPr>
              <a:t>1924</a:t>
            </a:r>
            <a:r>
              <a:rPr dirty="0" sz="900" spc="3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161616"/>
                </a:solidFill>
                <a:latin typeface="Microsoft Sans Serif"/>
                <a:cs typeface="Microsoft Sans Serif"/>
              </a:rPr>
              <a:t>10/12/2024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900">
              <a:latin typeface="Microsoft Sans Serif"/>
              <a:cs typeface="Microsoft Sans Serif"/>
            </a:endParaRPr>
          </a:p>
          <a:p>
            <a:pPr marL="54610">
              <a:lnSpc>
                <a:spcPct val="100000"/>
              </a:lnSpc>
            </a:pPr>
            <a:r>
              <a:rPr dirty="0" u="sng" sz="850" spc="-100">
                <a:solidFill>
                  <a:srgbClr val="525252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850" spc="10">
                <a:solidFill>
                  <a:srgbClr val="525252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50" spc="-60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>
                <a:solidFill>
                  <a:srgbClr val="56565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850" spc="-35">
                <a:solidFill>
                  <a:srgbClr val="56565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>
                <a:solidFill>
                  <a:srgbClr val="36363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850" spc="-15">
                <a:solidFill>
                  <a:srgbClr val="36363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>
                <a:solidFill>
                  <a:srgbClr val="2A2A2A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50" spc="-25">
                <a:solidFill>
                  <a:srgbClr val="2A2A2A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850" spc="-5">
                <a:solidFill>
                  <a:srgbClr val="262626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 spc="-25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sng" sz="850" spc="500">
                <a:solidFill>
                  <a:srgbClr val="3B3B3B"/>
                </a:solidFill>
                <a:uFill>
                  <a:solidFill>
                    <a:srgbClr val="545457"/>
                  </a:solidFill>
                </a:uFill>
                <a:latin typeface="Microsoft Sans Serif"/>
                <a:cs typeface="Microsoft Sans Serif"/>
              </a:rPr>
              <a:t> </a:t>
            </a: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369570">
              <a:lnSpc>
                <a:spcPct val="100000"/>
              </a:lnSpc>
            </a:pP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2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1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supÌementar</a:t>
            </a:r>
            <a:r>
              <a:rPr dirty="0" sz="80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as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07934" y="4229284"/>
            <a:ext cx="2713990" cy="38671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900" spc="-25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Dotasóes</a:t>
            </a:r>
            <a:r>
              <a:rPr dirty="0" u="sng" sz="900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">
                <a:solidFill>
                  <a:srgbClr val="1A1A1A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900" spc="500">
                <a:solidFill>
                  <a:srgbClr val="1A1A1A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endParaRPr sz="900">
              <a:latin typeface="Microsoft Sans Serif"/>
              <a:cs typeface="Microsoft Sans Serif"/>
            </a:endParaRPr>
          </a:p>
          <a:p>
            <a:pPr marL="67310">
              <a:lnSpc>
                <a:spcPct val="100000"/>
              </a:lnSpc>
              <a:spcBef>
                <a:spcPts val="295"/>
              </a:spcBef>
            </a:pP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000" spc="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11930" y="4634879"/>
          <a:ext cx="6608445" cy="9855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2559685"/>
                <a:gridCol w="2581910"/>
                <a:gridCol w="664845"/>
              </a:tblGrid>
              <a:tr h="140335">
                <a:tc>
                  <a:txBody>
                    <a:bodyPr/>
                    <a:lstStyle/>
                    <a:p>
                      <a:pPr marL="36195">
                        <a:lnSpc>
                          <a:spcPts val="900"/>
                        </a:lnSpc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OF.04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00"/>
                        </a:lnSpc>
                      </a:pPr>
                      <a:r>
                        <a:rPr dirty="0" sz="80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Secretźrła</a:t>
                      </a:r>
                      <a:r>
                        <a:rPr dirty="0" sz="800" spc="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Govemo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2.798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6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900" spc="1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00" spc="-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Operacionalizacăo</a:t>
                      </a:r>
                      <a:r>
                        <a:rPr dirty="0" sz="900" spc="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7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900" spc="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3.3.9.0.92.00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7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900" spc="6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8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7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EXERCICIOS</a:t>
                      </a:r>
                      <a:r>
                        <a:rPr dirty="0" sz="900" spc="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ANIERIORES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7766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2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não 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50" spc="-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7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da </a:t>
                      </a:r>
                      <a:r>
                        <a:rPr dirty="0" sz="950" spc="-4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950" spc="18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Rț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3895">
                        <a:lnSpc>
                          <a:spcPts val="1050"/>
                        </a:lnSpc>
                        <a:spcBef>
                          <a:spcPts val="15"/>
                        </a:spcBef>
                      </a:pPr>
                      <a:r>
                        <a:rPr dirty="0" sz="950" spc="-5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950" spc="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50" spc="-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6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950" spc="8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1050"/>
                        </a:lnSpc>
                        <a:spcBef>
                          <a:spcPts val="15"/>
                        </a:spcBef>
                      </a:pPr>
                      <a:r>
                        <a:rPr dirty="0" sz="95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663153" y="5660718"/>
            <a:ext cx="6005195" cy="295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25"/>
              </a:lnSpc>
              <a:spcBef>
                <a:spcPts val="100"/>
              </a:spcBef>
            </a:pPr>
            <a:r>
              <a:rPr dirty="0" sz="950" spc="-95" i="1">
                <a:solidFill>
                  <a:srgbClr val="2B2B2B"/>
                </a:solidFill>
                <a:latin typeface="Arial"/>
                <a:cs typeface="Arial"/>
              </a:rPr>
              <a:t>Artìgo</a:t>
            </a:r>
            <a:r>
              <a:rPr dirty="0" sz="950" spc="20" i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spc="-80">
                <a:solidFill>
                  <a:srgbClr val="2D2D2D"/>
                </a:solidFill>
                <a:latin typeface="Microsoft Sans Serif"/>
                <a:cs typeface="Microsoft Sans Serif"/>
              </a:rPr>
              <a:t>2ᵉ</a:t>
            </a:r>
            <a:r>
              <a:rPr dirty="0" sz="950" spc="-1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25">
                <a:solidFill>
                  <a:srgbClr val="333333"/>
                </a:solidFill>
                <a:latin typeface="Microsoft Sans Serif"/>
                <a:cs typeface="Microsoft Sans Serif"/>
              </a:rPr>
              <a:t>-</a:t>
            </a:r>
            <a:r>
              <a:rPr dirty="0" sz="950" spc="-35">
                <a:solidFill>
                  <a:srgbClr val="333333"/>
                </a:solidFill>
                <a:latin typeface="Microsoft Sans Serif"/>
                <a:cs typeface="Microsoft Sans Serif"/>
              </a:rPr>
              <a:t>As</a:t>
            </a:r>
            <a:r>
              <a:rPr dirty="0" sz="950" spc="-3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90">
                <a:solidFill>
                  <a:srgbClr val="1A1A1A"/>
                </a:solidFill>
                <a:latin typeface="Microsoft Sans Serif"/>
                <a:cs typeface="Microsoft Sans Serif"/>
              </a:rPr>
              <a:t>despesas</a:t>
            </a:r>
            <a:r>
              <a:rPr dirty="0" sz="950" spc="6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65">
                <a:solidFill>
                  <a:srgbClr val="181818"/>
                </a:solidFill>
                <a:latin typeface="Microsoft Sans Serif"/>
                <a:cs typeface="Microsoft Sans Serif"/>
              </a:rPr>
              <a:t>derorrentes</a:t>
            </a:r>
            <a:r>
              <a:rPr dirty="0" sz="950" spc="10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75">
                <a:solidFill>
                  <a:srgbClr val="2A2A2A"/>
                </a:solidFill>
                <a:latin typeface="Microsoft Sans Serif"/>
                <a:cs typeface="Microsoft Sans Serif"/>
              </a:rPr>
              <a:t>da</a:t>
            </a:r>
            <a:r>
              <a:rPr dirty="0" sz="950" spc="-5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80">
                <a:solidFill>
                  <a:srgbClr val="161616"/>
                </a:solidFill>
                <a:latin typeface="Microsoft Sans Serif"/>
                <a:cs typeface="Microsoft Sans Serif"/>
              </a:rPr>
              <a:t>abertura</a:t>
            </a:r>
            <a:r>
              <a:rPr dirty="0" sz="95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90">
                <a:solidFill>
                  <a:srgbClr val="2F2F2F"/>
                </a:solidFill>
                <a:latin typeface="Microsoft Sans Serif"/>
                <a:cs typeface="Microsoft Sans Serif"/>
              </a:rPr>
              <a:t>do</a:t>
            </a:r>
            <a:r>
              <a:rPr dirty="0" sz="950" spc="-5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80">
                <a:solidFill>
                  <a:srgbClr val="1C1C1C"/>
                </a:solidFill>
                <a:latin typeface="Microsoft Sans Serif"/>
                <a:cs typeface="Microsoft Sans Serif"/>
              </a:rPr>
              <a:t>presente</a:t>
            </a:r>
            <a:r>
              <a:rPr dirty="0" sz="95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70" i="1">
                <a:solidFill>
                  <a:srgbClr val="1F1F1F"/>
                </a:solidFill>
                <a:latin typeface="Arial"/>
                <a:cs typeface="Arial"/>
              </a:rPr>
              <a:t>crèäilo</a:t>
            </a:r>
            <a:r>
              <a:rPr dirty="0" sz="950" spc="-10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80" i="1">
                <a:solidFill>
                  <a:srgbClr val="1D1D1D"/>
                </a:solidFill>
                <a:latin typeface="Arial"/>
                <a:cs typeface="Arial"/>
              </a:rPr>
              <a:t>suplementar,</a:t>
            </a:r>
            <a:r>
              <a:rPr dirty="0" sz="950" spc="75" i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spc="-80">
                <a:solidFill>
                  <a:srgbClr val="212121"/>
                </a:solidFill>
                <a:latin typeface="Microsoft Sans Serif"/>
                <a:cs typeface="Microsoft Sans Serif"/>
              </a:rPr>
              <a:t>serăo</a:t>
            </a:r>
            <a:r>
              <a:rPr dirty="0" sz="9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10">
                <a:solidFill>
                  <a:srgbClr val="2D2D2D"/>
                </a:solidFill>
                <a:latin typeface="Microsoft Sans Serif"/>
                <a:cs typeface="Microsoft Sans Serif"/>
              </a:rPr>
              <a:t>Robertas</a:t>
            </a:r>
            <a:r>
              <a:rPr dirty="0" sz="950" spc="8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95">
                <a:solidFill>
                  <a:srgbClr val="2A2A2A"/>
                </a:solidFill>
                <a:latin typeface="Microsoft Sans Serif"/>
                <a:cs typeface="Microsoft Sans Serif"/>
              </a:rPr>
              <a:t>com</a:t>
            </a:r>
            <a:r>
              <a:rPr dirty="0" sz="950" spc="-3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85" i="1">
                <a:solidFill>
                  <a:srgbClr val="1F1F1F"/>
                </a:solidFill>
                <a:latin typeface="Arial"/>
                <a:cs typeface="Arial"/>
              </a:rPr>
              <a:t>recursos</a:t>
            </a:r>
            <a:r>
              <a:rPr dirty="0" sz="950" spc="45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90">
                <a:solidFill>
                  <a:srgbClr val="2D2D2D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-1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65">
                <a:solidFill>
                  <a:srgbClr val="2F2F2F"/>
                </a:solidFill>
                <a:latin typeface="Microsoft Sans Serif"/>
                <a:cs typeface="Microsoft Sans Serif"/>
              </a:rPr>
              <a:t>que</a:t>
            </a:r>
            <a:r>
              <a:rPr dirty="0" sz="950" spc="6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60">
                <a:solidFill>
                  <a:srgbClr val="363636"/>
                </a:solidFill>
                <a:latin typeface="Microsoft Sans Serif"/>
                <a:cs typeface="Microsoft Sans Serif"/>
              </a:rPr>
              <a:t>îrała</a:t>
            </a:r>
            <a:r>
              <a:rPr dirty="0" sz="950" spc="-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90">
                <a:solidFill>
                  <a:srgbClr val="4F4F4F"/>
                </a:solidFill>
                <a:latin typeface="Microsoft Sans Serif"/>
                <a:cs typeface="Microsoft Sans Serif"/>
              </a:rPr>
              <a:t>o</a:t>
            </a:r>
            <a:r>
              <a:rPr dirty="0" sz="950" spc="-2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 i="1">
                <a:solidFill>
                  <a:srgbClr val="1C1C1C"/>
                </a:solidFill>
                <a:latin typeface="Arial"/>
                <a:cs typeface="Arial"/>
              </a:rPr>
              <a:t>AA'ipo</a:t>
            </a:r>
            <a:endParaRPr sz="950">
              <a:latin typeface="Arial"/>
              <a:cs typeface="Arial"/>
            </a:endParaRPr>
          </a:p>
          <a:p>
            <a:pPr marL="479425">
              <a:lnSpc>
                <a:spcPts val="1005"/>
              </a:lnSpc>
            </a:pPr>
            <a:r>
              <a:rPr dirty="0" sz="850" spc="-30">
                <a:solidFill>
                  <a:srgbClr val="3B3B3B"/>
                </a:solidFill>
                <a:latin typeface="Microsoft Sans Serif"/>
                <a:cs typeface="Microsoft Sans Serif"/>
              </a:rPr>
              <a:t>43 </a:t>
            </a:r>
            <a:r>
              <a:rPr dirty="0" sz="850" spc="-40">
                <a:solidFill>
                  <a:srgbClr val="3B3B3B"/>
                </a:solidFill>
                <a:latin typeface="Microsoft Sans Serif"/>
                <a:cs typeface="Microsoft Sans Serif"/>
              </a:rPr>
              <a:t>parägrafo</a:t>
            </a:r>
            <a:r>
              <a:rPr dirty="0" sz="850" spc="2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Microsoft Sans Serif"/>
                <a:cs typeface="Microsoft Sans Serif"/>
              </a:rPr>
              <a:t>1º</a:t>
            </a:r>
            <a:r>
              <a:rPr dirty="0" sz="850" spc="-4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B2B2B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3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43434"/>
                </a:solidFill>
                <a:latin typeface="Microsoft Sans Serif"/>
                <a:cs typeface="Microsoft Sans Serif"/>
              </a:rPr>
              <a:t>Lei</a:t>
            </a:r>
            <a:r>
              <a:rPr dirty="0" sz="850" spc="-3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Microsoft Sans Serif"/>
                <a:cs typeface="Microsoft Sans Serif"/>
              </a:rPr>
              <a:t>Federal</a:t>
            </a:r>
            <a:r>
              <a:rPr dirty="0" sz="850" spc="-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2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50" spc="3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363636"/>
                </a:solidFill>
                <a:latin typeface="Microsoft Sans Serif"/>
                <a:cs typeface="Microsoft Sans Serif"/>
              </a:rPr>
              <a:t>lnciso</a:t>
            </a:r>
            <a:r>
              <a:rPr dirty="0" sz="850" spc="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Microsoft Sans Serif"/>
                <a:cs typeface="Microsoft Sans Serif"/>
              </a:rPr>
              <a:t>Ill.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42110" y="6023775"/>
            <a:ext cx="16516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3400"/>
              </a:lnSpc>
              <a:spcBef>
                <a:spcPts val="100"/>
              </a:spcBef>
            </a:pPr>
            <a:r>
              <a:rPr dirty="0" sz="900" spc="-40">
                <a:solidFill>
                  <a:srgbClr val="181818"/>
                </a:solidFill>
                <a:latin typeface="Microsoft Sans Serif"/>
                <a:cs typeface="Microsoft Sans Serif"/>
              </a:rPr>
              <a:t>Inciso:</a:t>
            </a:r>
            <a:r>
              <a:rPr dirty="0" sz="900" spc="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282828"/>
                </a:solidFill>
                <a:latin typeface="Microsoft Sans Serif"/>
                <a:cs typeface="Microsoft Sans Serif"/>
              </a:rPr>
              <a:t>II</a:t>
            </a:r>
            <a:r>
              <a:rPr dirty="0" sz="900" spc="-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F2F2F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4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232323"/>
                </a:solidFill>
                <a:latin typeface="Microsoft Sans Serif"/>
                <a:cs typeface="Microsoft Sans Serif"/>
              </a:rPr>
              <a:t>Excesso</a:t>
            </a:r>
            <a:r>
              <a:rPr dirty="0" sz="900" spc="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232323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90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0">
                <a:solidFill>
                  <a:srgbClr val="1C1C1C"/>
                </a:solidFill>
                <a:latin typeface="Microsoft Sans Serif"/>
                <a:cs typeface="Microsoft Sans Serif"/>
              </a:rPr>
              <a:t>III</a:t>
            </a:r>
            <a:r>
              <a:rPr dirty="0" sz="900" spc="-5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2A2A2A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1A1A1A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900" spc="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3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232323"/>
                </a:solidFill>
                <a:latin typeface="Microsoft Sans Serif"/>
                <a:cs typeface="Microsoft Sans Serif"/>
              </a:rPr>
              <a:t>Dotação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9804" y="6376614"/>
            <a:ext cx="2704465" cy="3886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0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DotaGóes</a:t>
            </a:r>
            <a:r>
              <a:rPr dirty="0" u="sng" sz="800" spc="-5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Anuîadas</a:t>
            </a:r>
            <a:r>
              <a:rPr dirty="0" u="sng" sz="800" spc="50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1594">
              <a:lnSpc>
                <a:spcPct val="100000"/>
              </a:lnSpc>
              <a:spcBef>
                <a:spcPts val="390"/>
              </a:spcBef>
            </a:pP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000" spc="6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000" spc="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98098" y="6772530"/>
          <a:ext cx="6608445" cy="102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2452370"/>
                <a:gridCol w="2503804"/>
                <a:gridCol w="845820"/>
              </a:tblGrid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ts val="1010"/>
                        </a:lnSpc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01.08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1010"/>
                        </a:lnSpc>
                      </a:pPr>
                      <a:r>
                        <a:rPr dirty="0" sz="90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Secretarla</a:t>
                      </a:r>
                      <a:r>
                        <a:rPr dirty="0" sz="900" spc="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900" spc="-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-2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9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1.032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900" spc="-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lnfraestrutura, </a:t>
                      </a:r>
                      <a:r>
                        <a:rPr dirty="0" sz="900" spc="-6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saneamento</a:t>
                      </a:r>
                      <a:r>
                        <a:rPr dirty="0" sz="900" spc="5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00" spc="1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pavimentação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7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3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INSTALAGÕES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00" spc="-4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900" spc="3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90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Uniăo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3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4925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90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90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900" spc="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900" spc="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4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 spc="4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50" spc="-5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50" spc="-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14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9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7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950" spc="16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35"/>
                        </a:lnSpc>
                      </a:pPr>
                      <a:r>
                        <a:rPr dirty="0" sz="1050" spc="-145" b="1">
                          <a:solidFill>
                            <a:srgbClr val="1C1C1C"/>
                          </a:solidFill>
                          <a:latin typeface="Courier New"/>
                          <a:cs typeface="Courier New"/>
                        </a:rPr>
                        <a:t>100.000,00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4580">
                        <a:lnSpc>
                          <a:spcPts val="1080"/>
                        </a:lnSpc>
                      </a:pPr>
                      <a:r>
                        <a:rPr dirty="0" sz="950" spc="-5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950" spc="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50" spc="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950" spc="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40"/>
                        </a:lnSpc>
                      </a:pPr>
                      <a:r>
                        <a:rPr dirty="0" sz="1050" spc="-20" b="1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10000000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716418" y="6027076"/>
            <a:ext cx="656590" cy="3917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5">
                <a:solidFill>
                  <a:srgbClr val="181818"/>
                </a:solidFill>
                <a:latin typeface="Microsoft Sans Serif"/>
                <a:cs typeface="Microsoft Sans Serif"/>
              </a:rPr>
              <a:t>R$100.000,00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161616"/>
                </a:solidFill>
                <a:latin typeface="Microsoft Sans Serif"/>
                <a:cs typeface="Microsoft Sans Serif"/>
              </a:rPr>
              <a:t>$100.000,00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28201" y="7829136"/>
            <a:ext cx="47688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3”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7409" y="7829136"/>
            <a:ext cx="345503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00" spc="7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84848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800" spc="1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2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800" spc="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se,</a:t>
            </a:r>
            <a:r>
              <a:rPr dirty="0" sz="800" spc="6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afixe-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7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solidFill>
                  <a:srgbClr val="2A2A2A"/>
                </a:solidFill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40032" y="8577348"/>
            <a:ext cx="18859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232323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5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1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23</a:t>
            </a:r>
            <a:r>
              <a:rPr dirty="0" sz="850" spc="3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14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Microsoft Sans Serif"/>
                <a:cs typeface="Microsoft Sans Serif"/>
              </a:rPr>
              <a:t>maio,</a:t>
            </a:r>
            <a:r>
              <a:rPr dirty="0" sz="850" spc="-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2025-07-10T15:42:57Z</dcterms:created>
  <dcterms:modified xsi:type="dcterms:W3CDTF">2025-07-10T15:42:57Z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