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686425" y="170814"/>
            <a:ext cx="1276350" cy="9906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0209" y="182244"/>
            <a:ext cx="1076325" cy="942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5942" y="261619"/>
            <a:ext cx="2603500" cy="6584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>
              <a:lnSpc>
                <a:spcPct val="98600"/>
              </a:lnSpc>
              <a:spcBef>
                <a:spcPts val="114"/>
              </a:spcBef>
            </a:pPr>
            <a:r>
              <a:rPr dirty="0" sz="1400" spc="-10" b="1">
                <a:latin typeface="Calibri"/>
                <a:cs typeface="Calibri"/>
              </a:rPr>
              <a:t>Estado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5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Janeiro</a:t>
            </a:r>
            <a:r>
              <a:rPr dirty="0" sz="1400" spc="50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6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</a:t>
            </a:r>
            <a:r>
              <a:rPr dirty="0" sz="1400" b="1">
                <a:latin typeface="Calibri"/>
                <a:cs typeface="Calibri"/>
              </a:rPr>
              <a:t>Gabinete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764" y="1624710"/>
            <a:ext cx="5793740" cy="7940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DECRETO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Nº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2919,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15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MAIO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2025.</a:t>
            </a:r>
            <a:endParaRPr sz="1200">
              <a:latin typeface="Calibri"/>
              <a:cs typeface="Calibri"/>
            </a:endParaRPr>
          </a:p>
          <a:p>
            <a:pPr algn="just" marL="2805430" marR="6985">
              <a:lnSpc>
                <a:spcPct val="101699"/>
              </a:lnSpc>
              <a:spcBef>
                <a:spcPts val="1415"/>
              </a:spcBef>
            </a:pPr>
            <a:r>
              <a:rPr dirty="0" sz="1200" b="1">
                <a:latin typeface="Calibri"/>
                <a:cs typeface="Calibri"/>
              </a:rPr>
              <a:t>INSTITUI</a:t>
            </a:r>
            <a:r>
              <a:rPr dirty="0" sz="1200" spc="495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O</a:t>
            </a:r>
            <a:r>
              <a:rPr dirty="0" sz="1200" spc="240" b="1">
                <a:latin typeface="Calibri"/>
                <a:cs typeface="Calibri"/>
              </a:rPr>
              <a:t>   </a:t>
            </a:r>
            <a:r>
              <a:rPr dirty="0" sz="1200" b="1">
                <a:latin typeface="Calibri"/>
                <a:cs typeface="Calibri"/>
              </a:rPr>
              <a:t>PLANO</a:t>
            </a:r>
            <a:r>
              <a:rPr dirty="0" sz="1200" spc="245" b="1">
                <a:latin typeface="Calibri"/>
                <a:cs typeface="Calibri"/>
              </a:rPr>
              <a:t>  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240" b="1">
                <a:latin typeface="Calibri"/>
                <a:cs typeface="Calibri"/>
              </a:rPr>
              <a:t>   </a:t>
            </a:r>
            <a:r>
              <a:rPr dirty="0" sz="1200" b="1">
                <a:latin typeface="Calibri"/>
                <a:cs typeface="Calibri"/>
              </a:rPr>
              <a:t>AÇÃO</a:t>
            </a:r>
            <a:r>
              <a:rPr dirty="0" sz="1200" spc="245" b="1">
                <a:latin typeface="Calibri"/>
                <a:cs typeface="Calibri"/>
              </a:rPr>
              <a:t>   </a:t>
            </a:r>
            <a:r>
              <a:rPr dirty="0" sz="1200" spc="-20" b="1">
                <a:latin typeface="Calibri"/>
                <a:cs typeface="Calibri"/>
              </a:rPr>
              <a:t>PARA </a:t>
            </a:r>
            <a:r>
              <a:rPr dirty="0" sz="1200" b="1">
                <a:latin typeface="Calibri"/>
                <a:cs typeface="Calibri"/>
              </a:rPr>
              <a:t>ADEQUAÇÃO</a:t>
            </a:r>
            <a:r>
              <a:rPr dirty="0" sz="1200" spc="25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À</a:t>
            </a:r>
            <a:r>
              <a:rPr dirty="0" sz="1200" spc="2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LEI</a:t>
            </a:r>
            <a:r>
              <a:rPr dirty="0" sz="1200" spc="2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GERAL</a:t>
            </a:r>
            <a:r>
              <a:rPr dirty="0" sz="1200" spc="24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2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PROTEÇÃO</a:t>
            </a:r>
            <a:r>
              <a:rPr dirty="0" sz="1200" spc="229" b="1">
                <a:latin typeface="Calibri"/>
                <a:cs typeface="Calibri"/>
              </a:rPr>
              <a:t> </a:t>
            </a:r>
            <a:r>
              <a:rPr dirty="0" sz="1200" spc="-25" b="1">
                <a:latin typeface="Calibri"/>
                <a:cs typeface="Calibri"/>
              </a:rPr>
              <a:t>DE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 spc="135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PESSOAIS</a:t>
            </a:r>
            <a:r>
              <a:rPr dirty="0" sz="1200" spc="150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(LGPD)</a:t>
            </a:r>
            <a:r>
              <a:rPr dirty="0" sz="1200" spc="145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NO</a:t>
            </a:r>
            <a:r>
              <a:rPr dirty="0" sz="1200" spc="150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ÂMBITO</a:t>
            </a:r>
            <a:r>
              <a:rPr dirty="0" sz="1200" spc="145" b="1">
                <a:latin typeface="Calibri"/>
                <a:cs typeface="Calibri"/>
              </a:rPr>
              <a:t>  </a:t>
            </a:r>
            <a:r>
              <a:rPr dirty="0" sz="1200" spc="-25" b="1">
                <a:latin typeface="Calibri"/>
                <a:cs typeface="Calibri"/>
              </a:rPr>
              <a:t>DA </a:t>
            </a:r>
            <a:r>
              <a:rPr dirty="0" sz="1200" b="1">
                <a:latin typeface="Calibri"/>
                <a:cs typeface="Calibri"/>
              </a:rPr>
              <a:t>ADMINISTRAÇÃO</a:t>
            </a:r>
            <a:r>
              <a:rPr dirty="0" sz="1200" spc="245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PÚBLICA</a:t>
            </a:r>
            <a:r>
              <a:rPr dirty="0" sz="1200" spc="240" b="1">
                <a:latin typeface="Calibri"/>
                <a:cs typeface="Calibri"/>
              </a:rPr>
              <a:t>  </a:t>
            </a:r>
            <a:r>
              <a:rPr dirty="0" sz="1200" b="1">
                <a:latin typeface="Calibri"/>
                <a:cs typeface="Calibri"/>
              </a:rPr>
              <a:t>MUNICIPAL</a:t>
            </a:r>
            <a:r>
              <a:rPr dirty="0" sz="1200" spc="240" b="1">
                <a:latin typeface="Calibri"/>
                <a:cs typeface="Calibri"/>
              </a:rPr>
              <a:t>  </a:t>
            </a:r>
            <a:r>
              <a:rPr dirty="0" sz="1200" spc="-25" b="1">
                <a:latin typeface="Calibri"/>
                <a:cs typeface="Calibri"/>
              </a:rPr>
              <a:t>DE </a:t>
            </a:r>
            <a:r>
              <a:rPr dirty="0" sz="1200" spc="-10" b="1">
                <a:latin typeface="Calibri"/>
                <a:cs typeface="Calibri"/>
              </a:rPr>
              <a:t>SEROPÉDICA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DÁ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OUTRAS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PROVIDÊNCIAS.</a:t>
            </a:r>
            <a:endParaRPr sz="1200">
              <a:latin typeface="Calibri"/>
              <a:cs typeface="Calibri"/>
            </a:endParaRPr>
          </a:p>
          <a:p>
            <a:pPr marL="12700" marR="19685">
              <a:lnSpc>
                <a:spcPct val="100000"/>
              </a:lnSpc>
              <a:spcBef>
                <a:spcPts val="1415"/>
              </a:spcBef>
            </a:pPr>
            <a:r>
              <a:rPr dirty="0" sz="1200">
                <a:latin typeface="Calibri"/>
                <a:cs typeface="Calibri"/>
              </a:rPr>
              <a:t>O PREFEITO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SEROPÉDICA,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uso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das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atribuições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legais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lhe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confere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Lei </a:t>
            </a:r>
            <a:r>
              <a:rPr dirty="0" sz="1200">
                <a:latin typeface="Calibri"/>
                <a:cs typeface="Calibri"/>
              </a:rPr>
              <a:t>Orgânica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Município,</a:t>
            </a:r>
            <a:endParaRPr sz="1200">
              <a:latin typeface="Calibri"/>
              <a:cs typeface="Calibri"/>
            </a:endParaRPr>
          </a:p>
          <a:p>
            <a:pPr algn="just" marL="12700" marR="7620">
              <a:lnSpc>
                <a:spcPct val="101699"/>
              </a:lnSpc>
              <a:spcBef>
                <a:spcPts val="1445"/>
              </a:spcBef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 na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Federal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13.709,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14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agosto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2018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(LGPD),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dispõe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tratamento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pessoais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por </a:t>
            </a:r>
            <a:r>
              <a:rPr dirty="0" sz="1200">
                <a:latin typeface="Calibri"/>
                <a:cs typeface="Calibri"/>
              </a:rPr>
              <a:t>pessoas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naturais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jurídicas,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inclusive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Pública;</a:t>
            </a:r>
            <a:endParaRPr sz="1200">
              <a:latin typeface="Calibri"/>
              <a:cs typeface="Calibri"/>
            </a:endParaRPr>
          </a:p>
          <a:p>
            <a:pPr marL="12700" marR="20955">
              <a:lnSpc>
                <a:spcPct val="100000"/>
              </a:lnSpc>
              <a:spcBef>
                <a:spcPts val="1415"/>
              </a:spcBef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disposto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nº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2734,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2024,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que</a:t>
            </a:r>
            <a:r>
              <a:rPr dirty="0" sz="1200" spc="20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regulamenta</a:t>
            </a:r>
            <a:r>
              <a:rPr dirty="0" sz="1200" spc="21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a </a:t>
            </a:r>
            <a:r>
              <a:rPr dirty="0" sz="1200" spc="-10">
                <a:latin typeface="Calibri"/>
                <a:cs typeface="Calibri"/>
              </a:rPr>
              <a:t>aplicação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LGPD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Município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Seropédica;</a:t>
            </a:r>
            <a:endParaRPr sz="1200">
              <a:latin typeface="Calibri"/>
              <a:cs typeface="Calibri"/>
            </a:endParaRPr>
          </a:p>
          <a:p>
            <a:pPr algn="just" marL="12700" marR="13970">
              <a:lnSpc>
                <a:spcPct val="101699"/>
              </a:lnSpc>
              <a:spcBef>
                <a:spcPts val="1415"/>
              </a:spcBef>
            </a:pPr>
            <a:r>
              <a:rPr dirty="0" sz="1200">
                <a:latin typeface="Calibri"/>
                <a:cs typeface="Calibri"/>
              </a:rPr>
              <a:t>CONSIDERANDO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necessidade</a:t>
            </a:r>
            <a:r>
              <a:rPr dirty="0" sz="1200" spc="1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estruturar</a:t>
            </a:r>
            <a:r>
              <a:rPr dirty="0" sz="1200" spc="1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governança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institucional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</a:t>
            </a:r>
            <a:r>
              <a:rPr dirty="0" sz="1200" spc="135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pessoais,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promovendo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medidas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organizacionais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técnicas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necessárias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conformidade legal;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dirty="0" sz="1200" spc="-10" b="1">
                <a:latin typeface="Calibri"/>
                <a:cs typeface="Calibri"/>
              </a:rPr>
              <a:t>DECRETA:</a:t>
            </a: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  <a:spcBef>
                <a:spcPts val="1420"/>
              </a:spcBef>
            </a:pP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1º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Fica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instituído,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âmbito</a:t>
            </a:r>
            <a:r>
              <a:rPr dirty="0" sz="1200" spc="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Administração</a:t>
            </a:r>
            <a:r>
              <a:rPr dirty="0" sz="1200" spc="5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Pública</a:t>
            </a:r>
            <a:r>
              <a:rPr dirty="0" sz="1200" spc="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Direta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8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Indireta</a:t>
            </a:r>
            <a:r>
              <a:rPr dirty="0" sz="1200" spc="6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do </a:t>
            </a:r>
            <a:r>
              <a:rPr dirty="0" sz="1200" spc="-10">
                <a:latin typeface="Calibri"/>
                <a:cs typeface="Calibri"/>
              </a:rPr>
              <a:t>Município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Seropédica,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Plano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Ação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para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Adequação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à Lei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Geral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Proteção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Dados </a:t>
            </a:r>
            <a:r>
              <a:rPr dirty="0" sz="1200" b="1">
                <a:latin typeface="Calibri"/>
                <a:cs typeface="Calibri"/>
              </a:rPr>
              <a:t>Pessoais</a:t>
            </a:r>
            <a:r>
              <a:rPr dirty="0" sz="1200" spc="-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(LGPD)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termos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Anexo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Único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2º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tem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objetivo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estabelecer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medidas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para:</a:t>
            </a:r>
            <a:endParaRPr sz="1200">
              <a:latin typeface="Calibri"/>
              <a:cs typeface="Calibri"/>
            </a:endParaRPr>
          </a:p>
          <a:p>
            <a:pPr marL="85725" indent="-73025">
              <a:lnSpc>
                <a:spcPct val="100000"/>
              </a:lnSpc>
              <a:spcBef>
                <a:spcPts val="1440"/>
              </a:spcBef>
              <a:buAutoNum type="romanUcPeriod"/>
              <a:tabLst>
                <a:tab pos="8572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Nomeação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Encarregado </a:t>
            </a:r>
            <a:r>
              <a:rPr dirty="0" sz="1200">
                <a:latin typeface="Calibri"/>
                <a:cs typeface="Calibri"/>
              </a:rPr>
              <a:t>pelo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Tratamento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Dados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Pessoais;</a:t>
            </a:r>
            <a:endParaRPr sz="1200">
              <a:latin typeface="Calibri"/>
              <a:cs typeface="Calibri"/>
            </a:endParaRPr>
          </a:p>
          <a:p>
            <a:pPr marL="121285" indent="-108585">
              <a:lnSpc>
                <a:spcPct val="100000"/>
              </a:lnSpc>
              <a:spcBef>
                <a:spcPts val="1415"/>
              </a:spcBef>
              <a:buAutoNum type="romanUcPeriod"/>
              <a:tabLst>
                <a:tab pos="12128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Estruturação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governança </a:t>
            </a:r>
            <a:r>
              <a:rPr dirty="0" sz="1200">
                <a:latin typeface="Calibri"/>
                <a:cs typeface="Calibri"/>
              </a:rPr>
              <a:t>em </a:t>
            </a:r>
            <a:r>
              <a:rPr dirty="0" sz="1200" spc="-10">
                <a:latin typeface="Calibri"/>
                <a:cs typeface="Calibri"/>
              </a:rPr>
              <a:t>proteção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dados;</a:t>
            </a:r>
            <a:endParaRPr sz="1200">
              <a:latin typeface="Calibri"/>
              <a:cs typeface="Calibri"/>
            </a:endParaRPr>
          </a:p>
          <a:p>
            <a:pPr marL="12700" marR="10160" indent="144780">
              <a:lnSpc>
                <a:spcPct val="100000"/>
              </a:lnSpc>
              <a:spcBef>
                <a:spcPts val="1440"/>
              </a:spcBef>
              <a:buAutoNum type="romanUcPeriod"/>
              <a:tabLst>
                <a:tab pos="15748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Criação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divulgação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políticas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internas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(segurança,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proteção,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privacidade,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classificação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informação);</a:t>
            </a:r>
            <a:endParaRPr sz="1200">
              <a:latin typeface="Calibri"/>
              <a:cs typeface="Calibri"/>
            </a:endParaRPr>
          </a:p>
          <a:p>
            <a:pPr marL="12700" marR="18415" indent="188595">
              <a:lnSpc>
                <a:spcPct val="100000"/>
              </a:lnSpc>
              <a:spcBef>
                <a:spcPts val="1440"/>
              </a:spcBef>
              <a:buAutoNum type="romanUcPeriod"/>
              <a:tabLst>
                <a:tab pos="20129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17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Implementação</a:t>
            </a:r>
            <a:r>
              <a:rPr dirty="0" sz="1200" spc="18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controles,</a:t>
            </a:r>
            <a:r>
              <a:rPr dirty="0" sz="1200" spc="17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mecanismos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resposta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incidentes</a:t>
            </a:r>
            <a:r>
              <a:rPr dirty="0" sz="1200" spc="20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9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canais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195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exercício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direitos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titulares;</a:t>
            </a:r>
            <a:endParaRPr sz="1200">
              <a:latin typeface="Calibri"/>
              <a:cs typeface="Calibri"/>
            </a:endParaRPr>
          </a:p>
          <a:p>
            <a:pPr marL="134620" indent="-121920">
              <a:lnSpc>
                <a:spcPct val="100000"/>
              </a:lnSpc>
              <a:spcBef>
                <a:spcPts val="1445"/>
              </a:spcBef>
              <a:buAutoNum type="romanUcPeriod"/>
              <a:tabLst>
                <a:tab pos="13462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Realização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inventário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avaliação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riscos por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meio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Relatório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Impacto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(RIPD);</a:t>
            </a:r>
            <a:endParaRPr sz="1200">
              <a:latin typeface="Calibri"/>
              <a:cs typeface="Calibri"/>
            </a:endParaRPr>
          </a:p>
          <a:p>
            <a:pPr marL="170815" indent="-158115">
              <a:lnSpc>
                <a:spcPct val="100000"/>
              </a:lnSpc>
              <a:spcBef>
                <a:spcPts val="1415"/>
              </a:spcBef>
              <a:buAutoNum type="romanUcPeriod"/>
              <a:tabLst>
                <a:tab pos="17081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Capacitação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agentes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públicos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conscientização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institucional.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75942" y="261619"/>
            <a:ext cx="2603500" cy="65849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>
              <a:lnSpc>
                <a:spcPct val="98600"/>
              </a:lnSpc>
              <a:spcBef>
                <a:spcPts val="114"/>
              </a:spcBef>
            </a:pPr>
            <a:r>
              <a:rPr dirty="0" sz="1400" spc="-10" b="1">
                <a:latin typeface="Calibri"/>
                <a:cs typeface="Calibri"/>
              </a:rPr>
              <a:t>Estado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Rio</a:t>
            </a:r>
            <a:r>
              <a:rPr dirty="0" sz="1400" spc="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5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Janeiro</a:t>
            </a:r>
            <a:r>
              <a:rPr dirty="0" sz="1400" spc="50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Prefeitura</a:t>
            </a:r>
            <a:r>
              <a:rPr dirty="0" sz="1400" spc="-60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Municipal</a:t>
            </a:r>
            <a:r>
              <a:rPr dirty="0" sz="1400" spc="-40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de</a:t>
            </a:r>
            <a:r>
              <a:rPr dirty="0" sz="1400" spc="-2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Seropédica </a:t>
            </a:r>
            <a:r>
              <a:rPr dirty="0" sz="1400" b="1">
                <a:latin typeface="Calibri"/>
                <a:cs typeface="Calibri"/>
              </a:rPr>
              <a:t>Gabinete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b="1">
                <a:latin typeface="Calibri"/>
                <a:cs typeface="Calibri"/>
              </a:rPr>
              <a:t>do</a:t>
            </a:r>
            <a:r>
              <a:rPr dirty="0" sz="1400" spc="-45" b="1">
                <a:latin typeface="Calibri"/>
                <a:cs typeface="Calibri"/>
              </a:rPr>
              <a:t> </a:t>
            </a:r>
            <a:r>
              <a:rPr dirty="0" sz="1400" spc="-10" b="1">
                <a:latin typeface="Calibri"/>
                <a:cs typeface="Calibri"/>
              </a:rPr>
              <a:t>Prefeito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886764" y="1624710"/>
            <a:ext cx="5793105" cy="463550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just" marL="12700" marR="5080">
              <a:lnSpc>
                <a:spcPct val="101699"/>
              </a:lnSpc>
              <a:spcBef>
                <a:spcPts val="75"/>
              </a:spcBef>
            </a:pPr>
            <a:r>
              <a:rPr dirty="0" sz="1200">
                <a:latin typeface="Calibri"/>
                <a:cs typeface="Calibri"/>
              </a:rPr>
              <a:t>Art. 3º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Compete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Encarregado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pelo</a:t>
            </a:r>
            <a:r>
              <a:rPr dirty="0" sz="1200" spc="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Tratamento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Dados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conjunto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10" b="1">
                <a:latin typeface="Calibri"/>
                <a:cs typeface="Calibri"/>
              </a:rPr>
              <a:t>Comissão Multissetorial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Governança</a:t>
            </a:r>
            <a:r>
              <a:rPr dirty="0" sz="1200" spc="3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em LGPD</a:t>
            </a:r>
            <a:r>
              <a:rPr dirty="0" sz="1200">
                <a:latin typeface="Calibri"/>
                <a:cs typeface="Calibri"/>
              </a:rPr>
              <a:t>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coordenar,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monitorar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revisar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execução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Plano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Ação </a:t>
            </a:r>
            <a:r>
              <a:rPr dirty="0" sz="1200" spc="-10">
                <a:latin typeface="Calibri"/>
                <a:cs typeface="Calibri"/>
              </a:rPr>
              <a:t>instituído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por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Decreto.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4º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Todos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 órgãos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0">
                <a:latin typeface="Calibri"/>
                <a:cs typeface="Calibri"/>
              </a:rPr>
              <a:t> entidades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Administração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Pública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Municipal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deverão:</a:t>
            </a:r>
            <a:endParaRPr sz="1200">
              <a:latin typeface="Calibri"/>
              <a:cs typeface="Calibri"/>
            </a:endParaRPr>
          </a:p>
          <a:p>
            <a:pPr marL="85725" indent="-73025">
              <a:lnSpc>
                <a:spcPct val="100000"/>
              </a:lnSpc>
              <a:spcBef>
                <a:spcPts val="1415"/>
              </a:spcBef>
              <a:buAutoNum type="romanUcPeriod"/>
              <a:tabLst>
                <a:tab pos="8572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Cooperar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levantamento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0">
                <a:latin typeface="Calibri"/>
                <a:cs typeface="Calibri"/>
              </a:rPr>
              <a:t> informações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mapeamento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dados;</a:t>
            </a:r>
            <a:endParaRPr sz="1200">
              <a:latin typeface="Calibri"/>
              <a:cs typeface="Calibri"/>
            </a:endParaRPr>
          </a:p>
          <a:p>
            <a:pPr marL="12700" marR="10795" indent="146050">
              <a:lnSpc>
                <a:spcPct val="100000"/>
              </a:lnSpc>
              <a:spcBef>
                <a:spcPts val="1440"/>
              </a:spcBef>
              <a:buAutoNum type="romanUcPeriod"/>
              <a:tabLst>
                <a:tab pos="158750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Designar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servidores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referência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para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interlocução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Controladoria</a:t>
            </a:r>
            <a:r>
              <a:rPr dirty="0" sz="1200" spc="2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2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50">
                <a:latin typeface="Calibri"/>
                <a:cs typeface="Calibri"/>
              </a:rPr>
              <a:t>o </a:t>
            </a:r>
            <a:r>
              <a:rPr dirty="0" sz="1200" spc="-10">
                <a:latin typeface="Calibri"/>
                <a:cs typeface="Calibri"/>
              </a:rPr>
              <a:t>Encarregado;</a:t>
            </a:r>
            <a:endParaRPr sz="1200">
              <a:latin typeface="Calibri"/>
              <a:cs typeface="Calibri"/>
            </a:endParaRPr>
          </a:p>
          <a:p>
            <a:pPr marL="160655" indent="-147955">
              <a:lnSpc>
                <a:spcPct val="100000"/>
              </a:lnSpc>
              <a:spcBef>
                <a:spcPts val="1420"/>
              </a:spcBef>
              <a:buAutoNum type="romanUcPeriod"/>
              <a:tabLst>
                <a:tab pos="160655" algn="l"/>
              </a:tabLst>
            </a:pPr>
            <a:r>
              <a:rPr dirty="0" sz="1200">
                <a:latin typeface="Calibri"/>
                <a:cs typeface="Calibri"/>
              </a:rPr>
              <a:t>–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Cumprir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obrigações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estabelecidos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Ação.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5º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Os</a:t>
            </a:r>
            <a:r>
              <a:rPr dirty="0" sz="1200" spc="-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prazos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previstos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Plano</a:t>
            </a:r>
            <a:r>
              <a:rPr dirty="0" sz="1200" spc="-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Ação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deverão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ser</a:t>
            </a:r>
            <a:r>
              <a:rPr dirty="0" sz="1200" spc="-6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integralmente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cumpridos.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</a:pPr>
            <a:r>
              <a:rPr dirty="0" sz="1200" spc="-20">
                <a:latin typeface="Calibri"/>
                <a:cs typeface="Calibri"/>
              </a:rPr>
              <a:t>§1º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eventual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prorrogação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prazo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deverá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ser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formalmente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solicitada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à </a:t>
            </a:r>
            <a:r>
              <a:rPr dirty="0" sz="1200" spc="-10">
                <a:latin typeface="Calibri"/>
                <a:cs typeface="Calibri"/>
              </a:rPr>
              <a:t>Controladoria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Geral, </a:t>
            </a:r>
            <a:r>
              <a:rPr dirty="0" sz="1200">
                <a:latin typeface="Calibri"/>
                <a:cs typeface="Calibri"/>
              </a:rPr>
              <a:t>com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justificativa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fundamentada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antecedência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mínima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5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(cinco)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dias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úteis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do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vencimento </a:t>
            </a:r>
            <a:r>
              <a:rPr dirty="0" sz="1200">
                <a:latin typeface="Calibri"/>
                <a:cs typeface="Calibri"/>
              </a:rPr>
              <a:t>da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etapa.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1200">
              <a:latin typeface="Calibri"/>
              <a:cs typeface="Calibri"/>
            </a:endParaRPr>
          </a:p>
          <a:p>
            <a:pPr algn="just" marL="12700" marR="5080">
              <a:lnSpc>
                <a:spcPct val="101699"/>
              </a:lnSpc>
            </a:pPr>
            <a:r>
              <a:rPr dirty="0" sz="1200">
                <a:latin typeface="Calibri"/>
                <a:cs typeface="Calibri"/>
              </a:rPr>
              <a:t>§2º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Controladoria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decidirá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sobre</a:t>
            </a:r>
            <a:r>
              <a:rPr dirty="0" sz="1200" spc="5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pedido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prorrogação,</a:t>
            </a:r>
            <a:r>
              <a:rPr dirty="0" sz="1200" spc="3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podendo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aprová-lo,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indeferi-</a:t>
            </a:r>
            <a:r>
              <a:rPr dirty="0" sz="1200" spc="-25">
                <a:latin typeface="Calibri"/>
                <a:cs typeface="Calibri"/>
              </a:rPr>
              <a:t>lo </a:t>
            </a:r>
            <a:r>
              <a:rPr dirty="0" sz="1200">
                <a:latin typeface="Calibri"/>
                <a:cs typeface="Calibri"/>
              </a:rPr>
              <a:t>ou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propor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adequações,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resguardado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interesse</a:t>
            </a:r>
            <a:r>
              <a:rPr dirty="0" sz="1200" spc="12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público</a:t>
            </a:r>
            <a:r>
              <a:rPr dirty="0" sz="1200" spc="130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e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o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cronograma</a:t>
            </a:r>
            <a:r>
              <a:rPr dirty="0" sz="1200" spc="125">
                <a:latin typeface="Calibri"/>
                <a:cs typeface="Calibri"/>
              </a:rPr>
              <a:t>  </a:t>
            </a:r>
            <a:r>
              <a:rPr dirty="0" sz="1200">
                <a:latin typeface="Calibri"/>
                <a:cs typeface="Calibri"/>
              </a:rPr>
              <a:t>geral</a:t>
            </a:r>
            <a:r>
              <a:rPr dirty="0" sz="1200" spc="114">
                <a:latin typeface="Calibri"/>
                <a:cs typeface="Calibri"/>
              </a:rPr>
              <a:t>  </a:t>
            </a:r>
            <a:r>
              <a:rPr dirty="0" sz="1200" spc="-25">
                <a:latin typeface="Calibri"/>
                <a:cs typeface="Calibri"/>
              </a:rPr>
              <a:t>de </a:t>
            </a:r>
            <a:r>
              <a:rPr dirty="0" sz="1200" spc="-10">
                <a:latin typeface="Calibri"/>
                <a:cs typeface="Calibri"/>
              </a:rPr>
              <a:t>implementação.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Calibri"/>
                <a:cs typeface="Calibri"/>
              </a:rPr>
              <a:t>Art.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6º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-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Este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Decreto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entra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em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vigor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na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data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de</a:t>
            </a:r>
            <a:r>
              <a:rPr dirty="0" sz="1200" spc="-4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sua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publicação.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045714" y="6795642"/>
            <a:ext cx="1476375" cy="394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Lucas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Dutra</a:t>
            </a:r>
            <a:r>
              <a:rPr dirty="0" sz="1200" spc="-4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Santos</a:t>
            </a:r>
            <a:endParaRPr sz="1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1200" spc="-10">
                <a:latin typeface="Calibri"/>
                <a:cs typeface="Calibri"/>
              </a:rPr>
              <a:t>Prefeito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robson</dc:creator>
  <dcterms:created xsi:type="dcterms:W3CDTF">2025-07-10T16:12:09Z</dcterms:created>
  <dcterms:modified xsi:type="dcterms:W3CDTF">2025-07-10T16:12:09Z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