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340600" cy="10471150"/>
  <p:notesSz cx="7340600" cy="104711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46056"/>
            <a:ext cx="6244907" cy="21989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863844"/>
            <a:ext cx="5142865" cy="2617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1C1C1C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>
                <a:solidFill>
                  <a:srgbClr val="4F4F4F"/>
                </a:solidFill>
              </a:rPr>
              <a:t>e</a:t>
            </a:r>
            <a:r>
              <a:rPr dirty="0" spc="370">
                <a:solidFill>
                  <a:srgbClr val="4F4F4F"/>
                </a:solidFill>
              </a:rPr>
              <a:t> </a:t>
            </a:r>
            <a:r>
              <a:rPr dirty="0" spc="-25"/>
              <a:t>au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1C1C1C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>
                <a:solidFill>
                  <a:srgbClr val="4F4F4F"/>
                </a:solidFill>
              </a:rPr>
              <a:t>e</a:t>
            </a:r>
            <a:r>
              <a:rPr dirty="0" spc="370">
                <a:solidFill>
                  <a:srgbClr val="4F4F4F"/>
                </a:solidFill>
              </a:rPr>
              <a:t> </a:t>
            </a:r>
            <a:r>
              <a:rPr dirty="0" spc="-25"/>
              <a:t>au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1C1C1C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>
                <a:solidFill>
                  <a:srgbClr val="4F4F4F"/>
                </a:solidFill>
              </a:rPr>
              <a:t>e</a:t>
            </a:r>
            <a:r>
              <a:rPr dirty="0" spc="370">
                <a:solidFill>
                  <a:srgbClr val="4F4F4F"/>
                </a:solidFill>
              </a:rPr>
              <a:t> </a:t>
            </a:r>
            <a:r>
              <a:rPr dirty="0" spc="-25"/>
              <a:t>au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1C1C1C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>
                <a:solidFill>
                  <a:srgbClr val="4F4F4F"/>
                </a:solidFill>
              </a:rPr>
              <a:t>e</a:t>
            </a:r>
            <a:r>
              <a:rPr dirty="0" spc="370">
                <a:solidFill>
                  <a:srgbClr val="4F4F4F"/>
                </a:solidFill>
              </a:rPr>
              <a:t> </a:t>
            </a:r>
            <a:r>
              <a:rPr dirty="0" spc="-25"/>
              <a:t>au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1C1C1C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>
                <a:solidFill>
                  <a:srgbClr val="4F4F4F"/>
                </a:solidFill>
              </a:rPr>
              <a:t>e</a:t>
            </a:r>
            <a:r>
              <a:rPr dirty="0" spc="370">
                <a:solidFill>
                  <a:srgbClr val="4F4F4F"/>
                </a:solidFill>
              </a:rPr>
              <a:t> </a:t>
            </a:r>
            <a:r>
              <a:rPr dirty="0" spc="-25"/>
              <a:t>au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jpg"/><Relationship Id="rId9" Type="http://schemas.openxmlformats.org/officeDocument/2006/relationships/image" Target="../media/image3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64592" y="216282"/>
            <a:ext cx="746759" cy="728048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2395727" y="9167618"/>
            <a:ext cx="1960245" cy="0"/>
          </a:xfrm>
          <a:custGeom>
            <a:avLst/>
            <a:gdLst/>
            <a:ahLst/>
            <a:cxnLst/>
            <a:rect l="l" t="t" r="r" b="b"/>
            <a:pathLst>
              <a:path w="1960245" h="0">
                <a:moveTo>
                  <a:pt x="0" y="0"/>
                </a:moveTo>
                <a:lnTo>
                  <a:pt x="1959864" y="0"/>
                </a:lnTo>
              </a:path>
            </a:pathLst>
          </a:custGeom>
          <a:ln w="9138">
            <a:solidFill>
              <a:srgbClr val="48444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2398775" y="9152386"/>
            <a:ext cx="259079" cy="0"/>
          </a:xfrm>
          <a:custGeom>
            <a:avLst/>
            <a:gdLst/>
            <a:ahLst/>
            <a:cxnLst/>
            <a:rect l="l" t="t" r="r" b="b"/>
            <a:pathLst>
              <a:path w="259080" h="0">
                <a:moveTo>
                  <a:pt x="0" y="0"/>
                </a:moveTo>
                <a:lnTo>
                  <a:pt x="259079" y="0"/>
                </a:lnTo>
              </a:path>
            </a:pathLst>
          </a:custGeom>
          <a:ln w="9138">
            <a:solidFill>
              <a:srgbClr val="48444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112776" y="1114919"/>
            <a:ext cx="6642100" cy="0"/>
          </a:xfrm>
          <a:custGeom>
            <a:avLst/>
            <a:gdLst/>
            <a:ahLst/>
            <a:cxnLst/>
            <a:rect l="l" t="t" r="r" b="b"/>
            <a:pathLst>
              <a:path w="6642100" h="0">
                <a:moveTo>
                  <a:pt x="0" y="0"/>
                </a:moveTo>
                <a:lnTo>
                  <a:pt x="6641592" y="0"/>
                </a:lnTo>
              </a:path>
            </a:pathLst>
          </a:custGeom>
          <a:ln w="18277">
            <a:solidFill>
              <a:srgbClr val="424242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20" name="bg object 20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416040" y="5562409"/>
            <a:ext cx="109728" cy="48739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5827776" y="7201279"/>
            <a:ext cx="655320" cy="7310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8846"/>
            <a:ext cx="6612255" cy="16753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408364"/>
            <a:ext cx="6612255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660886" y="9815200"/>
            <a:ext cx="215264" cy="1035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rgbClr val="1C1C1C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>
                <a:solidFill>
                  <a:srgbClr val="4F4F4F"/>
                </a:solidFill>
              </a:rPr>
              <a:t>e</a:t>
            </a:r>
            <a:r>
              <a:rPr dirty="0" spc="370">
                <a:solidFill>
                  <a:srgbClr val="4F4F4F"/>
                </a:solidFill>
              </a:rPr>
              <a:t> </a:t>
            </a:r>
            <a:r>
              <a:rPr dirty="0" spc="-25"/>
              <a:t>au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064053" y="115495"/>
            <a:ext cx="5363845" cy="13677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solidFill>
                  <a:srgbClr val="212121"/>
                </a:solidFill>
                <a:latin typeface="Arial"/>
                <a:cs typeface="Arial"/>
              </a:rPr>
              <a:t>PREFEITURA</a:t>
            </a:r>
            <a:r>
              <a:rPr dirty="0" sz="1150" spc="325" b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2F2F2F"/>
                </a:solidFill>
                <a:latin typeface="Arial"/>
                <a:cs typeface="Arial"/>
              </a:rPr>
              <a:t>MUNICIPAL</a:t>
            </a:r>
            <a:r>
              <a:rPr dirty="0" sz="1150" spc="180" b="1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343434"/>
                </a:solidFill>
                <a:latin typeface="Arial"/>
                <a:cs typeface="Arial"/>
              </a:rPr>
              <a:t>DE</a:t>
            </a:r>
            <a:r>
              <a:rPr dirty="0" sz="1150" spc="155" b="1">
                <a:solidFill>
                  <a:srgbClr val="343434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solidFill>
                  <a:srgbClr val="282828"/>
                </a:solidFill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2700" marR="4198620">
              <a:lnSpc>
                <a:spcPct val="122400"/>
              </a:lnSpc>
              <a:spcBef>
                <a:spcPts val="455"/>
              </a:spcBef>
            </a:pPr>
            <a:r>
              <a:rPr dirty="0" sz="800">
                <a:solidFill>
                  <a:srgbClr val="343434"/>
                </a:solidFill>
                <a:latin typeface="Arial MT"/>
                <a:cs typeface="Arial MT"/>
              </a:rPr>
              <a:t>Rua</a:t>
            </a:r>
            <a:r>
              <a:rPr dirty="0" sz="800" spc="8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A2A2A"/>
                </a:solidFill>
                <a:latin typeface="Arial MT"/>
                <a:cs typeface="Arial MT"/>
              </a:rPr>
              <a:t>Maria</a:t>
            </a:r>
            <a:r>
              <a:rPr dirty="0" sz="800" spc="13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82828"/>
                </a:solidFill>
                <a:latin typeface="Arial MT"/>
                <a:cs typeface="Arial MT"/>
              </a:rPr>
              <a:t>Lourenço,</a:t>
            </a:r>
            <a:r>
              <a:rPr dirty="0" sz="800" spc="114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B2B2B"/>
                </a:solidFill>
                <a:latin typeface="Arial MT"/>
                <a:cs typeface="Arial MT"/>
              </a:rPr>
              <a:t>18</a:t>
            </a:r>
            <a:r>
              <a:rPr dirty="0" sz="80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42424"/>
                </a:solidFill>
                <a:latin typeface="Arial MT"/>
                <a:cs typeface="Arial MT"/>
              </a:rPr>
              <a:t>Fazenda</a:t>
            </a:r>
            <a:r>
              <a:rPr dirty="0" sz="800" spc="35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32323"/>
                </a:solidFill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800">
              <a:latin typeface="Arial MT"/>
              <a:cs typeface="Arial MT"/>
            </a:endParaRPr>
          </a:p>
          <a:p>
            <a:pPr marL="208915">
              <a:lnSpc>
                <a:spcPct val="100000"/>
              </a:lnSpc>
            </a:pPr>
            <a:r>
              <a:rPr dirty="0" sz="1000" spc="-25">
                <a:solidFill>
                  <a:srgbClr val="181818"/>
                </a:solidFill>
                <a:latin typeface="Arial MT"/>
                <a:cs typeface="Arial MT"/>
              </a:rPr>
              <a:t>Republicado</a:t>
            </a:r>
            <a:r>
              <a:rPr dirty="0" sz="1000" spc="-3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1000">
                <a:solidFill>
                  <a:srgbClr val="2B2B2B"/>
                </a:solidFill>
                <a:latin typeface="Arial MT"/>
                <a:cs typeface="Arial MT"/>
              </a:rPr>
              <a:t>por</a:t>
            </a:r>
            <a:r>
              <a:rPr dirty="0" sz="1000" spc="-7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1000" spc="-25">
                <a:solidFill>
                  <a:srgbClr val="2B2B2B"/>
                </a:solidFill>
                <a:latin typeface="Arial MT"/>
                <a:cs typeface="Arial MT"/>
              </a:rPr>
              <a:t>haver</a:t>
            </a:r>
            <a:r>
              <a:rPr dirty="0" sz="1000" spc="-4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1000" spc="-10">
                <a:solidFill>
                  <a:srgbClr val="1F1F1F"/>
                </a:solidFill>
                <a:latin typeface="Arial MT"/>
                <a:cs typeface="Arial MT"/>
              </a:rPr>
              <a:t>incorreção</a:t>
            </a:r>
            <a:r>
              <a:rPr dirty="0" sz="1000" spc="5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1000" spc="-55">
                <a:solidFill>
                  <a:srgbClr val="444444"/>
                </a:solidFill>
                <a:latin typeface="Arial MT"/>
                <a:cs typeface="Arial MT"/>
              </a:rPr>
              <a:t>-</a:t>
            </a:r>
            <a:r>
              <a:rPr dirty="0" sz="1000" spc="-6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1000" spc="-20">
                <a:solidFill>
                  <a:srgbClr val="262626"/>
                </a:solidFill>
                <a:latin typeface="Arial MT"/>
                <a:cs typeface="Arial MT"/>
              </a:rPr>
              <a:t>Edição</a:t>
            </a:r>
            <a:r>
              <a:rPr dirty="0" sz="1000" spc="-1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1000" spc="-35">
                <a:solidFill>
                  <a:srgbClr val="1F1F1F"/>
                </a:solidFill>
                <a:latin typeface="Arial MT"/>
                <a:cs typeface="Arial MT"/>
              </a:rPr>
              <a:t>n°</a:t>
            </a:r>
            <a:r>
              <a:rPr dirty="0" sz="1000" spc="-4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1000" spc="-45">
                <a:solidFill>
                  <a:srgbClr val="1C1C1C"/>
                </a:solidFill>
                <a:latin typeface="Arial MT"/>
                <a:cs typeface="Arial MT"/>
              </a:rPr>
              <a:t>2.106</a:t>
            </a:r>
            <a:r>
              <a:rPr dirty="0" sz="1000" spc="1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1000" spc="-60">
                <a:solidFill>
                  <a:srgbClr val="212121"/>
                </a:solidFill>
                <a:latin typeface="Arial MT"/>
                <a:cs typeface="Arial MT"/>
              </a:rPr>
              <a:t>-</a:t>
            </a:r>
            <a:r>
              <a:rPr dirty="0" sz="1000" spc="-5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1000">
                <a:solidFill>
                  <a:srgbClr val="232323"/>
                </a:solidFill>
                <a:latin typeface="Arial MT"/>
                <a:cs typeface="Arial MT"/>
              </a:rPr>
              <a:t>Ano</a:t>
            </a:r>
            <a:r>
              <a:rPr dirty="0" sz="1000" spc="2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1000" spc="-45">
                <a:solidFill>
                  <a:srgbClr val="262626"/>
                </a:solidFill>
                <a:latin typeface="Arial MT"/>
                <a:cs typeface="Arial MT"/>
              </a:rPr>
              <a:t>VIII</a:t>
            </a:r>
            <a:r>
              <a:rPr dirty="0" sz="1000" spc="-3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1000" spc="-50">
                <a:solidFill>
                  <a:srgbClr val="343434"/>
                </a:solidFill>
                <a:latin typeface="Arial MT"/>
                <a:cs typeface="Arial MT"/>
              </a:rPr>
              <a:t>28</a:t>
            </a:r>
            <a:r>
              <a:rPr dirty="0" sz="1000" spc="-2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1000" spc="-55">
                <a:solidFill>
                  <a:srgbClr val="383838"/>
                </a:solidFill>
                <a:latin typeface="Arial MT"/>
                <a:cs typeface="Arial MT"/>
              </a:rPr>
              <a:t>de</a:t>
            </a:r>
            <a:r>
              <a:rPr dirty="0" sz="1000" spc="-3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1000" spc="-10">
                <a:solidFill>
                  <a:srgbClr val="2D2D2D"/>
                </a:solidFill>
                <a:latin typeface="Arial MT"/>
                <a:cs typeface="Arial MT"/>
              </a:rPr>
              <a:t>maio</a:t>
            </a:r>
            <a:r>
              <a:rPr dirty="0" sz="1000" spc="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1000" spc="-20">
                <a:solidFill>
                  <a:srgbClr val="494949"/>
                </a:solidFill>
                <a:latin typeface="Arial MT"/>
                <a:cs typeface="Arial MT"/>
              </a:rPr>
              <a:t>de</a:t>
            </a:r>
            <a:r>
              <a:rPr dirty="0" sz="1000" spc="-4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1000" spc="-70">
                <a:solidFill>
                  <a:srgbClr val="282828"/>
                </a:solidFill>
                <a:latin typeface="Arial MT"/>
                <a:cs typeface="Arial MT"/>
              </a:rPr>
              <a:t>2025</a:t>
            </a:r>
            <a:r>
              <a:rPr dirty="0" sz="100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1000" spc="-65">
                <a:solidFill>
                  <a:srgbClr val="333333"/>
                </a:solidFill>
                <a:latin typeface="Arial MT"/>
                <a:cs typeface="Arial MT"/>
              </a:rPr>
              <a:t>(Clua</a:t>
            </a:r>
            <a:r>
              <a:rPr dirty="0" sz="1000" spc="10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1000" spc="-20">
                <a:solidFill>
                  <a:srgbClr val="333333"/>
                </a:solidFill>
                <a:latin typeface="Arial MT"/>
                <a:cs typeface="Arial MT"/>
              </a:rPr>
              <a:t>:</a:t>
            </a:r>
            <a:r>
              <a:rPr dirty="0" sz="1000" spc="-18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1000" spc="-35">
                <a:solidFill>
                  <a:srgbClr val="464646"/>
                </a:solidFill>
                <a:latin typeface="Arial MT"/>
                <a:cs typeface="Arial MT"/>
              </a:rPr>
              <a:t>z-ü-</a:t>
            </a:r>
            <a:r>
              <a:rPr dirty="0" sz="1000" spc="-20">
                <a:solidFill>
                  <a:srgbClr val="464646"/>
                </a:solidFill>
                <a:latin typeface="Arial MT"/>
                <a:cs typeface="Arial MT"/>
              </a:rPr>
              <a:t>.*r.</a:t>
            </a:r>
            <a:endParaRPr sz="10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0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000">
              <a:latin typeface="Arial MT"/>
              <a:cs typeface="Arial MT"/>
            </a:endParaRPr>
          </a:p>
          <a:p>
            <a:pPr algn="r" marR="502920">
              <a:lnSpc>
                <a:spcPct val="100000"/>
              </a:lnSpc>
            </a:pPr>
            <a:r>
              <a:rPr dirty="0" sz="800" spc="-10">
                <a:solidFill>
                  <a:srgbClr val="1A1A1A"/>
                </a:solidFill>
                <a:latin typeface="Arial MT"/>
                <a:cs typeface="Arial MT"/>
              </a:rPr>
              <a:t>Decreto</a:t>
            </a:r>
            <a:r>
              <a:rPr dirty="0" sz="800" spc="2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44444"/>
                </a:solidFill>
                <a:latin typeface="Arial MT"/>
                <a:cs typeface="Arial MT"/>
              </a:rPr>
              <a:t>N°</a:t>
            </a:r>
            <a:r>
              <a:rPr dirty="0" sz="800" spc="-4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D2D2D"/>
                </a:solidFill>
                <a:latin typeface="Arial MT"/>
                <a:cs typeface="Arial MT"/>
              </a:rPr>
              <a:t>2929</a:t>
            </a:r>
            <a:r>
              <a:rPr dirty="0" sz="800" spc="-1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94949"/>
                </a:solidFill>
                <a:latin typeface="Arial MT"/>
                <a:cs typeface="Arial MT"/>
              </a:rPr>
              <a:t>de</a:t>
            </a:r>
            <a:r>
              <a:rPr dirty="0" sz="800" spc="-3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646464"/>
                </a:solidFill>
                <a:latin typeface="Arial MT"/>
                <a:cs typeface="Arial MT"/>
              </a:rPr>
              <a:t>:/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>
                <a:solidFill>
                  <a:srgbClr val="4F4F4F"/>
                </a:solidFill>
              </a:rPr>
              <a:t>e</a:t>
            </a:r>
            <a:r>
              <a:rPr dirty="0" spc="370">
                <a:solidFill>
                  <a:srgbClr val="4F4F4F"/>
                </a:solidFill>
              </a:rPr>
              <a:t> </a:t>
            </a:r>
            <a:r>
              <a:rPr dirty="0" spc="-25"/>
              <a:t>au</a:t>
            </a:r>
          </a:p>
        </p:txBody>
      </p:sp>
      <p:sp>
        <p:nvSpPr>
          <p:cNvPr id="18" name="object 18" descr=""/>
          <p:cNvSpPr txBox="1"/>
          <p:nvPr/>
        </p:nvSpPr>
        <p:spPr>
          <a:xfrm>
            <a:off x="5747998" y="9815200"/>
            <a:ext cx="370205" cy="103505"/>
          </a:xfrm>
          <a:prstGeom prst="rect">
            <a:avLst/>
          </a:prstGeom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550">
                <a:solidFill>
                  <a:srgbClr val="1C1C1C"/>
                </a:solidFill>
                <a:latin typeface="Arial MT"/>
                <a:cs typeface="Arial MT"/>
              </a:rPr>
              <a:t>'</a:t>
            </a:r>
            <a:r>
              <a:rPr dirty="0" sz="550" spc="2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595959"/>
                </a:solidFill>
                <a:latin typeface="Arial MT"/>
                <a:cs typeface="Arial MT"/>
              </a:rPr>
              <a:t>""-</a:t>
            </a:r>
            <a:r>
              <a:rPr dirty="0" sz="550" spc="280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7C7C7C"/>
                </a:solidFill>
                <a:latin typeface="Arial MT"/>
                <a:cs typeface="Arial MT"/>
              </a:rPr>
              <a:t>”</a:t>
            </a:r>
            <a:r>
              <a:rPr dirty="0" sz="550" spc="295">
                <a:solidFill>
                  <a:srgbClr val="7C7C7C"/>
                </a:solidFill>
                <a:latin typeface="Arial MT"/>
                <a:cs typeface="Arial MT"/>
              </a:rPr>
              <a:t>  </a:t>
            </a:r>
            <a:r>
              <a:rPr dirty="0" sz="550" spc="-25">
                <a:solidFill>
                  <a:srgbClr val="777777"/>
                </a:solidFill>
                <a:latin typeface="Arial MT"/>
                <a:cs typeface="Arial MT"/>
              </a:rPr>
              <a:t>“'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3790260" y="1771372"/>
            <a:ext cx="2148205" cy="266065"/>
          </a:xfrm>
          <a:prstGeom prst="rect">
            <a:avLst/>
          </a:prstGeom>
        </p:spPr>
        <p:txBody>
          <a:bodyPr wrap="square" lIns="0" tIns="18415" rIns="0" bIns="0" rtlCol="0" vert="horz">
            <a:spAutoFit/>
          </a:bodyPr>
          <a:lstStyle/>
          <a:p>
            <a:pPr marL="12700" marR="5080" indent="635">
              <a:lnSpc>
                <a:spcPts val="940"/>
              </a:lnSpc>
              <a:spcBef>
                <a:spcPts val="145"/>
              </a:spcBef>
            </a:pPr>
            <a:r>
              <a:rPr dirty="0" sz="800">
                <a:solidFill>
                  <a:srgbClr val="1C1C1C"/>
                </a:solidFill>
                <a:latin typeface="Arial MT"/>
                <a:cs typeface="Arial MT"/>
              </a:rPr>
              <a:t>Abre </a:t>
            </a:r>
            <a:r>
              <a:rPr dirty="0" sz="800" spc="-10">
                <a:solidFill>
                  <a:srgbClr val="282828"/>
                </a:solidFill>
                <a:latin typeface="Arial MT"/>
                <a:cs typeface="Arial MT"/>
              </a:rPr>
              <a:t>crédito</a:t>
            </a:r>
            <a:r>
              <a:rPr dirty="0" sz="800" spc="2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F1F1F"/>
                </a:solidFill>
                <a:latin typeface="Arial MT"/>
                <a:cs typeface="Arial MT"/>
              </a:rPr>
              <a:t>suplementar</a:t>
            </a:r>
            <a:r>
              <a:rPr dirty="0" sz="800" spc="6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33333"/>
                </a:solidFill>
                <a:latin typeface="Arial MT"/>
                <a:cs typeface="Arial MT"/>
              </a:rPr>
              <a:t>no</a:t>
            </a:r>
            <a:r>
              <a:rPr dirty="0" sz="800" spc="-3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81818"/>
                </a:solidFill>
                <a:latin typeface="Arial MT"/>
                <a:cs typeface="Arial MT"/>
              </a:rPr>
              <a:t>valor</a:t>
            </a:r>
            <a:r>
              <a:rPr dirty="0" sz="800" spc="2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83838"/>
                </a:solidFill>
                <a:latin typeface="Arial MT"/>
                <a:cs typeface="Arial MT"/>
              </a:rPr>
              <a:t>total</a:t>
            </a:r>
            <a:r>
              <a:rPr dirty="0" sz="800" spc="-1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83838"/>
                </a:solidFill>
                <a:latin typeface="Arial MT"/>
                <a:cs typeface="Arial MT"/>
              </a:rPr>
              <a:t>de</a:t>
            </a:r>
            <a:r>
              <a:rPr dirty="0" sz="800" spc="-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100">
                <a:solidFill>
                  <a:srgbClr val="525252"/>
                </a:solidFill>
                <a:latin typeface="Arial MT"/>
                <a:cs typeface="Arial MT"/>
              </a:rPr>
              <a:t>R?›-</a:t>
            </a:r>
            <a:r>
              <a:rPr dirty="0" sz="800" spc="-25">
                <a:solidFill>
                  <a:srgbClr val="525252"/>
                </a:solidFill>
                <a:latin typeface="Arial MT"/>
                <a:cs typeface="Arial MT"/>
              </a:rPr>
              <a:t>°‘</a:t>
            </a:r>
            <a:r>
              <a:rPr dirty="0" sz="800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31313"/>
                </a:solidFill>
                <a:latin typeface="Arial MT"/>
                <a:cs typeface="Arial MT"/>
              </a:rPr>
              <a:t>fins</a:t>
            </a:r>
            <a:r>
              <a:rPr dirty="0" sz="800" spc="-2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F1F1F"/>
                </a:solidFill>
                <a:latin typeface="Arial MT"/>
                <a:cs typeface="Arial MT"/>
              </a:rPr>
              <a:t>que</a:t>
            </a:r>
            <a:r>
              <a:rPr dirty="0" sz="800" spc="-1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12121"/>
                </a:solidFill>
                <a:latin typeface="Arial MT"/>
                <a:cs typeface="Arial MT"/>
              </a:rPr>
              <a:t>se</a:t>
            </a:r>
            <a:r>
              <a:rPr dirty="0" sz="800" spc="-2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C1C1C"/>
                </a:solidFill>
                <a:latin typeface="Arial MT"/>
                <a:cs typeface="Arial MT"/>
              </a:rPr>
              <a:t>especifica</a:t>
            </a:r>
            <a:r>
              <a:rPr dirty="0" sz="800" spc="1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65656"/>
                </a:solidFill>
                <a:latin typeface="Arial MT"/>
                <a:cs typeface="Arial MT"/>
              </a:rPr>
              <a:t>e</a:t>
            </a:r>
            <a:r>
              <a:rPr dirty="0" sz="800" spc="-25">
                <a:solidFill>
                  <a:srgbClr val="56565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da</a:t>
            </a:r>
            <a:r>
              <a:rPr dirty="0" sz="800" spc="-2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63636"/>
                </a:solidFill>
                <a:latin typeface="Arial MT"/>
                <a:cs typeface="Arial MT"/>
              </a:rPr>
              <a:t>outras</a:t>
            </a:r>
            <a:r>
              <a:rPr dirty="0" sz="800" spc="1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12121"/>
                </a:solidFill>
                <a:latin typeface="Arial MT"/>
                <a:cs typeface="Arial MT"/>
              </a:rPr>
              <a:t>providências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83676" y="2539021"/>
            <a:ext cx="5761355" cy="9518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815975">
              <a:lnSpc>
                <a:spcPct val="147400"/>
              </a:lnSpc>
              <a:spcBef>
                <a:spcPts val="100"/>
              </a:spcBef>
            </a:pPr>
            <a:r>
              <a:rPr dirty="0" sz="800">
                <a:solidFill>
                  <a:srgbClr val="212121"/>
                </a:solidFill>
                <a:latin typeface="Arial MT"/>
                <a:cs typeface="Arial MT"/>
              </a:rPr>
              <a:t>O</a:t>
            </a:r>
            <a:r>
              <a:rPr dirty="0" sz="800" spc="-4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PREFEITO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11111"/>
                </a:solidFill>
                <a:latin typeface="Arial MT"/>
                <a:cs typeface="Arial MT"/>
              </a:rPr>
              <a:t>MUNICIPAL,</a:t>
            </a:r>
            <a:r>
              <a:rPr dirty="0" sz="800" spc="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C1C1C"/>
                </a:solidFill>
                <a:latin typeface="Arial MT"/>
                <a:cs typeface="Arial MT"/>
              </a:rPr>
              <a:t>no</a:t>
            </a:r>
            <a:r>
              <a:rPr dirty="0" sz="800" spc="-2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31313"/>
                </a:solidFill>
                <a:latin typeface="Arial MT"/>
                <a:cs typeface="Arial MT"/>
              </a:rPr>
              <a:t>uso</a:t>
            </a:r>
            <a:r>
              <a:rPr dirty="0" sz="800" spc="-1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31313"/>
                </a:solidFill>
                <a:latin typeface="Arial MT"/>
                <a:cs typeface="Arial MT"/>
              </a:rPr>
              <a:t>de</a:t>
            </a:r>
            <a:r>
              <a:rPr dirty="0" sz="800" spc="-2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E0E0E"/>
                </a:solidFill>
                <a:latin typeface="Arial MT"/>
                <a:cs typeface="Arial MT"/>
              </a:rPr>
              <a:t>suas</a:t>
            </a:r>
            <a:r>
              <a:rPr dirty="0" sz="800" spc="15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F1F1F"/>
                </a:solidFill>
                <a:latin typeface="Arial MT"/>
                <a:cs typeface="Arial MT"/>
              </a:rPr>
              <a:t>atribuições</a:t>
            </a:r>
            <a:r>
              <a:rPr dirty="0" sz="800" spc="4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51515"/>
                </a:solidFill>
                <a:latin typeface="Arial MT"/>
                <a:cs typeface="Arial MT"/>
              </a:rPr>
              <a:t>legais,</a:t>
            </a:r>
            <a:r>
              <a:rPr dirty="0" sz="80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F0F0F"/>
                </a:solidFill>
                <a:latin typeface="Arial MT"/>
                <a:cs typeface="Arial MT"/>
              </a:rPr>
              <a:t>constitucionais</a:t>
            </a:r>
            <a:r>
              <a:rPr dirty="0" sz="800" spc="-4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e</a:t>
            </a:r>
            <a:r>
              <a:rPr dirty="0" sz="800" spc="-3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32323"/>
                </a:solidFill>
                <a:latin typeface="Arial MT"/>
                <a:cs typeface="Arial MT"/>
              </a:rPr>
              <a:t>de </a:t>
            </a:r>
            <a:r>
              <a:rPr dirty="0" sz="800" spc="-10">
                <a:solidFill>
                  <a:srgbClr val="161616"/>
                </a:solidFill>
                <a:latin typeface="Arial MT"/>
                <a:cs typeface="Arial MT"/>
              </a:rPr>
              <a:t>acordo</a:t>
            </a:r>
            <a:r>
              <a:rPr dirty="0" sz="800" spc="1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32323"/>
                </a:solidFill>
                <a:latin typeface="Arial MT"/>
                <a:cs typeface="Arial MT"/>
              </a:rPr>
              <a:t>com</a:t>
            </a:r>
            <a:r>
              <a:rPr dirty="0" sz="800" spc="-1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B3B3B"/>
                </a:solidFill>
                <a:latin typeface="Arial MT"/>
                <a:cs typeface="Arial MT"/>
              </a:rPr>
              <a:t>o</a:t>
            </a:r>
            <a:r>
              <a:rPr dirty="0" sz="800" spc="-3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94949"/>
                </a:solidFill>
                <a:latin typeface="Arial MT"/>
                <a:cs typeface="Arial MT"/>
              </a:rPr>
              <a:t>que</a:t>
            </a:r>
            <a:r>
              <a:rPr dirty="0" sz="800" spc="-1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lhe</a:t>
            </a:r>
            <a:r>
              <a:rPr dirty="0" sz="800" spc="-1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33333"/>
                </a:solidFill>
                <a:latin typeface="Arial MT"/>
                <a:cs typeface="Arial MT"/>
              </a:rPr>
              <a:t>cm</a:t>
            </a:r>
            <a:r>
              <a:rPr dirty="0" sz="800" spc="-20">
                <a:solidFill>
                  <a:srgbClr val="666666"/>
                </a:solidFill>
                <a:latin typeface="Arial MT"/>
                <a:cs typeface="Arial MT"/>
              </a:rPr>
              <a:t>°' </a:t>
            </a:r>
            <a:r>
              <a:rPr dirty="0" sz="800">
                <a:solidFill>
                  <a:srgbClr val="242424"/>
                </a:solidFill>
                <a:latin typeface="Arial MT"/>
                <a:cs typeface="Arial MT"/>
              </a:rPr>
              <a:t>Lei</a:t>
            </a:r>
            <a:r>
              <a:rPr dirty="0" sz="800" spc="-30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82828"/>
                </a:solidFill>
                <a:latin typeface="Arial MT"/>
                <a:cs typeface="Arial MT"/>
              </a:rPr>
              <a:t>n°</a:t>
            </a:r>
            <a:r>
              <a:rPr dirty="0" sz="800" spc="-5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C1C1C"/>
                </a:solidFill>
                <a:latin typeface="Arial MT"/>
                <a:cs typeface="Arial MT"/>
              </a:rPr>
              <a:t>859</a:t>
            </a:r>
            <a:r>
              <a:rPr dirty="0" sz="800" spc="-2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D3D3D"/>
                </a:solidFill>
                <a:latin typeface="Arial MT"/>
                <a:cs typeface="Arial MT"/>
              </a:rPr>
              <a:t>de</a:t>
            </a:r>
            <a:r>
              <a:rPr dirty="0" sz="800" spc="-2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12121"/>
                </a:solidFill>
                <a:latin typeface="Arial MT"/>
                <a:cs typeface="Arial MT"/>
              </a:rPr>
              <a:t>10</a:t>
            </a:r>
            <a:r>
              <a:rPr dirty="0" sz="800" spc="-3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12121"/>
                </a:solidFill>
                <a:latin typeface="Arial MT"/>
                <a:cs typeface="Arial MT"/>
              </a:rPr>
              <a:t>de</a:t>
            </a:r>
            <a:r>
              <a:rPr dirty="0" sz="800" spc="-1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11111"/>
                </a:solidFill>
                <a:latin typeface="Arial MT"/>
                <a:cs typeface="Arial MT"/>
              </a:rPr>
              <a:t>dezembro</a:t>
            </a:r>
            <a:r>
              <a:rPr dirty="0" sz="800" spc="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11111"/>
                </a:solidFill>
                <a:latin typeface="Arial MT"/>
                <a:cs typeface="Arial MT"/>
              </a:rPr>
              <a:t>de</a:t>
            </a:r>
            <a:r>
              <a:rPr dirty="0" sz="800" spc="-1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F0F0F"/>
                </a:solidFill>
                <a:latin typeface="Arial MT"/>
                <a:cs typeface="Arial MT"/>
              </a:rPr>
              <a:t>2024</a:t>
            </a:r>
            <a:r>
              <a:rPr dirty="0" sz="800" spc="-2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-</a:t>
            </a:r>
            <a:r>
              <a:rPr dirty="0" sz="800" spc="-4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publicada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12121"/>
                </a:solidFill>
                <a:latin typeface="Arial MT"/>
                <a:cs typeface="Arial MT"/>
              </a:rPr>
              <a:t>edição</a:t>
            </a:r>
            <a:r>
              <a:rPr dirty="0" sz="800" spc="1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A2A2A"/>
                </a:solidFill>
                <a:latin typeface="Arial MT"/>
                <a:cs typeface="Arial MT"/>
              </a:rPr>
              <a:t>extra </a:t>
            </a:r>
            <a:r>
              <a:rPr dirty="0" sz="800">
                <a:solidFill>
                  <a:srgbClr val="1C1C1C"/>
                </a:solidFill>
                <a:latin typeface="Arial MT"/>
                <a:cs typeface="Arial MT"/>
              </a:rPr>
              <a:t>II</a:t>
            </a:r>
            <a:r>
              <a:rPr dirty="0" sz="800" spc="-5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C1C1C"/>
                </a:solidFill>
                <a:latin typeface="Arial MT"/>
                <a:cs typeface="Arial MT"/>
              </a:rPr>
              <a:t>n°</a:t>
            </a:r>
            <a:r>
              <a:rPr dirty="0" sz="800" spc="-4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A1A1A"/>
                </a:solidFill>
                <a:latin typeface="Arial MT"/>
                <a:cs typeface="Arial MT"/>
              </a:rPr>
              <a:t>1924</a:t>
            </a:r>
            <a:r>
              <a:rPr dirty="0" sz="800" spc="-3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F2F2F"/>
                </a:solidFill>
                <a:latin typeface="Arial MT"/>
                <a:cs typeface="Arial MT"/>
              </a:rPr>
              <a:t>de</a:t>
            </a:r>
            <a:r>
              <a:rPr dirty="0" sz="800" spc="-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32323"/>
                </a:solidFill>
                <a:latin typeface="Arial MT"/>
                <a:cs typeface="Arial MT"/>
              </a:rPr>
              <a:t>10/12/2024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50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800">
                <a:solidFill>
                  <a:srgbClr val="494949"/>
                </a:solidFill>
                <a:uFill>
                  <a:solidFill>
                    <a:srgbClr val="5B5B5B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20">
                <a:solidFill>
                  <a:srgbClr val="494949"/>
                </a:solidFill>
                <a:uFill>
                  <a:solidFill>
                    <a:srgbClr val="5B5B5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2D2D2D"/>
                </a:solidFill>
                <a:uFill>
                  <a:solidFill>
                    <a:srgbClr val="5B5B5B"/>
                  </a:solidFill>
                </a:uFill>
                <a:latin typeface="Arial MT"/>
                <a:cs typeface="Arial MT"/>
              </a:rPr>
              <a:t>2</a:t>
            </a:r>
            <a:r>
              <a:rPr dirty="0" u="sng" sz="800" spc="-20">
                <a:solidFill>
                  <a:srgbClr val="2D2D2D"/>
                </a:solidFill>
                <a:uFill>
                  <a:solidFill>
                    <a:srgbClr val="5B5B5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313131"/>
                </a:solidFill>
                <a:uFill>
                  <a:solidFill>
                    <a:srgbClr val="5B5B5B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800" spc="20">
                <a:solidFill>
                  <a:srgbClr val="313131"/>
                </a:solidFill>
                <a:uFill>
                  <a:solidFill>
                    <a:srgbClr val="5B5B5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4B4B4B"/>
                </a:solidFill>
                <a:uFill>
                  <a:solidFill>
                    <a:srgbClr val="5B5B5B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800" spc="25">
                <a:solidFill>
                  <a:srgbClr val="4B4B4B"/>
                </a:solidFill>
                <a:uFill>
                  <a:solidFill>
                    <a:srgbClr val="5B5B5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494949"/>
                </a:solidFill>
                <a:uFill>
                  <a:solidFill>
                    <a:srgbClr val="5B5B5B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10">
                <a:solidFill>
                  <a:srgbClr val="494949"/>
                </a:solidFill>
                <a:uFill>
                  <a:solidFill>
                    <a:srgbClr val="5B5B5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2A2A2A"/>
                </a:solidFill>
                <a:uFill>
                  <a:solidFill>
                    <a:srgbClr val="5B5B5B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800" spc="5">
                <a:solidFill>
                  <a:srgbClr val="2A2A2A"/>
                </a:solidFill>
                <a:uFill>
                  <a:solidFill>
                    <a:srgbClr val="5B5B5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25">
                <a:solidFill>
                  <a:srgbClr val="212121"/>
                </a:solidFill>
                <a:uFill>
                  <a:solidFill>
                    <a:srgbClr val="5B5B5B"/>
                  </a:solidFill>
                </a:uFill>
                <a:latin typeface="Arial MT"/>
                <a:cs typeface="Arial MT"/>
              </a:rPr>
              <a:t>A:</a:t>
            </a:r>
            <a:r>
              <a:rPr dirty="0" u="sng" sz="800" spc="500">
                <a:solidFill>
                  <a:srgbClr val="212121"/>
                </a:solidFill>
                <a:uFill>
                  <a:solidFill>
                    <a:srgbClr val="5B5B5B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50"/>
              </a:spcBef>
            </a:pPr>
            <a:endParaRPr sz="800">
              <a:latin typeface="Arial MT"/>
              <a:cs typeface="Arial MT"/>
            </a:endParaRPr>
          </a:p>
          <a:p>
            <a:pPr marL="325120">
              <a:lnSpc>
                <a:spcPct val="100000"/>
              </a:lnSpc>
            </a:pPr>
            <a:r>
              <a:rPr dirty="0" sz="800" spc="-10">
                <a:solidFill>
                  <a:srgbClr val="1C1C1C"/>
                </a:solidFill>
                <a:latin typeface="Arial MT"/>
                <a:cs typeface="Arial MT"/>
              </a:rPr>
              <a:t>Artigo</a:t>
            </a:r>
            <a:r>
              <a:rPr dirty="0" sz="80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42424"/>
                </a:solidFill>
                <a:latin typeface="Arial MT"/>
                <a:cs typeface="Arial MT"/>
              </a:rPr>
              <a:t>1º</a:t>
            </a:r>
            <a:r>
              <a:rPr dirty="0" sz="800" spc="-15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82828"/>
                </a:solidFill>
                <a:latin typeface="Arial MT"/>
                <a:cs typeface="Arial MT"/>
              </a:rPr>
              <a:t>-</a:t>
            </a:r>
            <a:r>
              <a:rPr dirty="0" sz="800" spc="-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11111"/>
                </a:solidFill>
                <a:latin typeface="Arial MT"/>
                <a:cs typeface="Arial MT"/>
              </a:rPr>
              <a:t>Fica</a:t>
            </a:r>
            <a:r>
              <a:rPr dirty="0" sz="800" spc="-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F0F0F"/>
                </a:solidFill>
                <a:latin typeface="Arial MT"/>
                <a:cs typeface="Arial MT"/>
              </a:rPr>
              <a:t>aberto</a:t>
            </a:r>
            <a:r>
              <a:rPr dirty="0" sz="800" spc="-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61616"/>
                </a:solidFill>
                <a:latin typeface="Arial MT"/>
                <a:cs typeface="Arial MT"/>
              </a:rPr>
              <a:t>crédito</a:t>
            </a:r>
            <a:r>
              <a:rPr dirty="0" sz="800" spc="1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suplementar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32323"/>
                </a:solidFill>
                <a:latin typeface="Arial MT"/>
                <a:cs typeface="Arial MT"/>
              </a:rPr>
              <a:t>as</a:t>
            </a:r>
            <a:r>
              <a:rPr dirty="0" sz="800" spc="-1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111111"/>
                </a:solidFill>
                <a:latin typeface="Arial MT"/>
                <a:cs typeface="Arial MT"/>
              </a:rPr>
              <a:t>Seguintes</a:t>
            </a:r>
            <a:r>
              <a:rPr dirty="0" sz="800" spc="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81818"/>
                </a:solidFill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25764" y="4238015"/>
            <a:ext cx="2693670" cy="380365"/>
          </a:xfrm>
          <a:prstGeom prst="rect">
            <a:avLst/>
          </a:prstGeom>
        </p:spPr>
        <p:txBody>
          <a:bodyPr wrap="square" lIns="0" tIns="527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15"/>
              </a:spcBef>
            </a:pPr>
            <a:r>
              <a:rPr dirty="0" u="heavy" sz="800">
                <a:solidFill>
                  <a:srgbClr val="2A2A2A"/>
                </a:solidFill>
                <a:uFill>
                  <a:solidFill>
                    <a:srgbClr val="4F4B4F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00" spc="210">
                <a:solidFill>
                  <a:srgbClr val="2A2A2A"/>
                </a:solidFill>
                <a:uFill>
                  <a:solidFill>
                    <a:srgbClr val="4F4B4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">
                <a:solidFill>
                  <a:srgbClr val="242424"/>
                </a:solidFill>
                <a:uFill>
                  <a:solidFill>
                    <a:srgbClr val="4F4B4F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heavy" sz="800" spc="500">
                <a:solidFill>
                  <a:srgbClr val="242424"/>
                </a:solidFill>
                <a:uFill>
                  <a:solidFill>
                    <a:srgbClr val="4F4B4F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9690">
              <a:lnSpc>
                <a:spcPct val="100000"/>
              </a:lnSpc>
              <a:spcBef>
                <a:spcPts val="380"/>
              </a:spcBef>
            </a:pPr>
            <a:r>
              <a:rPr dirty="0" sz="950">
                <a:solidFill>
                  <a:srgbClr val="2D2D2D"/>
                </a:solidFill>
                <a:latin typeface="Arial MT"/>
                <a:cs typeface="Arial MT"/>
              </a:rPr>
              <a:t>PREFEITURA</a:t>
            </a:r>
            <a:r>
              <a:rPr dirty="0" sz="950" spc="34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242424"/>
                </a:solidFill>
                <a:latin typeface="Arial MT"/>
                <a:cs typeface="Arial MT"/>
              </a:rPr>
              <a:t>MUNICIPAL</a:t>
            </a:r>
            <a:r>
              <a:rPr dirty="0" sz="950" spc="195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3F3F3F"/>
                </a:solidFill>
                <a:latin typeface="Arial MT"/>
                <a:cs typeface="Arial MT"/>
              </a:rPr>
              <a:t>DE</a:t>
            </a:r>
            <a:r>
              <a:rPr dirty="0" sz="950" spc="16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950" spc="-10">
                <a:solidFill>
                  <a:srgbClr val="2A2A2A"/>
                </a:solidFill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6" name="object 6" descr=""/>
          <p:cNvGraphicFramePr>
            <a:graphicFrameLocks noGrp="1"/>
          </p:cNvGraphicFramePr>
          <p:nvPr/>
        </p:nvGraphicFramePr>
        <p:xfrm>
          <a:off x="223062" y="4644959"/>
          <a:ext cx="6194425" cy="4718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2630"/>
                <a:gridCol w="3081020"/>
                <a:gridCol w="2044064"/>
                <a:gridCol w="270510"/>
              </a:tblGrid>
              <a:tr h="146050">
                <a:tc>
                  <a:txBody>
                    <a:bodyPr/>
                    <a:lstStyle/>
                    <a:p>
                      <a:pPr marL="37465">
                        <a:lnSpc>
                          <a:spcPts val="885"/>
                        </a:lnSpc>
                      </a:pPr>
                      <a:r>
                        <a:rPr dirty="0" sz="80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01.04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3030">
                        <a:lnSpc>
                          <a:spcPts val="885"/>
                        </a:lnSpc>
                      </a:pPr>
                      <a:r>
                        <a:rPr dirty="0" sz="80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800" spc="18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12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1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Governo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2.798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11303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4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e </a:t>
                      </a:r>
                      <a:r>
                        <a:rPr dirty="0" sz="800" spc="-2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OperacionalizaCão</a:t>
                      </a:r>
                      <a:r>
                        <a:rPr dirty="0" sz="800" spc="3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2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557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ts val="869"/>
                        </a:lnSpc>
                        <a:spcBef>
                          <a:spcPts val="254"/>
                        </a:spcBef>
                      </a:pPr>
                      <a:r>
                        <a:rPr dirty="0" sz="800" spc="-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3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4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-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JURÍDICA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2384"/>
                </a:tc>
                <a:tc>
                  <a:txBody>
                    <a:bodyPr/>
                    <a:lstStyle/>
                    <a:p>
                      <a:pPr marL="247015">
                        <a:lnSpc>
                          <a:spcPts val="869"/>
                        </a:lnSpc>
                        <a:spcBef>
                          <a:spcPts val="254"/>
                        </a:spcBef>
                      </a:pPr>
                      <a:r>
                        <a:rPr dirty="0" sz="80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náo</a:t>
                      </a:r>
                      <a:r>
                        <a:rPr dirty="0" sz="800" spc="-2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4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545454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solidFill>
                            <a:srgbClr val="54545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lmpuü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2384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254"/>
                        </a:spcBef>
                      </a:pPr>
                      <a:r>
                        <a:rPr dirty="0" sz="800" spc="-25">
                          <a:solidFill>
                            <a:srgbClr val="757575"/>
                          </a:solidFill>
                          <a:latin typeface="Arial MT"/>
                          <a:cs typeface="Arial MT"/>
                        </a:rPr>
                        <a:t>'›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2384"/>
                </a:tc>
              </a:tr>
            </a:tbl>
          </a:graphicData>
        </a:graphic>
      </p:graphicFrame>
      <p:sp>
        <p:nvSpPr>
          <p:cNvPr id="7" name="object 7" descr=""/>
          <p:cNvSpPr txBox="1"/>
          <p:nvPr/>
        </p:nvSpPr>
        <p:spPr>
          <a:xfrm>
            <a:off x="544217" y="5110038"/>
            <a:ext cx="5422900" cy="8540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235960" marR="708025" indent="2540">
              <a:lnSpc>
                <a:spcPct val="144900"/>
              </a:lnSpc>
              <a:spcBef>
                <a:spcPts val="100"/>
              </a:spcBef>
            </a:pPr>
            <a:r>
              <a:rPr dirty="0" sz="800">
                <a:solidFill>
                  <a:srgbClr val="343434"/>
                </a:solidFill>
                <a:latin typeface="Arial MT"/>
                <a:cs typeface="Arial MT"/>
              </a:rPr>
              <a:t>Total</a:t>
            </a:r>
            <a:r>
              <a:rPr dirty="0" sz="800" spc="10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43434"/>
                </a:solidFill>
                <a:latin typeface="Arial MT"/>
                <a:cs typeface="Arial MT"/>
              </a:rPr>
              <a:t>do</a:t>
            </a:r>
            <a:r>
              <a:rPr dirty="0" sz="800" spc="6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A2A2A"/>
                </a:solidFill>
                <a:latin typeface="Arial MT"/>
                <a:cs typeface="Arial MT"/>
              </a:rPr>
              <a:t>Projeto</a:t>
            </a:r>
            <a:r>
              <a:rPr dirty="0" sz="800" spc="7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i="1">
                <a:latin typeface="Arial"/>
                <a:cs typeface="Arial"/>
              </a:rPr>
              <a:t>I</a:t>
            </a:r>
            <a:r>
              <a:rPr dirty="0" sz="800" spc="140" i="1"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A1A1A"/>
                </a:solidFill>
                <a:latin typeface="Arial MT"/>
                <a:cs typeface="Arial MT"/>
              </a:rPr>
              <a:t>Atividade</a:t>
            </a:r>
            <a:r>
              <a:rPr dirty="0" sz="800" spc="17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494949"/>
                </a:solidFill>
                <a:latin typeface="Arial MT"/>
                <a:cs typeface="Arial MT"/>
              </a:rPr>
              <a:t>R$</a:t>
            </a:r>
            <a:r>
              <a:rPr dirty="0" sz="80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F3F3F"/>
                </a:solidFill>
                <a:latin typeface="Arial MT"/>
                <a:cs typeface="Arial MT"/>
              </a:rPr>
              <a:t>Total</a:t>
            </a:r>
            <a:r>
              <a:rPr dirty="0" sz="800" spc="5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D3D3D"/>
                </a:solidFill>
                <a:latin typeface="Arial MT"/>
                <a:cs typeface="Arial MT"/>
              </a:rPr>
              <a:t>da</a:t>
            </a:r>
            <a:r>
              <a:rPr dirty="0" sz="800" spc="6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43434"/>
                </a:solidFill>
                <a:latin typeface="Arial MT"/>
                <a:cs typeface="Arial MT"/>
              </a:rPr>
              <a:t>Unidade</a:t>
            </a:r>
            <a:r>
              <a:rPr dirty="0" sz="800" spc="34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424242"/>
                </a:solidFill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3634104">
              <a:lnSpc>
                <a:spcPct val="100000"/>
              </a:lnSpc>
              <a:spcBef>
                <a:spcPts val="310"/>
              </a:spcBef>
            </a:pPr>
            <a:r>
              <a:rPr dirty="0" sz="800">
                <a:solidFill>
                  <a:srgbClr val="232323"/>
                </a:solidFill>
                <a:latin typeface="Arial MT"/>
                <a:cs typeface="Arial MT"/>
              </a:rPr>
              <a:t>Valor</a:t>
            </a:r>
            <a:r>
              <a:rPr dirty="0" sz="800" spc="16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12121"/>
                </a:solidFill>
                <a:latin typeface="Arial MT"/>
                <a:cs typeface="Arial MT"/>
              </a:rPr>
              <a:t>Total</a:t>
            </a:r>
            <a:r>
              <a:rPr dirty="0" sz="800" spc="9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F2F2F"/>
                </a:solidFill>
                <a:latin typeface="Arial MT"/>
                <a:cs typeface="Arial MT"/>
              </a:rPr>
              <a:t>Suplementado</a:t>
            </a:r>
            <a:r>
              <a:rPr dirty="0" sz="800" spc="19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494949"/>
                </a:solidFill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38100">
              <a:lnSpc>
                <a:spcPct val="100000"/>
              </a:lnSpc>
              <a:spcBef>
                <a:spcPts val="525"/>
              </a:spcBef>
            </a:pPr>
            <a:r>
              <a:rPr dirty="0" baseline="10416" sz="1200" spc="-15">
                <a:latin typeface="Arial MT"/>
                <a:cs typeface="Arial MT"/>
              </a:rPr>
              <a:t>Artigo</a:t>
            </a:r>
            <a:r>
              <a:rPr dirty="0" baseline="10416" sz="1200" spc="-7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B3B3B"/>
                </a:solidFill>
                <a:latin typeface="Arial MT"/>
                <a:cs typeface="Arial MT"/>
              </a:rPr>
              <a:t>2º</a:t>
            </a:r>
            <a:r>
              <a:rPr dirty="0" sz="800" spc="-3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D2D2D"/>
                </a:solidFill>
                <a:latin typeface="Arial MT"/>
                <a:cs typeface="Arial MT"/>
              </a:rPr>
              <a:t>-</a:t>
            </a:r>
            <a:r>
              <a:rPr dirty="0" sz="800" spc="-5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F0F0F"/>
                </a:solidFill>
                <a:latin typeface="Arial MT"/>
                <a:cs typeface="Arial MT"/>
              </a:rPr>
              <a:t>As</a:t>
            </a:r>
            <a:r>
              <a:rPr dirty="0" sz="800" spc="-2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F0F0F"/>
                </a:solidFill>
                <a:latin typeface="Arial MT"/>
                <a:cs typeface="Arial MT"/>
              </a:rPr>
              <a:t>despesas</a:t>
            </a:r>
            <a:r>
              <a:rPr dirty="0" sz="800" spc="1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decorrentes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82828"/>
                </a:solidFill>
                <a:latin typeface="Arial MT"/>
                <a:cs typeface="Arial MT"/>
              </a:rPr>
              <a:t>da</a:t>
            </a:r>
            <a:r>
              <a:rPr dirty="0" sz="800" spc="-1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F1F1F"/>
                </a:solidFill>
                <a:latin typeface="Arial MT"/>
                <a:cs typeface="Arial MT"/>
              </a:rPr>
              <a:t>abertura</a:t>
            </a:r>
            <a:r>
              <a:rPr dirty="0" sz="800" spc="2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12121"/>
                </a:solidFill>
                <a:latin typeface="Arial MT"/>
                <a:cs typeface="Arial MT"/>
              </a:rPr>
              <a:t>do</a:t>
            </a:r>
            <a:r>
              <a:rPr dirty="0" sz="800" spc="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presente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61616"/>
                </a:solidFill>
                <a:latin typeface="Arial MT"/>
                <a:cs typeface="Arial MT"/>
              </a:rPr>
              <a:t>crédito</a:t>
            </a:r>
            <a:r>
              <a:rPr dirty="0" sz="800" spc="4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F0F0F"/>
                </a:solidFill>
                <a:latin typeface="Arial MT"/>
                <a:cs typeface="Arial MT"/>
              </a:rPr>
              <a:t>suplementar,</a:t>
            </a:r>
            <a:r>
              <a:rPr dirty="0" sz="800" spc="2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1F1F1F"/>
                </a:solidFill>
                <a:latin typeface="Arial MT"/>
                <a:cs typeface="Arial MT"/>
              </a:rPr>
              <a:t>serÕo</a:t>
            </a:r>
            <a:r>
              <a:rPr dirty="0" sz="800" spc="-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32323"/>
                </a:solidFill>
                <a:latin typeface="Arial MT"/>
                <a:cs typeface="Arial MT"/>
              </a:rPr>
              <a:t>cobertas</a:t>
            </a:r>
            <a:r>
              <a:rPr dirty="0" sz="800" spc="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32323"/>
                </a:solidFill>
                <a:latin typeface="Arial MT"/>
                <a:cs typeface="Arial MT"/>
              </a:rPr>
              <a:t>com</a:t>
            </a:r>
            <a:r>
              <a:rPr dirty="0" sz="800" spc="-1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62626"/>
                </a:solidFill>
                <a:latin typeface="Arial MT"/>
                <a:cs typeface="Arial MT"/>
              </a:rPr>
              <a:t>recursos</a:t>
            </a:r>
            <a:r>
              <a:rPr dirty="0" sz="800" spc="1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24242"/>
                </a:solidFill>
                <a:latin typeface="Arial MT"/>
                <a:cs typeface="Arial MT"/>
              </a:rPr>
              <a:t>dc</a:t>
            </a:r>
            <a:r>
              <a:rPr dirty="0" sz="800" spc="1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6D6D6D"/>
                </a:solidFill>
                <a:latin typeface="Arial MT"/>
                <a:cs typeface="Arial MT"/>
              </a:rPr>
              <a:t>q</a:t>
            </a:r>
            <a:r>
              <a:rPr dirty="0" sz="800" spc="-75">
                <a:solidFill>
                  <a:srgbClr val="6D6D6D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757575"/>
                </a:solidFill>
                <a:latin typeface="Arial MT"/>
                <a:cs typeface="Arial MT"/>
              </a:rPr>
              <a:t>....</a:t>
            </a:r>
            <a:endParaRPr sz="800">
              <a:latin typeface="Arial MT"/>
              <a:cs typeface="Arial MT"/>
            </a:endParaRPr>
          </a:p>
          <a:p>
            <a:pPr marL="505459">
              <a:lnSpc>
                <a:spcPct val="100000"/>
              </a:lnSpc>
              <a:spcBef>
                <a:spcPts val="25"/>
              </a:spcBef>
            </a:pPr>
            <a:r>
              <a:rPr dirty="0" sz="800">
                <a:solidFill>
                  <a:srgbClr val="1A1A1A"/>
                </a:solidFill>
                <a:latin typeface="Arial MT"/>
                <a:cs typeface="Arial MT"/>
              </a:rPr>
              <a:t>43</a:t>
            </a:r>
            <a:r>
              <a:rPr dirty="0" sz="800" spc="-3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parágrafo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42424"/>
                </a:solidFill>
                <a:latin typeface="Arial MT"/>
                <a:cs typeface="Arial MT"/>
              </a:rPr>
              <a:t>1º</a:t>
            </a:r>
            <a:r>
              <a:rPr dirty="0" sz="800" spc="-20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F2F2F"/>
                </a:solidFill>
                <a:latin typeface="Arial MT"/>
                <a:cs typeface="Arial MT"/>
              </a:rPr>
              <a:t>da</a:t>
            </a:r>
            <a:r>
              <a:rPr dirty="0" sz="800" spc="-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11111"/>
                </a:solidFill>
                <a:latin typeface="Arial MT"/>
                <a:cs typeface="Arial MT"/>
              </a:rPr>
              <a:t>Lei</a:t>
            </a:r>
            <a:r>
              <a:rPr dirty="0" sz="80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C1C1C"/>
                </a:solidFill>
                <a:latin typeface="Arial MT"/>
                <a:cs typeface="Arial MT"/>
              </a:rPr>
              <a:t>Federal</a:t>
            </a:r>
            <a:r>
              <a:rPr dirty="0" sz="800" spc="-2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F3F3F"/>
                </a:solidFill>
                <a:latin typeface="Arial MT"/>
                <a:cs typeface="Arial MT"/>
              </a:rPr>
              <a:t>N°</a:t>
            </a:r>
            <a:r>
              <a:rPr dirty="0" sz="800" spc="-2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62626"/>
                </a:solidFill>
                <a:latin typeface="Arial MT"/>
                <a:cs typeface="Arial MT"/>
              </a:rPr>
              <a:t>4.320/64,</a:t>
            </a:r>
            <a:r>
              <a:rPr dirty="0" sz="800" spc="3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62626"/>
                </a:solidFill>
                <a:latin typeface="Arial MT"/>
                <a:cs typeface="Arial MT"/>
              </a:rPr>
              <a:t>Inciso</a:t>
            </a:r>
            <a:r>
              <a:rPr dirty="0" sz="800" spc="4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111111"/>
                </a:solidFill>
                <a:latin typeface="Arial MT"/>
                <a:cs typeface="Arial MT"/>
              </a:rPr>
              <a:t>lil.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443912" y="6023906"/>
            <a:ext cx="1650364" cy="3975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1630" marR="5080" indent="-329565">
              <a:lnSpc>
                <a:spcPct val="152400"/>
              </a:lnSpc>
              <a:spcBef>
                <a:spcPts val="100"/>
              </a:spcBef>
            </a:pPr>
            <a:r>
              <a:rPr dirty="0" sz="800">
                <a:solidFill>
                  <a:srgbClr val="0C0C0C"/>
                </a:solidFill>
                <a:latin typeface="Arial MT"/>
                <a:cs typeface="Arial MT"/>
              </a:rPr>
              <a:t>Inciso:</a:t>
            </a:r>
            <a:r>
              <a:rPr dirty="0" sz="800" spc="5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ll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83838"/>
                </a:solidFill>
                <a:latin typeface="Arial MT"/>
                <a:cs typeface="Arial MT"/>
              </a:rPr>
              <a:t>-</a:t>
            </a:r>
            <a:r>
              <a:rPr dirty="0" sz="800" spc="-5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31313"/>
                </a:solidFill>
                <a:latin typeface="Arial MT"/>
                <a:cs typeface="Arial MT"/>
              </a:rPr>
              <a:t>Excesso</a:t>
            </a:r>
            <a:r>
              <a:rPr dirty="0" sz="800" spc="-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A0A0A"/>
                </a:solidFill>
                <a:latin typeface="Arial MT"/>
                <a:cs typeface="Arial MT"/>
              </a:rPr>
              <a:t>de</a:t>
            </a:r>
            <a:r>
              <a:rPr dirty="0" sz="800" spc="-1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F0F0F"/>
                </a:solidFill>
                <a:latin typeface="Arial MT"/>
                <a:cs typeface="Arial MT"/>
              </a:rPr>
              <a:t>Arrecadação: </a:t>
            </a:r>
            <a:r>
              <a:rPr dirty="0" sz="800">
                <a:solidFill>
                  <a:srgbClr val="1D1D1D"/>
                </a:solidFill>
                <a:latin typeface="Arial MT"/>
                <a:cs typeface="Arial MT"/>
              </a:rPr>
              <a:t>III</a:t>
            </a:r>
            <a:r>
              <a:rPr dirty="0" sz="800" spc="-25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F1F1F"/>
                </a:solidFill>
                <a:latin typeface="Arial MT"/>
                <a:cs typeface="Arial MT"/>
              </a:rPr>
              <a:t>-</a:t>
            </a:r>
            <a:r>
              <a:rPr dirty="0" sz="800" spc="-2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31313"/>
                </a:solidFill>
                <a:latin typeface="Arial MT"/>
                <a:cs typeface="Arial MT"/>
              </a:rPr>
              <a:t>Anulação</a:t>
            </a:r>
            <a:r>
              <a:rPr dirty="0" sz="800" spc="3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12121"/>
                </a:solidFill>
                <a:latin typeface="Arial MT"/>
                <a:cs typeface="Arial MT"/>
              </a:rPr>
              <a:t>de</a:t>
            </a:r>
            <a:r>
              <a:rPr dirty="0" sz="800" spc="-1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A1A1A"/>
                </a:solidFill>
                <a:latin typeface="Arial MT"/>
                <a:cs typeface="Arial MT"/>
              </a:rPr>
              <a:t>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04428" y="6369250"/>
            <a:ext cx="2693670" cy="403225"/>
          </a:xfrm>
          <a:prstGeom prst="rect">
            <a:avLst/>
          </a:prstGeom>
        </p:spPr>
        <p:txBody>
          <a:bodyPr wrap="square" lIns="0" tIns="628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95"/>
              </a:spcBef>
            </a:pPr>
            <a:r>
              <a:rPr dirty="0" u="heavy" sz="800">
                <a:solidFill>
                  <a:srgbClr val="333333"/>
                </a:solidFill>
                <a:uFill>
                  <a:solidFill>
                    <a:srgbClr val="545454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00" spc="195">
                <a:solidFill>
                  <a:srgbClr val="333333"/>
                </a:solidFill>
                <a:uFill>
                  <a:solidFill>
                    <a:srgbClr val="545454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">
                <a:solidFill>
                  <a:srgbClr val="2F2F2F"/>
                </a:solidFill>
                <a:uFill>
                  <a:solidFill>
                    <a:srgbClr val="545454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heavy" sz="800" spc="500">
                <a:solidFill>
                  <a:srgbClr val="2F2F2F"/>
                </a:solidFill>
                <a:uFill>
                  <a:solidFill>
                    <a:srgbClr val="545454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9690">
              <a:lnSpc>
                <a:spcPct val="100000"/>
              </a:lnSpc>
              <a:spcBef>
                <a:spcPts val="475"/>
              </a:spcBef>
            </a:pPr>
            <a:r>
              <a:rPr dirty="0" sz="950">
                <a:solidFill>
                  <a:srgbClr val="333333"/>
                </a:solidFill>
                <a:latin typeface="Arial MT"/>
                <a:cs typeface="Arial MT"/>
              </a:rPr>
              <a:t>PREFEITURA</a:t>
            </a:r>
            <a:r>
              <a:rPr dirty="0" sz="950" spc="33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2F2F2F"/>
                </a:solidFill>
                <a:latin typeface="Arial MT"/>
                <a:cs typeface="Arial MT"/>
              </a:rPr>
              <a:t>MUNICIPAL</a:t>
            </a:r>
            <a:r>
              <a:rPr dirty="0" sz="950" spc="22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2B2B2B"/>
                </a:solidFill>
                <a:latin typeface="Arial MT"/>
                <a:cs typeface="Arial MT"/>
              </a:rPr>
              <a:t>DE</a:t>
            </a:r>
            <a:r>
              <a:rPr dirty="0" sz="950" spc="14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950" spc="-10">
                <a:solidFill>
                  <a:srgbClr val="2F2F2F"/>
                </a:solidFill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220705" y="6712351"/>
            <a:ext cx="616585" cy="549910"/>
          </a:xfrm>
          <a:prstGeom prst="rect">
            <a:avLst/>
          </a:prstGeom>
        </p:spPr>
        <p:txBody>
          <a:bodyPr wrap="square" lIns="0" tIns="73660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580"/>
              </a:spcBef>
            </a:pPr>
            <a:r>
              <a:rPr dirty="0" sz="800" spc="-10">
                <a:solidFill>
                  <a:srgbClr val="3D3D3D"/>
                </a:solidFill>
                <a:latin typeface="Arial MT"/>
                <a:cs typeface="Arial MT"/>
              </a:rPr>
              <a:t>01.09</a:t>
            </a:r>
            <a:endParaRPr sz="800">
              <a:latin typeface="Arial MT"/>
              <a:cs typeface="Arial MT"/>
            </a:endParaRPr>
          </a:p>
          <a:p>
            <a:pPr marL="16510">
              <a:lnSpc>
                <a:spcPct val="100000"/>
              </a:lnSpc>
              <a:spcBef>
                <a:spcPts val="475"/>
              </a:spcBef>
            </a:pPr>
            <a:r>
              <a:rPr dirty="0" sz="800" spc="-10">
                <a:solidFill>
                  <a:srgbClr val="181818"/>
                </a:solidFill>
                <a:latin typeface="Arial MT"/>
                <a:cs typeface="Arial MT"/>
              </a:rPr>
              <a:t>2.808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dirty="0" sz="800" spc="-20">
                <a:solidFill>
                  <a:srgbClr val="2F2F2F"/>
                </a:solidFill>
                <a:latin typeface="Arial MT"/>
                <a:cs typeface="Arial MT"/>
              </a:rPr>
              <a:t>4.4.9.0.5</a:t>
            </a:r>
            <a:r>
              <a:rPr dirty="0" sz="800" spc="2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100">
                <a:solidFill>
                  <a:srgbClr val="313131"/>
                </a:solidFill>
                <a:latin typeface="Arial MT"/>
                <a:cs typeface="Arial MT"/>
              </a:rPr>
              <a:t>t</a:t>
            </a:r>
            <a:r>
              <a:rPr dirty="0" sz="800" spc="-5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32323"/>
                </a:solidFill>
                <a:latin typeface="Arial MT"/>
                <a:cs typeface="Arial MT"/>
              </a:rPr>
              <a:t>.00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996356" y="6703213"/>
            <a:ext cx="2959100" cy="565150"/>
          </a:xfrm>
          <a:prstGeom prst="rect">
            <a:avLst/>
          </a:prstGeom>
        </p:spPr>
        <p:txBody>
          <a:bodyPr wrap="square" lIns="0" tIns="8255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650"/>
              </a:spcBef>
            </a:pPr>
            <a:r>
              <a:rPr dirty="0" sz="800">
                <a:solidFill>
                  <a:srgbClr val="1F1F1F"/>
                </a:solidFill>
                <a:latin typeface="Arial MT"/>
                <a:cs typeface="Arial MT"/>
              </a:rPr>
              <a:t>Secretaria</a:t>
            </a:r>
            <a:r>
              <a:rPr dirty="0" sz="800" spc="18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31313"/>
                </a:solidFill>
                <a:latin typeface="Arial MT"/>
                <a:cs typeface="Arial MT"/>
              </a:rPr>
              <a:t>Municipal</a:t>
            </a:r>
            <a:r>
              <a:rPr dirty="0" sz="800" spc="13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62626"/>
                </a:solidFill>
                <a:latin typeface="Arial MT"/>
                <a:cs typeface="Arial MT"/>
              </a:rPr>
              <a:t>de</a:t>
            </a:r>
            <a:r>
              <a:rPr dirty="0" sz="800" spc="8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82828"/>
                </a:solidFill>
                <a:latin typeface="Arial MT"/>
                <a:cs typeface="Arial MT"/>
              </a:rPr>
              <a:t>Educação</a:t>
            </a:r>
            <a:endParaRPr sz="800">
              <a:latin typeface="Arial MT"/>
              <a:cs typeface="Arial MT"/>
            </a:endParaRPr>
          </a:p>
          <a:p>
            <a:pPr marL="38100" marR="30480">
              <a:lnSpc>
                <a:spcPct val="127400"/>
              </a:lnSpc>
              <a:spcBef>
                <a:spcPts val="290"/>
              </a:spcBef>
            </a:pPr>
            <a:r>
              <a:rPr dirty="0" baseline="6944" sz="1200" spc="-15">
                <a:solidFill>
                  <a:srgbClr val="1A1A1A"/>
                </a:solidFill>
                <a:latin typeface="Arial MT"/>
                <a:cs typeface="Arial MT"/>
              </a:rPr>
              <a:t>Manuten</a:t>
            </a:r>
            <a:r>
              <a:rPr dirty="0" sz="800" spc="-10">
                <a:solidFill>
                  <a:srgbClr val="1A1A1A"/>
                </a:solidFill>
                <a:latin typeface="Arial MT"/>
                <a:cs typeface="Arial MT"/>
              </a:rPr>
              <a:t>cã</a:t>
            </a:r>
            <a:r>
              <a:rPr dirty="0" baseline="6944" sz="1200" spc="-15">
                <a:solidFill>
                  <a:srgbClr val="1A1A1A"/>
                </a:solidFill>
                <a:latin typeface="Arial MT"/>
                <a:cs typeface="Arial MT"/>
              </a:rPr>
              <a:t>o</a:t>
            </a:r>
            <a:r>
              <a:rPr dirty="0" baseline="6944" sz="1200" spc="-7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baseline="3472" sz="1200">
                <a:solidFill>
                  <a:srgbClr val="0F0F0F"/>
                </a:solidFill>
                <a:latin typeface="Arial MT"/>
                <a:cs typeface="Arial MT"/>
              </a:rPr>
              <a:t>e</a:t>
            </a:r>
            <a:r>
              <a:rPr dirty="0" baseline="3472" sz="1200" spc="1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baseline="3472" sz="1200" spc="-15">
                <a:solidFill>
                  <a:srgbClr val="161616"/>
                </a:solidFill>
                <a:latin typeface="Arial MT"/>
                <a:cs typeface="Arial MT"/>
              </a:rPr>
              <a:t>Operacionaliza</a:t>
            </a:r>
            <a:r>
              <a:rPr dirty="0" sz="800" spc="-10">
                <a:solidFill>
                  <a:srgbClr val="161616"/>
                </a:solidFill>
                <a:latin typeface="Arial MT"/>
                <a:cs typeface="Arial MT"/>
              </a:rPr>
              <a:t>cã</a:t>
            </a:r>
            <a:r>
              <a:rPr dirty="0" baseline="3472" sz="1200" spc="-15">
                <a:solidFill>
                  <a:srgbClr val="161616"/>
                </a:solidFill>
                <a:latin typeface="Arial MT"/>
                <a:cs typeface="Arial MT"/>
              </a:rPr>
              <a:t>o</a:t>
            </a:r>
            <a:r>
              <a:rPr dirty="0" baseline="3472" sz="1200" spc="-7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baseline="3472" sz="1200">
                <a:solidFill>
                  <a:srgbClr val="262626"/>
                </a:solidFill>
                <a:latin typeface="Arial MT"/>
                <a:cs typeface="Arial MT"/>
              </a:rPr>
              <a:t>das</a:t>
            </a:r>
            <a:r>
              <a:rPr dirty="0" baseline="3472" sz="1200" spc="52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baseline="3472" sz="1200" spc="-15">
                <a:solidFill>
                  <a:srgbClr val="1D1D1D"/>
                </a:solidFill>
                <a:latin typeface="Arial MT"/>
                <a:cs typeface="Arial MT"/>
              </a:rPr>
              <a:t>Unidades</a:t>
            </a:r>
            <a:r>
              <a:rPr dirty="0" baseline="3472" sz="1200" spc="104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baseline="3472" sz="1200" spc="-15">
                <a:solidFill>
                  <a:srgbClr val="0F0F0F"/>
                </a:solidFill>
                <a:latin typeface="Arial MT"/>
                <a:cs typeface="Arial MT"/>
              </a:rPr>
              <a:t>Administrativas </a:t>
            </a:r>
            <a:r>
              <a:rPr dirty="0" baseline="3472" sz="1200" spc="-15">
                <a:latin typeface="Arial MT"/>
                <a:cs typeface="Arial MT"/>
              </a:rPr>
              <a:t>OBRAS</a:t>
            </a:r>
            <a:r>
              <a:rPr dirty="0" baseline="3472" sz="1200">
                <a:latin typeface="Arial MT"/>
                <a:cs typeface="Arial MT"/>
              </a:rPr>
              <a:t> </a:t>
            </a:r>
            <a:r>
              <a:rPr dirty="0" baseline="3472" sz="1200">
                <a:solidFill>
                  <a:srgbClr val="313131"/>
                </a:solidFill>
                <a:latin typeface="Arial MT"/>
                <a:cs typeface="Arial MT"/>
              </a:rPr>
              <a:t>E</a:t>
            </a:r>
            <a:r>
              <a:rPr dirty="0" baseline="3472" sz="1200" spc="-1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baseline="3472" sz="1200" spc="-15">
                <a:solidFill>
                  <a:srgbClr val="161616"/>
                </a:solidFill>
                <a:latin typeface="Arial MT"/>
                <a:cs typeface="Arial MT"/>
              </a:rPr>
              <a:t>INSTAL</a:t>
            </a:r>
            <a:r>
              <a:rPr dirty="0" sz="800" spc="-10">
                <a:solidFill>
                  <a:srgbClr val="161616"/>
                </a:solidFill>
                <a:latin typeface="Arial MT"/>
                <a:cs typeface="Arial MT"/>
              </a:rPr>
              <a:t>AC</a:t>
            </a:r>
            <a:r>
              <a:rPr dirty="0" baseline="3472" sz="1200" spc="-15">
                <a:solidFill>
                  <a:srgbClr val="161616"/>
                </a:solidFill>
                <a:latin typeface="Arial MT"/>
                <a:cs typeface="Arial MT"/>
              </a:rPr>
              <a:t>ÕES</a:t>
            </a:r>
            <a:endParaRPr baseline="3472" sz="12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3613847" y="6042183"/>
            <a:ext cx="652780" cy="391160"/>
          </a:xfrm>
          <a:prstGeom prst="rect">
            <a:avLst/>
          </a:prstGeom>
        </p:spPr>
        <p:txBody>
          <a:bodyPr wrap="square" lIns="0" tIns="7366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580"/>
              </a:spcBef>
            </a:pPr>
            <a:r>
              <a:rPr dirty="0" sz="800" spc="-10">
                <a:solidFill>
                  <a:srgbClr val="0F0F0F"/>
                </a:solidFill>
                <a:latin typeface="Arial MT"/>
                <a:cs typeface="Arial MT"/>
              </a:rPr>
              <a:t>R$365.000,00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75"/>
              </a:spcBef>
            </a:pPr>
            <a:r>
              <a:rPr dirty="0" sz="800" spc="-10">
                <a:solidFill>
                  <a:srgbClr val="1F1F1F"/>
                </a:solidFill>
                <a:latin typeface="Arial MT"/>
                <a:cs typeface="Arial MT"/>
              </a:rPr>
              <a:t>$365.000,00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240417" y="7147963"/>
            <a:ext cx="155194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solidFill>
                  <a:srgbClr val="212121"/>
                </a:solidFill>
                <a:latin typeface="Arial MT"/>
                <a:cs typeface="Arial MT"/>
              </a:rPr>
              <a:t>Recursos</a:t>
            </a:r>
            <a:r>
              <a:rPr dirty="0" sz="800" spc="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12121"/>
                </a:solidFill>
                <a:latin typeface="Arial MT"/>
                <a:cs typeface="Arial MT"/>
              </a:rPr>
              <a:t>de</a:t>
            </a:r>
            <a:r>
              <a:rPr dirty="0" sz="800" spc="-2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C1C1C"/>
                </a:solidFill>
                <a:latin typeface="Arial MT"/>
                <a:cs typeface="Arial MT"/>
              </a:rPr>
              <a:t>Impostos</a:t>
            </a:r>
            <a:r>
              <a:rPr dirty="0" sz="800" spc="3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F1F1F"/>
                </a:solidFill>
                <a:latin typeface="Arial MT"/>
                <a:cs typeface="Arial MT"/>
              </a:rPr>
              <a:t>Vinculados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008521" y="7260673"/>
            <a:ext cx="4591050" cy="7232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750185" marR="365125" indent="2540">
              <a:lnSpc>
                <a:spcPct val="144900"/>
              </a:lnSpc>
              <a:spcBef>
                <a:spcPts val="100"/>
              </a:spcBef>
            </a:pPr>
            <a:r>
              <a:rPr dirty="0" sz="800">
                <a:solidFill>
                  <a:srgbClr val="3F3F3F"/>
                </a:solidFill>
                <a:latin typeface="Arial MT"/>
                <a:cs typeface="Arial MT"/>
              </a:rPr>
              <a:t>Total</a:t>
            </a:r>
            <a:r>
              <a:rPr dirty="0" sz="800" spc="2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83838"/>
                </a:solidFill>
                <a:latin typeface="Arial MT"/>
                <a:cs typeface="Arial MT"/>
              </a:rPr>
              <a:t>do</a:t>
            </a:r>
            <a:r>
              <a:rPr dirty="0" sz="800" spc="3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A3A3A"/>
                </a:solidFill>
                <a:latin typeface="Arial MT"/>
                <a:cs typeface="Arial MT"/>
              </a:rPr>
              <a:t>Projeto</a:t>
            </a:r>
            <a:r>
              <a:rPr dirty="0" sz="800" spc="9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25252"/>
                </a:solidFill>
                <a:latin typeface="Arial MT"/>
                <a:cs typeface="Arial MT"/>
              </a:rPr>
              <a:t>/</a:t>
            </a:r>
            <a:r>
              <a:rPr dirty="0" sz="800" spc="55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63636"/>
                </a:solidFill>
                <a:latin typeface="Arial MT"/>
                <a:cs typeface="Arial MT"/>
              </a:rPr>
              <a:t>Atíviclade</a:t>
            </a:r>
            <a:r>
              <a:rPr dirty="0" sz="800" spc="17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505050"/>
                </a:solidFill>
                <a:latin typeface="Arial MT"/>
                <a:cs typeface="Arial MT"/>
              </a:rPr>
              <a:t>f2$</a:t>
            </a:r>
            <a:r>
              <a:rPr dirty="0" sz="800">
                <a:solidFill>
                  <a:srgbClr val="505050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C1C1C"/>
                </a:solidFill>
                <a:latin typeface="Arial MT"/>
                <a:cs typeface="Arial MT"/>
              </a:rPr>
              <a:t>Total</a:t>
            </a:r>
            <a:r>
              <a:rPr dirty="0" sz="800" spc="5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D3D3D"/>
                </a:solidFill>
                <a:latin typeface="Arial MT"/>
                <a:cs typeface="Arial MT"/>
              </a:rPr>
              <a:t>da</a:t>
            </a:r>
            <a:r>
              <a:rPr dirty="0" sz="800" spc="5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32323"/>
                </a:solidFill>
                <a:latin typeface="Arial MT"/>
                <a:cs typeface="Arial MT"/>
              </a:rPr>
              <a:t>Unidade</a:t>
            </a:r>
            <a:r>
              <a:rPr dirty="0" sz="800" spc="31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565656"/>
                </a:solidFill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38100" marR="30480" indent="3402965">
              <a:lnSpc>
                <a:spcPts val="1390"/>
              </a:lnSpc>
              <a:spcBef>
                <a:spcPts val="30"/>
              </a:spcBef>
            </a:pPr>
            <a:r>
              <a:rPr dirty="0" sz="800">
                <a:solidFill>
                  <a:srgbClr val="2F2F2F"/>
                </a:solidFill>
                <a:latin typeface="Arial MT"/>
                <a:cs typeface="Arial MT"/>
              </a:rPr>
              <a:t>Valor</a:t>
            </a:r>
            <a:r>
              <a:rPr dirty="0" sz="800" spc="16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A2A2A"/>
                </a:solidFill>
                <a:latin typeface="Arial MT"/>
                <a:cs typeface="Arial MT"/>
              </a:rPr>
              <a:t>Total</a:t>
            </a:r>
            <a:r>
              <a:rPr dirty="0" sz="800" spc="10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84848"/>
                </a:solidFill>
                <a:latin typeface="Arial MT"/>
                <a:cs typeface="Arial MT"/>
              </a:rPr>
              <a:t>Anu</a:t>
            </a: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lado</a:t>
            </a:r>
            <a:r>
              <a:rPr dirty="0" sz="800" spc="16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A3A3A"/>
                </a:solidFill>
                <a:latin typeface="Arial MT"/>
                <a:cs typeface="Arial MT"/>
              </a:rPr>
              <a:t>R$</a:t>
            </a:r>
            <a:r>
              <a:rPr dirty="0" sz="800" spc="-1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F1F1F"/>
                </a:solidFill>
                <a:latin typeface="Arial MT"/>
                <a:cs typeface="Arial MT"/>
              </a:rPr>
              <a:t>Revogadas</a:t>
            </a:r>
            <a:r>
              <a:rPr dirty="0" sz="800" spc="6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11111"/>
                </a:solidFill>
                <a:latin typeface="Arial MT"/>
                <a:cs typeface="Arial MT"/>
              </a:rPr>
              <a:t>as</a:t>
            </a:r>
            <a:r>
              <a:rPr dirty="0" sz="800" spc="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61616"/>
                </a:solidFill>
                <a:latin typeface="Arial MT"/>
                <a:cs typeface="Arial MT"/>
              </a:rPr>
              <a:t>disposições</a:t>
            </a:r>
            <a:r>
              <a:rPr dirty="0" sz="800" spc="5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32323"/>
                </a:solidFill>
                <a:latin typeface="Arial MT"/>
                <a:cs typeface="Arial MT"/>
              </a:rPr>
              <a:t>em</a:t>
            </a:r>
            <a:r>
              <a:rPr dirty="0" sz="800" spc="1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61616"/>
                </a:solidFill>
                <a:latin typeface="Arial MT"/>
                <a:cs typeface="Arial MT"/>
              </a:rPr>
              <a:t>contrário.</a:t>
            </a:r>
            <a:r>
              <a:rPr dirty="0" sz="800" spc="7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0C0C0C"/>
                </a:solidFill>
                <a:latin typeface="Arial MT"/>
                <a:cs typeface="Arial MT"/>
              </a:rPr>
              <a:t>Publique-</a:t>
            </a:r>
            <a:r>
              <a:rPr dirty="0" sz="800">
                <a:solidFill>
                  <a:srgbClr val="0C0C0C"/>
                </a:solidFill>
                <a:latin typeface="Arial MT"/>
                <a:cs typeface="Arial MT"/>
              </a:rPr>
              <a:t>se,</a:t>
            </a:r>
            <a:r>
              <a:rPr dirty="0" sz="800" spc="7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0C0C0C"/>
                </a:solidFill>
                <a:latin typeface="Arial MT"/>
                <a:cs typeface="Arial MT"/>
              </a:rPr>
              <a:t>afixe-</a:t>
            </a:r>
            <a:r>
              <a:rPr dirty="0" sz="800">
                <a:solidFill>
                  <a:srgbClr val="0C0C0C"/>
                </a:solidFill>
                <a:latin typeface="Arial MT"/>
                <a:cs typeface="Arial MT"/>
              </a:rPr>
              <a:t>se</a:t>
            </a:r>
            <a:r>
              <a:rPr dirty="0" sz="800" spc="6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43434"/>
                </a:solidFill>
                <a:latin typeface="Arial MT"/>
                <a:cs typeface="Arial MT"/>
              </a:rPr>
              <a:t>e</a:t>
            </a:r>
            <a:r>
              <a:rPr dirty="0" sz="800" spc="-1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baseline="-10416" sz="1200" spc="-37">
                <a:solidFill>
                  <a:srgbClr val="111111"/>
                </a:solidFill>
                <a:latin typeface="Arial MT"/>
                <a:cs typeface="Arial MT"/>
              </a:rPr>
              <a:t>cumpra-se.</a:t>
            </a:r>
            <a:endParaRPr baseline="-10416" sz="12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29409" y="7836410"/>
            <a:ext cx="46926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solidFill>
                  <a:srgbClr val="131313"/>
                </a:solidFill>
                <a:latin typeface="Arial MT"/>
                <a:cs typeface="Arial MT"/>
              </a:rPr>
              <a:t>Artigo</a:t>
            </a:r>
            <a:r>
              <a:rPr dirty="0" sz="800" spc="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82828"/>
                </a:solidFill>
                <a:latin typeface="Arial MT"/>
                <a:cs typeface="Arial MT"/>
              </a:rPr>
              <a:t>3º</a:t>
            </a:r>
            <a:r>
              <a:rPr dirty="0" sz="800" spc="-1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313131"/>
                </a:solidFill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2429437" y="8597967"/>
            <a:ext cx="187642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solidFill>
                  <a:srgbClr val="1D1D1D"/>
                </a:solidFill>
                <a:latin typeface="Arial MT"/>
                <a:cs typeface="Arial MT"/>
              </a:rPr>
              <a:t>Gabinete</a:t>
            </a:r>
            <a:r>
              <a:rPr dirty="0" sz="800" spc="45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61616"/>
                </a:solidFill>
                <a:latin typeface="Arial MT"/>
                <a:cs typeface="Arial MT"/>
              </a:rPr>
              <a:t>do </a:t>
            </a:r>
            <a:r>
              <a:rPr dirty="0" sz="800" spc="-10">
                <a:solidFill>
                  <a:srgbClr val="161616"/>
                </a:solidFill>
                <a:latin typeface="Arial MT"/>
                <a:cs typeface="Arial MT"/>
              </a:rPr>
              <a:t>Prefeito,</a:t>
            </a:r>
            <a:r>
              <a:rPr dirty="0" sz="800" spc="2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A2A2A"/>
                </a:solidFill>
                <a:latin typeface="Arial MT"/>
                <a:cs typeface="Arial MT"/>
              </a:rPr>
              <a:t>26</a:t>
            </a:r>
            <a:r>
              <a:rPr dirty="0" sz="800" spc="36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62626"/>
                </a:solidFill>
                <a:latin typeface="Arial MT"/>
                <a:cs typeface="Arial MT"/>
              </a:rPr>
              <a:t>de</a:t>
            </a:r>
            <a:r>
              <a:rPr dirty="0" sz="800" spc="17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32323"/>
                </a:solidFill>
                <a:latin typeface="Arial MT"/>
                <a:cs typeface="Arial MT"/>
              </a:rPr>
              <a:t>maio,</a:t>
            </a:r>
            <a:r>
              <a:rPr dirty="0" sz="800" spc="1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1F1F1F"/>
                </a:solidFill>
                <a:latin typeface="Arial MT"/>
                <a:cs typeface="Arial MT"/>
              </a:rPr>
              <a:t>2025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2025-07-10T15:22:02Z</dcterms:created>
  <dcterms:modified xsi:type="dcterms:W3CDTF">2025-07-10T15:22:02Z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2025-05-30T00:00:00Z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2025-07-10T00:00:00Z</vt:filetime>
  </property>
  <property fmtid="{D5CDD505-2E9C-101B-9397-08002B2CF9AE}" pid="5" name="Producer">
    <vt:lpwstr>Scanner System Image Conversion</vt:lpwstr>
  </property>
</Properties>
</file>