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64" y="9763156"/>
            <a:ext cx="6580632" cy="18581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307669"/>
            <a:ext cx="722376" cy="65189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4864" y="1134720"/>
            <a:ext cx="6632575" cy="0"/>
          </a:xfrm>
          <a:custGeom>
            <a:avLst/>
            <a:gdLst/>
            <a:ahLst/>
            <a:cxnLst/>
            <a:rect l="l" t="t" r="r" b="b"/>
            <a:pathLst>
              <a:path w="6632575" h="0">
                <a:moveTo>
                  <a:pt x="0" y="0"/>
                </a:moveTo>
                <a:lnTo>
                  <a:pt x="6632448" y="0"/>
                </a:lnTo>
              </a:path>
            </a:pathLst>
          </a:custGeom>
          <a:ln w="21323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987332" y="127426"/>
            <a:ext cx="3177540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11111"/>
                </a:solidFill>
                <a:latin typeface="Arial"/>
                <a:cs typeface="Arial"/>
              </a:rPr>
              <a:t>PREFEITURA</a:t>
            </a:r>
            <a:r>
              <a:rPr dirty="0" sz="1200" spc="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1200" spc="-1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200" spc="-7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SEROPEõlCA</a:t>
            </a:r>
            <a:endParaRPr sz="1200">
              <a:latin typeface="Arial"/>
              <a:cs typeface="Arial"/>
            </a:endParaRPr>
          </a:p>
          <a:p>
            <a:pPr marL="12700" marR="2009139">
              <a:lnSpc>
                <a:spcPct val="117600"/>
              </a:lnSpc>
              <a:spcBef>
                <a:spcPts val="455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C0C0C"/>
                </a:solidFill>
                <a:latin typeface="Arial MT"/>
                <a:cs typeface="Arial MT"/>
              </a:rPr>
              <a:t>18 </a:t>
            </a:r>
            <a:r>
              <a:rPr dirty="0" sz="850" spc="-25">
                <a:latin typeface="Arial MT"/>
                <a:cs typeface="Arial MT"/>
              </a:rPr>
              <a:t>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712114" y="1344647"/>
            <a:ext cx="2955925" cy="712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157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N°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2953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23</a:t>
            </a:r>
            <a:r>
              <a:rPr dirty="0" sz="850" spc="37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19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junho,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50">
              <a:latin typeface="Arial MT"/>
              <a:cs typeface="Arial MT"/>
            </a:endParaRPr>
          </a:p>
          <a:p>
            <a:pPr marL="13970" marR="126364" indent="-1905">
              <a:lnSpc>
                <a:spcPts val="940"/>
              </a:lnSpc>
            </a:pPr>
            <a:r>
              <a:rPr dirty="0" sz="850" spc="-40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valor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total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R$564.881,69,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para </a:t>
            </a:r>
            <a:r>
              <a:rPr dirty="0" sz="850" spc="-20">
                <a:latin typeface="Arial MT"/>
                <a:cs typeface="Arial MT"/>
              </a:rPr>
              <a:t>fins</a:t>
            </a:r>
            <a:r>
              <a:rPr dirty="0" sz="850" spc="-40">
                <a:latin typeface="Arial MT"/>
                <a:cs typeface="Arial MT"/>
              </a:rPr>
              <a:t> que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especifica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A0A0A"/>
                </a:solidFill>
                <a:latin typeface="Arial MT"/>
                <a:cs typeface="Arial MT"/>
              </a:rPr>
              <a:t>da</a:t>
            </a:r>
            <a:r>
              <a:rPr dirty="0" sz="85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082" y="2558569"/>
            <a:ext cx="6475730" cy="957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975">
              <a:lnSpc>
                <a:spcPct val="136400"/>
              </a:lnSpc>
              <a:spcBef>
                <a:spcPts val="100"/>
              </a:spcBef>
            </a:pP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PREFEITO</a:t>
            </a: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MUNICIPAL,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no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uso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acordo</a:t>
            </a:r>
            <a:r>
              <a:rPr dirty="0" sz="8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E0E0E"/>
                </a:solidFill>
                <a:latin typeface="Arial MT"/>
                <a:cs typeface="Arial MT"/>
              </a:rPr>
              <a:t>que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Ihe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confere</a:t>
            </a:r>
            <a:r>
              <a:rPr dirty="0" sz="8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850" spc="-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art.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8º</a:t>
            </a:r>
            <a:r>
              <a:rPr dirty="0" sz="850" spc="1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n°</a:t>
            </a:r>
            <a:r>
              <a:rPr dirty="0" sz="850" spc="-7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10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2024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na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edição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extra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Il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5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-2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3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35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1F1F1F"/>
                </a:solidFill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20">
                <a:solidFill>
                  <a:srgbClr val="1F1F1F"/>
                </a:solidFill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131313"/>
                </a:solidFill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45">
                <a:solidFill>
                  <a:srgbClr val="131313"/>
                </a:solidFill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50">
                <a:solidFill>
                  <a:srgbClr val="0E0E0E"/>
                </a:solidFill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30">
                <a:solidFill>
                  <a:srgbClr val="0E0E0E"/>
                </a:solidFill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50">
              <a:latin typeface="Arial MT"/>
              <a:cs typeface="Arial MT"/>
            </a:endParaRPr>
          </a:p>
          <a:p>
            <a:pPr marL="32575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D1D1D"/>
                </a:solidFill>
                <a:latin typeface="Arial MT"/>
                <a:cs typeface="Arial MT"/>
              </a:rPr>
              <a:t>1º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as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218" y="4250404"/>
            <a:ext cx="2875280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>
                <a:solidFill>
                  <a:srgbClr val="0A0A0A"/>
                </a:solidFill>
                <a:uFill>
                  <a:solidFill>
                    <a:srgbClr val="34343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45">
                <a:solidFill>
                  <a:srgbClr val="0A0A0A"/>
                </a:solidFill>
                <a:uFill>
                  <a:solidFill>
                    <a:srgbClr val="34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solidFill>
                  <a:srgbClr val="131313"/>
                </a:solidFill>
                <a:uFill>
                  <a:solidFill>
                    <a:srgbClr val="34343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solidFill>
                  <a:srgbClr val="131313"/>
                </a:solidFill>
                <a:uFill>
                  <a:solidFill>
                    <a:srgbClr val="34343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FUNDO</a:t>
            </a:r>
            <a:r>
              <a:rPr dirty="0" sz="1000" spc="-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ASSISTÊNCIA</a:t>
            </a:r>
            <a:r>
              <a:rPr dirty="0" sz="1000" spc="5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49644" y="4657492"/>
          <a:ext cx="6588125" cy="2073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2870835"/>
                <a:gridCol w="2263140"/>
                <a:gridCol w="646430"/>
              </a:tblGrid>
              <a:tr h="151130">
                <a:tc>
                  <a:txBody>
                    <a:bodyPr/>
                    <a:lstStyle/>
                    <a:p>
                      <a:pPr marL="46990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07.23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ts val="940"/>
                        </a:lnSpc>
                      </a:pP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Munlclpal</a:t>
                      </a:r>
                      <a:r>
                        <a:rPr dirty="0" sz="85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2.081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50" spc="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Estadual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327400" algn="l"/>
                        </a:tabLst>
                      </a:pP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6535" sz="127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52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6535" sz="1275" spc="44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535" sz="1275" spc="-52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Assisti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i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-5" i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120.000,00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7653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324225" algn="l"/>
                        </a:tabLst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JUR(DICA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15.000,08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Federal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3324225" algn="l"/>
                        </a:tabLst>
                      </a:pPr>
                      <a:r>
                        <a:rPr dirty="0" baseline="9803" sz="1275" spc="-6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9803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52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9803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9803" sz="1275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9803" sz="1275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9803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5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Assisti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0195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59410">
                <a:tc gridSpan="2">
                  <a:txBody>
                    <a:bodyPr/>
                    <a:lstStyle/>
                    <a:p>
                      <a:pPr marL="31750" marR="435609" indent="1270">
                        <a:lnSpc>
                          <a:spcPct val="129299"/>
                        </a:lnSpc>
                        <a:spcBef>
                          <a:spcPts val="60"/>
                        </a:spcBef>
                        <a:tabLst>
                          <a:tab pos="829310" algn="l"/>
                        </a:tabLst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2.721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Social Especial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Federal 3.3.9.0.30.03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6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43230">
                        <a:lnSpc>
                          <a:spcPts val="860"/>
                        </a:lnSpc>
                        <a:spcBef>
                          <a:spcPts val="5"/>
                        </a:spcBef>
                        <a:tabLst>
                          <a:tab pos="2426335" algn="l"/>
                        </a:tabLst>
                      </a:pPr>
                      <a:r>
                        <a:rPr dirty="0" baseline="3267" sz="1275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60.713,69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30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65646" y="6865934"/>
            <a:ext cx="60515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20"/>
              </a:spcBef>
            </a:pPr>
            <a:r>
              <a:rPr dirty="0" sz="850" spc="-10">
                <a:latin typeface="Arial MT"/>
                <a:cs typeface="Arial MT"/>
              </a:rPr>
              <a:t>2.724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35">
                <a:latin typeface="Arial MT"/>
                <a:cs typeface="Arial MT"/>
              </a:rPr>
              <a:t>3.3.9.0.30.03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63537" y="6902487"/>
            <a:ext cx="240474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27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Programa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Proteção</a:t>
            </a:r>
            <a:r>
              <a:rPr dirty="0" sz="85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Social Especial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PSE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850" spc="-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Estadual </a:t>
            </a:r>
            <a:r>
              <a:rPr dirty="0" sz="850" spc="-40">
                <a:latin typeface="Arial MT"/>
                <a:cs typeface="Arial MT"/>
              </a:rPr>
              <a:t>OUTROS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MATERIAIS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91349" y="6760838"/>
            <a:ext cx="14973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 b="1">
                <a:solidFill>
                  <a:srgbClr val="0F0F0F"/>
                </a:solidFill>
                <a:latin typeface="Arial"/>
                <a:cs typeface="Arial"/>
              </a:rPr>
              <a:t>Total</a:t>
            </a:r>
            <a:r>
              <a:rPr dirty="0" sz="850" spc="-4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51515"/>
                </a:solidFill>
                <a:latin typeface="Arial"/>
                <a:cs typeface="Arial"/>
              </a:rPr>
              <a:t>do</a:t>
            </a:r>
            <a:r>
              <a:rPr dirty="0" sz="850" spc="-5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31313"/>
                </a:solidFill>
                <a:latin typeface="Arial"/>
                <a:cs typeface="Arial"/>
              </a:rPr>
              <a:t>Projeto</a:t>
            </a:r>
            <a:r>
              <a:rPr dirty="0" sz="850" spc="-1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40" b="1"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31313"/>
                </a:solidFill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64586" y="6766930"/>
            <a:ext cx="4692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6Q.713,69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688300" y="7085262"/>
            <a:ext cx="2197735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506095">
              <a:lnSpc>
                <a:spcPct val="100000"/>
              </a:lnSpc>
              <a:spcBef>
                <a:spcPts val="400"/>
              </a:spcBef>
            </a:pP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Arial MT"/>
                <a:cs typeface="Arial MT"/>
              </a:rPr>
              <a:t>não</a:t>
            </a:r>
            <a:r>
              <a:rPr dirty="0" sz="85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50" spc="-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Imposto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850" spc="-35" b="1">
                <a:solidFill>
                  <a:srgbClr val="0F0F0F"/>
                </a:solidFill>
                <a:latin typeface="Arial"/>
                <a:cs typeface="Arial"/>
              </a:rPr>
              <a:t>Total</a:t>
            </a:r>
            <a:r>
              <a:rPr dirty="0" sz="850" spc="-4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61616"/>
                </a:solidFill>
                <a:latin typeface="Arial"/>
                <a:cs typeface="Arial"/>
              </a:rPr>
              <a:t>do</a:t>
            </a:r>
            <a:r>
              <a:rPr dirty="0" sz="850" spc="-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latin typeface="Arial"/>
                <a:cs typeface="Arial"/>
              </a:rPr>
              <a:t>Projeto</a:t>
            </a:r>
            <a:r>
              <a:rPr dirty="0" sz="850" spc="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30" b="1"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A1A1A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61009" y="7085262"/>
            <a:ext cx="472440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35">
                <a:latin typeface="Arial MT"/>
                <a:cs typeface="Arial MT"/>
              </a:rPr>
              <a:t>60.000,00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850" spc="-35" b="1">
                <a:solidFill>
                  <a:srgbClr val="0F0F0F"/>
                </a:solidFill>
                <a:latin typeface="Arial"/>
                <a:cs typeface="Arial"/>
              </a:rPr>
              <a:t>60.000,00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676108" y="8468248"/>
            <a:ext cx="1830705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37185" indent="5715">
              <a:lnSpc>
                <a:spcPct val="136400"/>
              </a:lnSpc>
              <a:spcBef>
                <a:spcPts val="100"/>
              </a:spcBef>
            </a:pPr>
            <a:r>
              <a:rPr dirty="0" sz="850" spc="-40" b="1">
                <a:solidFill>
                  <a:srgbClr val="0F0F0F"/>
                </a:solidFill>
                <a:latin typeface="Arial"/>
                <a:cs typeface="Arial"/>
              </a:rPr>
              <a:t>Total</a:t>
            </a:r>
            <a:r>
              <a:rPr dirty="0" sz="850" spc="-5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31313"/>
                </a:solidFill>
                <a:latin typeface="Arial"/>
                <a:cs typeface="Arial"/>
              </a:rPr>
              <a:t>do</a:t>
            </a:r>
            <a:r>
              <a:rPr dirty="0" sz="850" spc="-2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latin typeface="Arial"/>
                <a:cs typeface="Arial"/>
              </a:rPr>
              <a:t>Projeto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30" b="1"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81818"/>
                </a:solidFill>
                <a:latin typeface="Arial"/>
                <a:cs typeface="Arial"/>
              </a:rPr>
              <a:t>R$ </a:t>
            </a:r>
            <a:r>
              <a:rPr dirty="0" sz="850" spc="-30" b="1"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0C0C0C"/>
                </a:solidFill>
                <a:latin typeface="Arial"/>
                <a:cs typeface="Arial"/>
              </a:rPr>
              <a:t>da</a:t>
            </a:r>
            <a:r>
              <a:rPr dirty="0" sz="850" spc="-1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0F0F0F"/>
                </a:solidFill>
                <a:latin typeface="Arial"/>
                <a:cs typeface="Arial"/>
              </a:rPr>
              <a:t>Unidade</a:t>
            </a:r>
            <a:r>
              <a:rPr dirty="0" sz="850" spc="17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C1C1C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410845">
              <a:lnSpc>
                <a:spcPct val="100000"/>
              </a:lnSpc>
              <a:spcBef>
                <a:spcPts val="300"/>
              </a:spcBef>
            </a:pPr>
            <a:r>
              <a:rPr dirty="0" sz="850" spc="-30" b="1">
                <a:solidFill>
                  <a:srgbClr val="0F0F0F"/>
                </a:solidFill>
                <a:latin typeface="Arial"/>
                <a:cs typeface="Arial"/>
              </a:rPr>
              <a:t>Valor</a:t>
            </a:r>
            <a:r>
              <a:rPr dirty="0" sz="850" spc="-1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0F0F0F"/>
                </a:solidFill>
                <a:latin typeface="Arial"/>
                <a:cs typeface="Arial"/>
              </a:rPr>
              <a:t>Total</a:t>
            </a:r>
            <a:r>
              <a:rPr dirty="0" sz="850" spc="-2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latin typeface="Arial"/>
                <a:cs typeface="Arial"/>
              </a:rPr>
              <a:t>Suplementado</a:t>
            </a:r>
            <a:r>
              <a:rPr dirty="0" sz="850" spc="90" b="1"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D1D1D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140500" y="7490482"/>
          <a:ext cx="6581775" cy="1008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/>
                <a:gridCol w="2834004"/>
                <a:gridCol w="1941829"/>
                <a:gridCol w="1005840"/>
              </a:tblGrid>
              <a:tr h="148590">
                <a:tc gridSpan="2">
                  <a:txBody>
                    <a:bodyPr/>
                    <a:lstStyle/>
                    <a:p>
                      <a:pPr marL="38735">
                        <a:lnSpc>
                          <a:spcPts val="1010"/>
                        </a:lnSpc>
                        <a:tabLst>
                          <a:tab pos="835025" algn="l"/>
                        </a:tabLst>
                      </a:pP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2.729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Primeira</a:t>
                      </a:r>
                      <a:r>
                        <a:rPr dirty="0" baseline="3267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Infância</a:t>
                      </a:r>
                      <a:r>
                        <a:rPr dirty="0" baseline="3267" sz="127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baseline="3267" sz="1275" spc="-7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SUAS</a:t>
                      </a:r>
                      <a:r>
                        <a:rPr dirty="0" baseline="3267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(Crian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baseline="3267" sz="1275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Feliz)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4305">
                <a:tc gridSpan="2">
                  <a:txBody>
                    <a:bodyPr/>
                    <a:lstStyle/>
                    <a:p>
                      <a:pPr marL="34290">
                        <a:lnSpc>
                          <a:spcPts val="955"/>
                        </a:lnSpc>
                        <a:spcBef>
                          <a:spcPts val="165"/>
                        </a:spcBef>
                        <a:tabLst>
                          <a:tab pos="831850" algn="l"/>
                        </a:tabLst>
                      </a:pP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3.1.9.0.04.00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ÂO</a:t>
                      </a:r>
                      <a:r>
                        <a:rPr dirty="0" baseline="6535" sz="1275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6535" sz="1275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82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6535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DETERMINADO</a:t>
                      </a:r>
                      <a:endParaRPr baseline="6535" sz="127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93395">
                        <a:lnSpc>
                          <a:spcPts val="835"/>
                        </a:lnSpc>
                        <a:spcBef>
                          <a:spcPts val="284"/>
                        </a:spcBef>
                        <a:tabLst>
                          <a:tab pos="2473325" algn="l"/>
                        </a:tabLst>
                      </a:pPr>
                      <a:r>
                        <a:rPr dirty="0" baseline="6535" sz="1275" spc="-30">
                          <a:latin typeface="Arial MT"/>
                          <a:cs typeface="Arial MT"/>
                        </a:rPr>
                        <a:t>FNAS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100">
                          <a:latin typeface="Arial Black"/>
                          <a:cs typeface="Arial Black"/>
                        </a:rPr>
                        <a:t>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3619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57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850" spc="-2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52069"/>
                </a:tc>
              </a:tr>
              <a:tr h="1619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2.894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ao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Bolsa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Famflia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(IGDBF)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267" sz="1275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ÂO</a:t>
                      </a:r>
                      <a:r>
                        <a:rPr dirty="0" baseline="3267" sz="1275" spc="-112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267" sz="1275" spc="9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DETERMINADO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50.000.00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6194"/>
                </a:tc>
              </a:tr>
              <a:tr h="1543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JURÍDIGA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93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139.168,00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6087595" y="8471295"/>
            <a:ext cx="533400" cy="55562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520"/>
              </a:spcBef>
            </a:pP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189.168,00</a:t>
            </a:r>
            <a:endParaRPr sz="8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15"/>
              </a:spcBef>
            </a:pP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564.881,69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S64.881,69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561588" y="7451070"/>
            <a:ext cx="0" cy="2720340"/>
          </a:xfrm>
          <a:custGeom>
            <a:avLst/>
            <a:gdLst/>
            <a:ahLst/>
            <a:cxnLst/>
            <a:rect l="l" t="t" r="r" b="b"/>
            <a:pathLst>
              <a:path w="0" h="2720340">
                <a:moveTo>
                  <a:pt x="0" y="2720279"/>
                </a:moveTo>
                <a:lnTo>
                  <a:pt x="0" y="0"/>
                </a:lnTo>
              </a:path>
            </a:pathLst>
          </a:custGeom>
          <a:ln w="3175">
            <a:solidFill>
              <a:srgbClr val="3834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7160" y="9773817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3175">
            <a:solidFill>
              <a:srgbClr val="3834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499360" y="9191988"/>
            <a:ext cx="1957070" cy="0"/>
          </a:xfrm>
          <a:custGeom>
            <a:avLst/>
            <a:gdLst/>
            <a:ahLst/>
            <a:cxnLst/>
            <a:rect l="l" t="t" r="r" b="b"/>
            <a:pathLst>
              <a:path w="1957070" h="0">
                <a:moveTo>
                  <a:pt x="0" y="0"/>
                </a:moveTo>
                <a:lnTo>
                  <a:pt x="1956816" y="0"/>
                </a:lnTo>
              </a:path>
            </a:pathLst>
          </a:custGeom>
          <a:ln w="3175">
            <a:solidFill>
              <a:srgbClr val="3834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871" y="389916"/>
            <a:ext cx="719328" cy="578782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532034" y="1096380"/>
            <a:ext cx="602043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5459" marR="30480" indent="-467995">
              <a:lnSpc>
                <a:spcPct val="131700"/>
              </a:lnSpc>
              <a:spcBef>
                <a:spcPts val="100"/>
              </a:spcBef>
            </a:pPr>
            <a:r>
              <a:rPr dirty="0" baseline="-32679" sz="1275" spc="-44">
                <a:latin typeface="Arial MT"/>
                <a:cs typeface="Arial MT"/>
              </a:rPr>
              <a:t>Artigo </a:t>
            </a:r>
            <a:r>
              <a:rPr dirty="0" baseline="-32679" sz="1275" spc="-30">
                <a:solidFill>
                  <a:srgbClr val="0E0E0E"/>
                </a:solidFill>
                <a:latin typeface="Arial MT"/>
                <a:cs typeface="Arial MT"/>
              </a:rPr>
              <a:t>2º</a:t>
            </a:r>
            <a:r>
              <a:rPr dirty="0" baseline="-32679" sz="1275" spc="-44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baseline="-29411" sz="1275" spc="-97">
                <a:latin typeface="Arial MT"/>
                <a:cs typeface="Arial MT"/>
              </a:rPr>
              <a:t>-</a:t>
            </a:r>
            <a:r>
              <a:rPr dirty="0" baseline="-29411" sz="1275" spc="-89">
                <a:latin typeface="Arial MT"/>
                <a:cs typeface="Arial MT"/>
              </a:rPr>
              <a:t> </a:t>
            </a:r>
            <a:r>
              <a:rPr dirty="0" baseline="-29411" sz="1275" spc="-75">
                <a:latin typeface="Arial MT"/>
                <a:cs typeface="Arial MT"/>
              </a:rPr>
              <a:t>As</a:t>
            </a:r>
            <a:r>
              <a:rPr dirty="0" baseline="-29411" sz="1275" spc="-30">
                <a:latin typeface="Arial MT"/>
                <a:cs typeface="Arial MT"/>
              </a:rPr>
              <a:t> </a:t>
            </a:r>
            <a:r>
              <a:rPr dirty="0" baseline="-26143" sz="1275" spc="-52">
                <a:latin typeface="Arial MT"/>
                <a:cs typeface="Arial MT"/>
              </a:rPr>
              <a:t>despesas</a:t>
            </a:r>
            <a:r>
              <a:rPr dirty="0" baseline="-26143" sz="1275" spc="-7">
                <a:latin typeface="Arial MT"/>
                <a:cs typeface="Arial MT"/>
              </a:rPr>
              <a:t> </a:t>
            </a:r>
            <a:r>
              <a:rPr dirty="0" baseline="-19607" sz="1275" spc="-52">
                <a:latin typeface="Arial MT"/>
                <a:cs typeface="Arial MT"/>
              </a:rPr>
              <a:t>decorrentes</a:t>
            </a:r>
            <a:r>
              <a:rPr dirty="0" baseline="-19607" sz="1275" spc="82">
                <a:latin typeface="Arial MT"/>
                <a:cs typeface="Arial MT"/>
              </a:rPr>
              <a:t> </a:t>
            </a:r>
            <a:r>
              <a:rPr dirty="0" baseline="-16339" sz="1275" spc="-67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baseline="-16339" sz="1275" spc="-7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baseline="-16339" sz="1275" spc="-52">
                <a:latin typeface="Arial MT"/>
                <a:cs typeface="Arial MT"/>
              </a:rPr>
              <a:t>abertura</a:t>
            </a:r>
            <a:r>
              <a:rPr dirty="0" baseline="-16339" sz="1275" spc="15">
                <a:latin typeface="Arial MT"/>
                <a:cs typeface="Arial MT"/>
              </a:rPr>
              <a:t> </a:t>
            </a:r>
            <a:r>
              <a:rPr dirty="0" baseline="-13071" sz="1275" spc="-30">
                <a:solidFill>
                  <a:srgbClr val="0C0C0C"/>
                </a:solidFill>
                <a:latin typeface="Arial MT"/>
                <a:cs typeface="Arial MT"/>
              </a:rPr>
              <a:t>do</a:t>
            </a:r>
            <a:r>
              <a:rPr dirty="0" baseline="-13071" sz="1275" spc="-37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baseline="-9803" sz="1275" spc="-60">
                <a:latin typeface="Arial MT"/>
                <a:cs typeface="Arial MT"/>
              </a:rPr>
              <a:t>presente</a:t>
            </a:r>
            <a:r>
              <a:rPr dirty="0" baseline="-9803" sz="1275" spc="44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serão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baseline="9803" sz="1275" spc="-44">
                <a:latin typeface="Arial MT"/>
                <a:cs typeface="Arial MT"/>
              </a:rPr>
              <a:t>cobertas</a:t>
            </a:r>
            <a:r>
              <a:rPr dirty="0" baseline="9803" sz="1275" spc="22">
                <a:latin typeface="Arial MT"/>
                <a:cs typeface="Arial MT"/>
              </a:rPr>
              <a:t> </a:t>
            </a:r>
            <a:r>
              <a:rPr dirty="0" baseline="13071" sz="1275" spc="-60">
                <a:latin typeface="Arial MT"/>
                <a:cs typeface="Arial MT"/>
              </a:rPr>
              <a:t>com</a:t>
            </a:r>
            <a:r>
              <a:rPr dirty="0" baseline="13071" sz="1275" spc="-7">
                <a:latin typeface="Arial MT"/>
                <a:cs typeface="Arial MT"/>
              </a:rPr>
              <a:t> </a:t>
            </a:r>
            <a:r>
              <a:rPr dirty="0" baseline="16339" sz="1275" spc="-44">
                <a:latin typeface="Arial MT"/>
                <a:cs typeface="Arial MT"/>
              </a:rPr>
              <a:t>recursos</a:t>
            </a:r>
            <a:r>
              <a:rPr dirty="0" baseline="16339" sz="1275" spc="30">
                <a:latin typeface="Arial MT"/>
                <a:cs typeface="Arial MT"/>
              </a:rPr>
              <a:t> </a:t>
            </a:r>
            <a:r>
              <a:rPr dirty="0" baseline="19607" sz="1275" spc="-67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baseline="19607" sz="1275" spc="-22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22875" sz="1275" spc="-60">
                <a:latin typeface="Arial MT"/>
                <a:cs typeface="Arial MT"/>
              </a:rPr>
              <a:t>que</a:t>
            </a:r>
            <a:r>
              <a:rPr dirty="0" baseline="22875" sz="1275" spc="-30">
                <a:latin typeface="Arial MT"/>
                <a:cs typeface="Arial MT"/>
              </a:rPr>
              <a:t> </a:t>
            </a:r>
            <a:r>
              <a:rPr dirty="0" baseline="22875" sz="1275" spc="-37">
                <a:latin typeface="Arial MT"/>
                <a:cs typeface="Arial MT"/>
              </a:rPr>
              <a:t>trata</a:t>
            </a:r>
            <a:r>
              <a:rPr dirty="0" baseline="22875" sz="1275" spc="22">
                <a:latin typeface="Arial MT"/>
                <a:cs typeface="Arial MT"/>
              </a:rPr>
              <a:t> </a:t>
            </a:r>
            <a:r>
              <a:rPr dirty="0" baseline="26143" sz="1275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baseline="26143" sz="1275" spc="-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26143" sz="1275" spc="-15">
                <a:latin typeface="Arial MT"/>
                <a:cs typeface="Arial MT"/>
              </a:rPr>
              <a:t>Artigo </a:t>
            </a:r>
            <a:r>
              <a:rPr dirty="0" baseline="-9803" sz="1275" spc="-52">
                <a:latin typeface="Arial MT"/>
                <a:cs typeface="Arial MT"/>
              </a:rPr>
              <a:t>43</a:t>
            </a:r>
            <a:r>
              <a:rPr dirty="0" baseline="-9803" sz="1275" spc="-37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parágrafo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1º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Lei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N°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baseline="9803" sz="1275" spc="-44">
                <a:latin typeface="Arial MT"/>
                <a:cs typeface="Arial MT"/>
              </a:rPr>
              <a:t>Inciso</a:t>
            </a:r>
            <a:r>
              <a:rPr dirty="0" baseline="9803" sz="1275">
                <a:latin typeface="Arial MT"/>
                <a:cs typeface="Arial MT"/>
              </a:rPr>
              <a:t> </a:t>
            </a:r>
            <a:r>
              <a:rPr dirty="0" baseline="13071" sz="1275" spc="-30">
                <a:latin typeface="Arial MT"/>
                <a:cs typeface="Arial MT"/>
              </a:rPr>
              <a:t>III.</a:t>
            </a:r>
            <a:endParaRPr baseline="13071" sz="1275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19599" y="182513"/>
            <a:ext cx="24447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181818"/>
                </a:solidFill>
                <a:latin typeface="Arial MT"/>
                <a:cs typeface="Arial MT"/>
              </a:rPr>
              <a:t>,</a:t>
            </a:r>
            <a:r>
              <a:rPr dirty="0" sz="1150" spc="7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F1F1F"/>
                </a:solidFill>
                <a:latin typeface="Arial MT"/>
                <a:cs typeface="Arial MT"/>
              </a:rPr>
              <a:t>,</a:t>
            </a:r>
            <a:r>
              <a:rPr dirty="0" sz="1150" spc="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150" spc="-50">
                <a:solidFill>
                  <a:srgbClr val="282828"/>
                </a:solidFill>
                <a:latin typeface="Arial MT"/>
                <a:cs typeface="Arial MT"/>
              </a:rPr>
              <a:t>,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20538" y="170327"/>
            <a:ext cx="2540000" cy="567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150" spc="10" b="1">
                <a:solidFill>
                  <a:srgbClr val="0F0F0F"/>
                </a:solidFill>
                <a:latin typeface="Arial"/>
                <a:cs typeface="Arial"/>
              </a:rPr>
              <a:t>PR</a:t>
            </a:r>
            <a:r>
              <a:rPr dirty="0" baseline="4830" sz="1725" spc="15" b="1">
                <a:solidFill>
                  <a:srgbClr val="0F0F0F"/>
                </a:solidFill>
                <a:latin typeface="Arial"/>
                <a:cs typeface="Arial"/>
              </a:rPr>
              <a:t>EFEITUR</a:t>
            </a:r>
            <a:r>
              <a:rPr dirty="0" baseline="7246" sz="1725" spc="15" b="1">
                <a:solidFill>
                  <a:srgbClr val="0F0F0F"/>
                </a:solidFill>
                <a:latin typeface="Arial"/>
                <a:cs typeface="Arial"/>
              </a:rPr>
              <a:t>A</a:t>
            </a:r>
            <a:r>
              <a:rPr dirty="0" baseline="7246" sz="1725" spc="247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baseline="4830" sz="1725" spc="15" b="1">
                <a:solidFill>
                  <a:srgbClr val="131313"/>
                </a:solidFill>
                <a:latin typeface="Arial"/>
                <a:cs typeface="Arial"/>
              </a:rPr>
              <a:t>MUNICIPA</a:t>
            </a:r>
            <a:r>
              <a:rPr dirty="0" baseline="7246" sz="1725" spc="15" b="1">
                <a:solidFill>
                  <a:srgbClr val="131313"/>
                </a:solidFill>
                <a:latin typeface="Arial"/>
                <a:cs typeface="Arial"/>
              </a:rPr>
              <a:t>L</a:t>
            </a:r>
            <a:r>
              <a:rPr dirty="0" baseline="7246" sz="1725" spc="12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baseline="12077" sz="1725" spc="15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baseline="12077" sz="1725" spc="2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baseline="14492" sz="1725" spc="-37" b="1">
                <a:solidFill>
                  <a:srgbClr val="131313"/>
                </a:solidFill>
                <a:latin typeface="Arial"/>
                <a:cs typeface="Arial"/>
              </a:rPr>
              <a:t>SER</a:t>
            </a:r>
            <a:endParaRPr baseline="14492" sz="1725">
              <a:latin typeface="Arial"/>
              <a:cs typeface="Arial"/>
            </a:endParaRPr>
          </a:p>
          <a:p>
            <a:pPr marL="46355">
              <a:lnSpc>
                <a:spcPct val="100000"/>
              </a:lnSpc>
              <a:spcBef>
                <a:spcPts val="620"/>
              </a:spcBef>
            </a:pPr>
            <a:r>
              <a:rPr dirty="0" sz="850" spc="-130">
                <a:solidFill>
                  <a:srgbClr val="0E0E0E"/>
                </a:solidFill>
                <a:latin typeface="Arial Black"/>
                <a:cs typeface="Arial Black"/>
              </a:rPr>
              <a:t>Rua</a:t>
            </a:r>
            <a:r>
              <a:rPr dirty="0" sz="850" spc="15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sz="850" spc="-125">
                <a:latin typeface="Arial Black"/>
                <a:cs typeface="Arial Black"/>
              </a:rPr>
              <a:t>Maria</a:t>
            </a:r>
            <a:r>
              <a:rPr dirty="0" sz="850" spc="40">
                <a:latin typeface="Arial Black"/>
                <a:cs typeface="Arial Black"/>
              </a:rPr>
              <a:t> </a:t>
            </a:r>
            <a:r>
              <a:rPr dirty="0" sz="850" spc="-100">
                <a:latin typeface="Arial Black"/>
                <a:cs typeface="Arial Black"/>
              </a:rPr>
              <a:t>Lourenço,</a:t>
            </a:r>
            <a:r>
              <a:rPr dirty="0" sz="850" spc="70"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Arial Black"/>
                <a:cs typeface="Arial Black"/>
              </a:rPr>
              <a:t>18</a:t>
            </a:r>
            <a:endParaRPr sz="850">
              <a:latin typeface="Arial Black"/>
              <a:cs typeface="Arial Black"/>
            </a:endParaRPr>
          </a:p>
          <a:p>
            <a:pPr marL="48895">
              <a:lnSpc>
                <a:spcPct val="100000"/>
              </a:lnSpc>
              <a:spcBef>
                <a:spcPts val="229"/>
              </a:spcBef>
            </a:pPr>
            <a:r>
              <a:rPr dirty="0" sz="850" spc="-30">
                <a:solidFill>
                  <a:srgbClr val="0E0E0E"/>
                </a:solidFill>
                <a:latin typeface="Arial MT"/>
                <a:cs typeface="Arial MT"/>
              </a:rPr>
              <a:t>Fazenda</a:t>
            </a:r>
            <a:r>
              <a:rPr dirty="0" sz="850" spc="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33691" y="118542"/>
            <a:ext cx="59309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131313"/>
                </a:solidFill>
                <a:latin typeface="Arial"/>
                <a:cs typeface="Arial"/>
              </a:rPr>
              <a:t>PED'CA</a:t>
            </a:r>
            <a:endParaRPr sz="11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3656" y="583092"/>
            <a:ext cx="546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7E7E7E"/>
                </a:solidFill>
                <a:latin typeface="Arial MT"/>
                <a:cs typeface="Arial MT"/>
              </a:rPr>
              <a:t>"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0730" y="1926437"/>
            <a:ext cx="2927350" cy="35369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65"/>
              </a:spcBef>
            </a:pPr>
            <a:r>
              <a:rPr dirty="0" sz="850">
                <a:solidFill>
                  <a:srgbClr val="0A0A0A"/>
                </a:solidFill>
                <a:latin typeface="Arial MT"/>
                <a:cs typeface="Arial MT"/>
              </a:rPr>
              <a:t>D</a:t>
            </a:r>
            <a:r>
              <a:rPr dirty="0" sz="850" spc="1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ta</a:t>
            </a:r>
            <a:r>
              <a:rPr dirty="0" sz="850" spc="14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Õe</a:t>
            </a:r>
            <a:r>
              <a:rPr dirty="0" sz="850" spc="39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850" spc="204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uladas</a:t>
            </a:r>
            <a:endParaRPr sz="850">
              <a:latin typeface="Arial MT"/>
              <a:cs typeface="Arial MT"/>
            </a:endParaRPr>
          </a:p>
          <a:p>
            <a:pPr marL="91440">
              <a:lnSpc>
                <a:spcPct val="100000"/>
              </a:lnSpc>
              <a:spcBef>
                <a:spcPts val="200"/>
              </a:spcBef>
            </a:pPr>
            <a:r>
              <a:rPr dirty="0" baseline="-8333" sz="1500" spc="-15" b="1">
                <a:latin typeface="Arial"/>
                <a:cs typeface="Arial"/>
              </a:rPr>
              <a:t>FUNDO</a:t>
            </a:r>
            <a:r>
              <a:rPr dirty="0" baseline="-8333" sz="1500" spc="-7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40" b="1"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F0F0F"/>
                </a:solidFill>
                <a:latin typeface="Arial"/>
                <a:cs typeface="Arial"/>
              </a:rPr>
              <a:t>ASSISTÊNCIA</a:t>
            </a:r>
            <a:r>
              <a:rPr dirty="0" sz="1000" spc="5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F0F0F"/>
                </a:solidFill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43319" y="1535036"/>
            <a:ext cx="164655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980" marR="5080" indent="-335280">
              <a:lnSpc>
                <a:spcPct val="1364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-</a:t>
            </a:r>
            <a:r>
              <a:rPr dirty="0" sz="850" spc="-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Arrecadação:</a:t>
            </a:r>
            <a:r>
              <a:rPr dirty="0" sz="850" spc="-10">
                <a:latin typeface="Arial MT"/>
                <a:cs typeface="Arial MT"/>
              </a:rPr>
              <a:t> III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Anulação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0990" y="2235669"/>
            <a:ext cx="611505" cy="5435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10" b="1">
                <a:latin typeface="Arial"/>
                <a:cs typeface="Arial"/>
              </a:rPr>
              <a:t>07.23</a:t>
            </a:r>
            <a:endParaRPr sz="85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415"/>
              </a:spcBef>
            </a:pPr>
            <a:r>
              <a:rPr dirty="0" sz="850" spc="-10">
                <a:latin typeface="Arial MT"/>
                <a:cs typeface="Arial MT"/>
              </a:rPr>
              <a:t>2.081</a:t>
            </a:r>
            <a:endParaRPr sz="8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180"/>
              </a:spcBef>
            </a:pPr>
            <a:r>
              <a:rPr dirty="0" sz="850" spc="-35">
                <a:latin typeface="Arial MT"/>
                <a:cs typeface="Arial MT"/>
              </a:rPr>
              <a:t>3.3.9.0.30.03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49188" y="2223485"/>
            <a:ext cx="231775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6400"/>
              </a:lnSpc>
              <a:spcBef>
                <a:spcPts val="100"/>
              </a:spcBef>
            </a:pPr>
            <a:r>
              <a:rPr dirty="0" sz="850" spc="-40" b="1">
                <a:solidFill>
                  <a:srgbClr val="0E0E0E"/>
                </a:solidFill>
                <a:latin typeface="Arial"/>
                <a:cs typeface="Arial"/>
              </a:rPr>
              <a:t>Fundo</a:t>
            </a:r>
            <a:r>
              <a:rPr dirty="0" sz="85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Municipal</a:t>
            </a:r>
            <a:r>
              <a:rPr dirty="0" sz="850" spc="30" b="1"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31313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0F0F0F"/>
                </a:solidFill>
                <a:latin typeface="Arial"/>
                <a:cs typeface="Arial"/>
              </a:rPr>
              <a:t>Assistência</a:t>
            </a:r>
            <a:r>
              <a:rPr dirty="0" sz="850" spc="4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Social </a:t>
            </a:r>
            <a:r>
              <a:rPr dirty="0" sz="850" spc="-40">
                <a:latin typeface="Arial MT"/>
                <a:cs typeface="Arial MT"/>
              </a:rPr>
              <a:t>Programa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Proteção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Social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Básica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-</a:t>
            </a: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PSB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Estadual </a:t>
            </a:r>
            <a:r>
              <a:rPr dirty="0" sz="850" spc="-45">
                <a:latin typeface="Arial MT"/>
                <a:cs typeface="Arial MT"/>
              </a:rPr>
              <a:t>OUTROS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MATERIAIS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4518" y="2960670"/>
            <a:ext cx="610235" cy="53149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10">
                <a:latin typeface="Arial MT"/>
                <a:cs typeface="Arial MT"/>
              </a:rPr>
              <a:t>2.099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295"/>
              </a:spcBef>
            </a:pPr>
            <a:r>
              <a:rPr dirty="0" sz="850" spc="-35">
                <a:latin typeface="Arial MT"/>
                <a:cs typeface="Arial MT"/>
              </a:rPr>
              <a:t>3.1.9.0.04.00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3.3.9.0.32.00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76710" y="4188300"/>
            <a:ext cx="615950" cy="139319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10">
                <a:latin typeface="Arial MT"/>
                <a:cs typeface="Arial MT"/>
              </a:rPr>
              <a:t>2.720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295"/>
              </a:spcBef>
            </a:pPr>
            <a:r>
              <a:rPr dirty="0" sz="850" spc="-30">
                <a:latin typeface="Arial MT"/>
                <a:cs typeface="Arial MT"/>
              </a:rPr>
              <a:t>3.1.9.0.04.00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00"/>
              </a:spcBef>
            </a:pPr>
            <a:r>
              <a:rPr dirty="0" sz="850" spc="-30">
                <a:latin typeface="Arial MT"/>
                <a:cs typeface="Arial MT"/>
              </a:rPr>
              <a:t>3.1.9.0.04.00</a:t>
            </a:r>
            <a:endParaRPr sz="850">
              <a:latin typeface="Arial MT"/>
              <a:cs typeface="Arial MT"/>
            </a:endParaRPr>
          </a:p>
          <a:p>
            <a:pPr marL="2032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4.4.9.0.52.00</a:t>
            </a:r>
            <a:endParaRPr sz="850">
              <a:latin typeface="Arial MT"/>
              <a:cs typeface="Arial MT"/>
            </a:endParaRPr>
          </a:p>
          <a:p>
            <a:pPr marL="2032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4.4.9.0.52.00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850">
              <a:latin typeface="Arial MT"/>
              <a:cs typeface="Arial MT"/>
            </a:endParaRPr>
          </a:p>
          <a:p>
            <a:pPr marL="24765">
              <a:lnSpc>
                <a:spcPct val="100000"/>
              </a:lnSpc>
            </a:pPr>
            <a:r>
              <a:rPr dirty="0" sz="850" spc="-10">
                <a:latin typeface="Arial MT"/>
                <a:cs typeface="Arial MT"/>
              </a:rPr>
              <a:t>2.721</a:t>
            </a:r>
            <a:endParaRPr sz="850">
              <a:latin typeface="Arial MT"/>
              <a:cs typeface="Arial MT"/>
            </a:endParaRPr>
          </a:p>
          <a:p>
            <a:pPr marL="23495">
              <a:lnSpc>
                <a:spcPct val="100000"/>
              </a:lnSpc>
              <a:spcBef>
                <a:spcPts val="275"/>
              </a:spcBef>
            </a:pPr>
            <a:r>
              <a:rPr dirty="0" sz="850" spc="-35">
                <a:latin typeface="Arial MT"/>
                <a:cs typeface="Arial MT"/>
              </a:rPr>
              <a:t>3.1.9.0.04.00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71564" y="5604869"/>
          <a:ext cx="6583680" cy="2414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6445"/>
                <a:gridCol w="5081270"/>
                <a:gridCol w="660400"/>
              </a:tblGrid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994"/>
                        </a:lnSpc>
                        <a:spcBef>
                          <a:spcPts val="1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940"/>
                        </a:lnSpc>
                        <a:tabLst>
                          <a:tab pos="3275329" algn="l"/>
                        </a:tabLst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13071" sz="1275" spc="-30">
                          <a:latin typeface="Arial MT"/>
                          <a:cs typeface="Arial MT"/>
                        </a:rPr>
                        <a:t>FNAS</a:t>
                      </a:r>
                      <a:endParaRPr baseline="13071" sz="1275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74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ts val="1005"/>
                        </a:lnSpc>
                        <a:spcBef>
                          <a:spcPts val="2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278504" algn="l"/>
                        </a:tabLst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13071" sz="1275" spc="-52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baseline="13071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3071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13071" sz="1275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3071" sz="1275" spc="-15">
                          <a:latin typeface="Arial MT"/>
                          <a:cs typeface="Arial MT"/>
                        </a:rPr>
                        <a:t>União</a:t>
                      </a:r>
                      <a:endParaRPr baseline="13071" sz="1275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100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ts val="1005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277870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9803" sz="1275" spc="-30">
                          <a:latin typeface="Arial MT"/>
                          <a:cs typeface="Arial MT"/>
                        </a:rPr>
                        <a:t>FNAS</a:t>
                      </a:r>
                      <a:endParaRPr baseline="9803" sz="127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01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78504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13071" sz="1275" spc="-44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13071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3071" sz="1275" spc="-67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baseline="13071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3071" sz="1275" spc="-52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13071" sz="127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3071" sz="1275" spc="-9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13071" sz="1275" spc="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3071" sz="1275" spc="-15">
                          <a:latin typeface="Arial MT"/>
                          <a:cs typeface="Arial MT"/>
                        </a:rPr>
                        <a:t>Imposto</a:t>
                      </a:r>
                      <a:endParaRPr baseline="13071" sz="1275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101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15.000,00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876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110.000,00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</a:tr>
              <a:tr h="18415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2.724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064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Social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Estadual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3.1.9.0.04.00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3281679" algn="l"/>
                        </a:tabLst>
                      </a:pPr>
                      <a:r>
                        <a:rPr dirty="0" baseline="-9803" sz="1275" spc="-75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baseline="-9803" sz="127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803" sz="1275" spc="-6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-9803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803" sz="1275" spc="-82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-9803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803" sz="1275" spc="-15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-9803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51.226,12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08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51.226,12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797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2.894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(IGDBF)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3284854" algn="l"/>
                        </a:tabLst>
                      </a:pPr>
                      <a:r>
                        <a:rPr dirty="0" baseline="-9803" sz="1275" spc="-6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-9803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803" sz="1275" spc="-52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-9803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803" sz="1275" spc="-6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-9803" sz="1275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-9803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35.845,90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35.845,90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564.881,69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370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564.881,69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73990">
                <a:tc>
                  <a:txBody>
                    <a:bodyPr/>
                    <a:lstStyle/>
                    <a:p>
                      <a:pPr marL="255270">
                        <a:lnSpc>
                          <a:spcPts val="930"/>
                        </a:lnSpc>
                        <a:spcBef>
                          <a:spcPts val="34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5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ts val="980"/>
                        </a:lnSpc>
                        <a:spcBef>
                          <a:spcPts val="29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as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50" spc="2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se.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3608982" y="1492388"/>
            <a:ext cx="64960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40">
                <a:latin typeface="Arial MT"/>
                <a:cs typeface="Arial MT"/>
              </a:rPr>
              <a:t>R$564.881,69</a:t>
            </a:r>
            <a:endParaRPr sz="850">
              <a:latin typeface="Arial MT"/>
              <a:cs typeface="Arial MT"/>
            </a:endParaRPr>
          </a:p>
          <a:p>
            <a:pPr marL="20320">
              <a:lnSpc>
                <a:spcPct val="100000"/>
              </a:lnSpc>
              <a:spcBef>
                <a:spcPts val="415"/>
              </a:spcBef>
            </a:pPr>
            <a:r>
              <a:rPr dirty="0" sz="850" spc="-10">
                <a:latin typeface="Arial MT"/>
                <a:cs typeface="Arial MT"/>
              </a:rPr>
              <a:t>$564.881,69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776482" y="2518968"/>
            <a:ext cx="218821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855">
              <a:lnSpc>
                <a:spcPct val="1387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 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Total</a:t>
            </a:r>
            <a:r>
              <a:rPr dirty="0" sz="850" spc="-4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Projeto</a:t>
            </a:r>
            <a:r>
              <a:rPr dirty="0" sz="8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Atividade</a:t>
            </a:r>
            <a:r>
              <a:rPr dirty="0" sz="85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44694" y="2509829"/>
            <a:ext cx="470534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35">
                <a:latin typeface="Arial MT"/>
                <a:cs typeface="Arial MT"/>
              </a:rPr>
              <a:t>22.250,00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22.250,00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058280" y="2927162"/>
            <a:ext cx="2900045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4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Manutenção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e</a:t>
            </a:r>
            <a:r>
              <a:rPr dirty="0" sz="8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Operacionalizacão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das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Unidades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Administrativas </a:t>
            </a:r>
            <a:r>
              <a:rPr dirty="0" sz="850" spc="-50">
                <a:latin typeface="Arial MT"/>
                <a:cs typeface="Arial MT"/>
              </a:rPr>
              <a:t>CONTRATACÃO</a:t>
            </a:r>
            <a:r>
              <a:rPr dirty="0" sz="850" spc="9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POR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TEMPO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DETERMINADO</a:t>
            </a:r>
            <a:endParaRPr sz="8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70"/>
              </a:spcBef>
            </a:pPr>
            <a:r>
              <a:rPr dirty="0" sz="850" spc="-40">
                <a:latin typeface="Arial MT"/>
                <a:cs typeface="Arial MT"/>
              </a:rPr>
              <a:t>MATERIAL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DISTRIBUICAO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GRATUITA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276494" y="3058150"/>
            <a:ext cx="169989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17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não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Imposto Recursos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não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52555" y="3021594"/>
            <a:ext cx="473709" cy="56197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50" spc="-30">
                <a:latin typeface="Arial MT"/>
                <a:cs typeface="Arial MT"/>
              </a:rPr>
              <a:t>56.291,67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850" spc="-35">
                <a:latin typeface="Arial MT"/>
                <a:cs typeface="Arial MT"/>
              </a:rPr>
              <a:t>10.000,00</a:t>
            </a:r>
            <a:endParaRPr sz="85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225"/>
              </a:spcBef>
            </a:pPr>
            <a:r>
              <a:rPr dirty="0" sz="850" spc="-30">
                <a:latin typeface="Arial MT"/>
                <a:cs typeface="Arial MT"/>
              </a:rPr>
              <a:t>66.291,67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44754" y="3455682"/>
            <a:ext cx="4262755" cy="374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56535">
              <a:lnSpc>
                <a:spcPct val="100000"/>
              </a:lnSpc>
              <a:spcBef>
                <a:spcPts val="100"/>
              </a:spcBef>
            </a:pPr>
            <a:r>
              <a:rPr dirty="0" sz="850" spc="-30" b="1">
                <a:solidFill>
                  <a:srgbClr val="161616"/>
                </a:solidFill>
                <a:latin typeface="Arial"/>
                <a:cs typeface="Arial"/>
              </a:rPr>
              <a:t>Total </a:t>
            </a:r>
            <a:r>
              <a:rPr dirty="0" sz="850" spc="-65" b="1">
                <a:solidFill>
                  <a:srgbClr val="181818"/>
                </a:solidFill>
                <a:latin typeface="Arial"/>
                <a:cs typeface="Arial"/>
              </a:rPr>
              <a:t>do</a:t>
            </a:r>
            <a:r>
              <a:rPr dirty="0" sz="850" spc="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31313"/>
                </a:solidFill>
                <a:latin typeface="Arial"/>
                <a:cs typeface="Arial"/>
              </a:rPr>
              <a:t>Projeto</a:t>
            </a:r>
            <a:r>
              <a:rPr dirty="0" sz="850" spc="-2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i="1">
                <a:latin typeface="Arial"/>
                <a:cs typeface="Arial"/>
              </a:rPr>
              <a:t>I</a:t>
            </a:r>
            <a:r>
              <a:rPr dirty="0" sz="850" spc="25" i="1">
                <a:latin typeface="Arial"/>
                <a:cs typeface="Arial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Atividade</a:t>
            </a:r>
            <a:r>
              <a:rPr dirty="0" sz="8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705"/>
              </a:spcBef>
            </a:pPr>
            <a:r>
              <a:rPr dirty="0" baseline="-9803" sz="1275" spc="-44">
                <a:latin typeface="Arial MT"/>
                <a:cs typeface="Arial MT"/>
              </a:rPr>
              <a:t>Politica </a:t>
            </a:r>
            <a:r>
              <a:rPr dirty="0" sz="850" spc="-85">
                <a:latin typeface="Arial MT"/>
                <a:cs typeface="Arial MT"/>
              </a:rPr>
              <a:t>Dara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as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Mulheres: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Promoção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Igualdade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Enfrentamento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à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baseline="9803" sz="1275" spc="-15">
                <a:latin typeface="Arial MT"/>
                <a:cs typeface="Arial MT"/>
              </a:rPr>
              <a:t>Violência</a:t>
            </a:r>
            <a:endParaRPr baseline="9803" sz="1275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48262" y="3664352"/>
            <a:ext cx="3067050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</a:pPr>
            <a:r>
              <a:rPr dirty="0" sz="850" spc="-10">
                <a:latin typeface="Arial MT"/>
                <a:cs typeface="Arial MT"/>
              </a:rPr>
              <a:t>2.509</a:t>
            </a:r>
            <a:endParaRPr sz="850">
              <a:latin typeface="Arial MT"/>
              <a:cs typeface="Arial MT"/>
            </a:endParaRPr>
          </a:p>
          <a:p>
            <a:pPr marL="39370">
              <a:lnSpc>
                <a:spcPct val="100000"/>
              </a:lnSpc>
              <a:spcBef>
                <a:spcPts val="295"/>
              </a:spcBef>
              <a:tabLst>
                <a:tab pos="836930" algn="l"/>
              </a:tabLst>
            </a:pPr>
            <a:r>
              <a:rPr dirty="0" sz="850" spc="-10">
                <a:latin typeface="Arial MT"/>
                <a:cs typeface="Arial MT"/>
              </a:rPr>
              <a:t>3.1.9.0.04.00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baseline="3267" sz="1275" spc="-75">
                <a:latin typeface="Arial MT"/>
                <a:cs typeface="Arial MT"/>
              </a:rPr>
              <a:t>CONTRATACÃO</a:t>
            </a:r>
            <a:r>
              <a:rPr dirty="0" baseline="3267" sz="1275" spc="120"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POR</a:t>
            </a:r>
            <a:r>
              <a:rPr dirty="0" baseline="6535" sz="1275" spc="15">
                <a:latin typeface="Arial MT"/>
                <a:cs typeface="Arial MT"/>
              </a:rPr>
              <a:t> </a:t>
            </a:r>
            <a:r>
              <a:rPr dirty="0" baseline="9803" sz="1275" spc="-82">
                <a:latin typeface="Arial MT"/>
                <a:cs typeface="Arial MT"/>
              </a:rPr>
              <a:t>TEMPO</a:t>
            </a:r>
            <a:r>
              <a:rPr dirty="0" baseline="9803" sz="1275" spc="15">
                <a:latin typeface="Arial MT"/>
                <a:cs typeface="Arial MT"/>
              </a:rPr>
              <a:t> </a:t>
            </a:r>
            <a:r>
              <a:rPr dirty="0" baseline="19607" sz="1275" spc="-15">
                <a:latin typeface="Arial MT"/>
                <a:cs typeface="Arial MT"/>
              </a:rPr>
              <a:t>DETERMlNADo</a:t>
            </a:r>
            <a:endParaRPr baseline="19607" sz="1275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260238" y="3830369"/>
            <a:ext cx="17468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baseline="9803" sz="1275" spc="-67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baseline="9803" sz="1275" spc="-22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13071" sz="1275" spc="-15">
                <a:latin typeface="Arial MT"/>
                <a:cs typeface="Arial MT"/>
              </a:rPr>
              <a:t>Imposto</a:t>
            </a:r>
            <a:endParaRPr baseline="13071" sz="1275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261804" y="3796860"/>
            <a:ext cx="4724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80.100,00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28" name="object 28" descr=""/>
          <p:cNvGraphicFramePr>
            <a:graphicFrameLocks noGrp="1"/>
          </p:cNvGraphicFramePr>
          <p:nvPr/>
        </p:nvGraphicFramePr>
        <p:xfrm>
          <a:off x="1057104" y="3990368"/>
          <a:ext cx="5785485" cy="1568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56510"/>
                <a:gridCol w="2489835"/>
                <a:gridCol w="662939"/>
              </a:tblGrid>
              <a:tr h="192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8Q.100,00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994"/>
                        </a:lnSpc>
                        <a:spcBef>
                          <a:spcPts val="29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Social Básica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Federal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ts val="994"/>
                        </a:lnSpc>
                        <a:spcBef>
                          <a:spcPts val="245"/>
                        </a:spcBef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DETERMINADO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690245">
                        <a:lnSpc>
                          <a:spcPts val="1005"/>
                        </a:lnSpc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100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ts val="994"/>
                        </a:lnSpc>
                        <a:spcBef>
                          <a:spcPts val="245"/>
                        </a:spcBef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DETERMINADO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690880">
                        <a:lnSpc>
                          <a:spcPts val="1005"/>
                        </a:lnSpc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100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ts val="1005"/>
                        </a:lnSpc>
                        <a:spcBef>
                          <a:spcPts val="24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693420">
                        <a:lnSpc>
                          <a:spcPts val="1005"/>
                        </a:lnSpc>
                      </a:pPr>
                      <a:r>
                        <a:rPr dirty="0" sz="8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00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30988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696595">
                        <a:lnSpc>
                          <a:spcPts val="1015"/>
                        </a:lnSpc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206375">
                        <a:lnSpc>
                          <a:spcPts val="930"/>
                        </a:lnSpc>
                        <a:spcBef>
                          <a:spcPts val="395"/>
                        </a:spcBef>
                      </a:pP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101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29.168,00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301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199.168,00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20979">
                <a:tc>
                  <a:txBody>
                    <a:bodyPr/>
                    <a:lstStyle/>
                    <a:p>
                      <a:pPr marL="40640">
                        <a:lnSpc>
                          <a:spcPts val="994"/>
                        </a:lnSpc>
                        <a:spcBef>
                          <a:spcPts val="65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Social Especial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Federal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40640">
                        <a:lnSpc>
                          <a:spcPts val="930"/>
                        </a:lnSpc>
                        <a:spcBef>
                          <a:spcPts val="200"/>
                        </a:spcBef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DETERMINADO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699770">
                        <a:lnSpc>
                          <a:spcPts val="1005"/>
                        </a:lnSpc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FNAS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005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29" name="object 29" descr=""/>
          <p:cNvSpPr txBox="1"/>
          <p:nvPr/>
        </p:nvSpPr>
        <p:spPr>
          <a:xfrm>
            <a:off x="2511394" y="8615991"/>
            <a:ext cx="190246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Gabinete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Arial MT"/>
                <a:cs typeface="Arial MT"/>
              </a:rPr>
              <a:t>do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Prefeito,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•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3</a:t>
            </a:r>
            <a:r>
              <a:rPr dirty="0" sz="850" spc="3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18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junho,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2724029" y="9780917"/>
            <a:ext cx="29400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275540" y="9774825"/>
            <a:ext cx="49466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Pãgina</a:t>
            </a:r>
            <a:r>
              <a:rPr dirty="0" sz="600" spc="10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131313"/>
                </a:solidFill>
                <a:latin typeface="Arial MT"/>
                <a:cs typeface="Arial MT"/>
              </a:rPr>
              <a:t>2</a:t>
            </a:r>
            <a:r>
              <a:rPr dirty="0" sz="6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6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0F0F0F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2025-07-07T17:05:56Z</dcterms:created>
  <dcterms:modified xsi:type="dcterms:W3CDTF">2025-07-07T17:05:56Z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2025-07-07T00:00:00Z</vt:filetime>
  </property>
  <property fmtid="{D5CDD505-2E9C-101B-9397-08002B2CF9AE}" pid="5" name="Producer">
    <vt:lpwstr>Scanner System Image Conversion</vt:lpwstr>
  </property>
</Properties>
</file>