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0895" y="1200213"/>
            <a:ext cx="6406896" cy="7920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10895" y="9578858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9138">
            <a:solidFill>
              <a:srgbClr val="3B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584704" y="8975706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38">
            <a:solidFill>
              <a:srgbClr val="3838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8056" y="755464"/>
            <a:ext cx="606551" cy="33813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5008" y="746325"/>
            <a:ext cx="457199" cy="2863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9402" y="286084"/>
            <a:ext cx="3049905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150" spc="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11111"/>
                </a:solidFill>
                <a:latin typeface="Arial"/>
                <a:cs typeface="Arial"/>
              </a:rPr>
              <a:t>MUNICIPAL </a:t>
            </a:r>
            <a:r>
              <a:rPr dirty="0" sz="115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11111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45"/>
              </a:spcBef>
            </a:pP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Rua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Maria </a:t>
            </a:r>
            <a:r>
              <a:rPr dirty="0" sz="850" spc="-55" b="1">
                <a:solidFill>
                  <a:srgbClr val="0C0C0C"/>
                </a:solidFill>
                <a:latin typeface="Arial"/>
                <a:cs typeface="Arial"/>
              </a:rPr>
              <a:t>Lourenço,</a:t>
            </a:r>
            <a:r>
              <a:rPr dirty="0" sz="850" spc="2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0F0F0F"/>
                </a:solidFill>
                <a:latin typeface="Arial"/>
                <a:cs typeface="Arial"/>
              </a:rPr>
              <a:t>18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155"/>
              </a:spcBef>
            </a:pP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 b="1"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63354" y="1426895"/>
            <a:ext cx="2839720" cy="700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6495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Decreto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N°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C0C0C"/>
                </a:solidFill>
                <a:latin typeface="Arial MT"/>
                <a:cs typeface="Arial MT"/>
              </a:rPr>
              <a:t>2964</a:t>
            </a:r>
            <a:r>
              <a:rPr dirty="0" sz="8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2</a:t>
            </a:r>
            <a:r>
              <a:rPr dirty="0" sz="8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17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julho,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850">
              <a:latin typeface="Arial MT"/>
              <a:cs typeface="Arial MT"/>
            </a:endParaRPr>
          </a:p>
          <a:p>
            <a:pPr marL="12700" marR="120650" indent="635">
              <a:lnSpc>
                <a:spcPts val="910"/>
              </a:lnSpc>
            </a:pPr>
            <a:r>
              <a:rPr dirty="0" sz="850" spc="-65">
                <a:latin typeface="Arial MT"/>
                <a:cs typeface="Arial MT"/>
              </a:rPr>
              <a:t>Abre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crédito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valor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R$295.000,00,</a:t>
            </a:r>
            <a:r>
              <a:rPr dirty="0" sz="850" spc="10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40">
                <a:latin typeface="Arial MT"/>
                <a:cs typeface="Arial MT"/>
              </a:rPr>
              <a:t>fins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se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especifica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outras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67504" y="2592079"/>
            <a:ext cx="6311900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85495">
              <a:lnSpc>
                <a:spcPct val="143400"/>
              </a:lnSpc>
              <a:spcBef>
                <a:spcPts val="100"/>
              </a:spcBef>
            </a:pPr>
            <a:r>
              <a:rPr dirty="0" baseline="-9803" sz="1275" spc="-89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baseline="-9803" sz="1275" spc="-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PREFEITO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MUNICIPAL,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080808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uso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suas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atribuições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legais,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constitucionais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acordo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8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lhe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confere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art.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8º</a:t>
            </a:r>
            <a:r>
              <a:rPr dirty="0" sz="850" spc="2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da </a:t>
            </a:r>
            <a:r>
              <a:rPr dirty="0" sz="850" spc="-55">
                <a:latin typeface="Arial MT"/>
                <a:cs typeface="Arial MT"/>
              </a:rPr>
              <a:t>Lei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n°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859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850" spc="-50">
                <a:latin typeface="Arial MT"/>
                <a:cs typeface="Arial MT"/>
              </a:rPr>
              <a:t>10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dezembro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Arial MT"/>
                <a:cs typeface="Arial MT"/>
              </a:rPr>
              <a:t>2024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- </a:t>
            </a:r>
            <a:r>
              <a:rPr dirty="0" sz="850" spc="-50">
                <a:latin typeface="Arial MT"/>
                <a:cs typeface="Arial MT"/>
              </a:rPr>
              <a:t>publicada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Arial MT"/>
                <a:cs typeface="Arial MT"/>
              </a:rPr>
              <a:t>na</a:t>
            </a:r>
            <a:r>
              <a:rPr dirty="0" sz="8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edição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extra</a:t>
            </a:r>
            <a:r>
              <a:rPr dirty="0" sz="85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A0A0A"/>
                </a:solidFill>
                <a:latin typeface="Arial MT"/>
                <a:cs typeface="Arial MT"/>
              </a:rPr>
              <a:t>1924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</a:pPr>
            <a:r>
              <a:rPr dirty="0" u="sng" sz="850" spc="-50">
                <a:solidFill>
                  <a:srgbClr val="212121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45">
                <a:solidFill>
                  <a:srgbClr val="212121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45">
                <a:solidFill>
                  <a:srgbClr val="1F1F1F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850" spc="-50">
                <a:solidFill>
                  <a:srgbClr val="1C1C1C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35">
                <a:solidFill>
                  <a:srgbClr val="1C1C1C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45"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70">
                <a:solidFill>
                  <a:srgbClr val="2D2D2D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5">
                <a:solidFill>
                  <a:srgbClr val="2D2D2D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70">
                <a:solidFill>
                  <a:srgbClr val="161616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5">
                <a:solidFill>
                  <a:srgbClr val="161616"/>
                </a:solidFill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3B383F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850">
              <a:latin typeface="Arial MT"/>
              <a:cs typeface="Arial MT"/>
            </a:endParaRPr>
          </a:p>
          <a:p>
            <a:pPr marL="360680">
              <a:lnSpc>
                <a:spcPct val="100000"/>
              </a:lnSpc>
              <a:spcBef>
                <a:spcPts val="5"/>
              </a:spcBef>
            </a:pPr>
            <a:r>
              <a:rPr dirty="0" sz="850" spc="-50">
                <a:latin typeface="Arial MT"/>
                <a:cs typeface="Arial MT"/>
              </a:rPr>
              <a:t>Artigo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1º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Fica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aberto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seguintes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3018" y="4254008"/>
            <a:ext cx="2590165" cy="37655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20">
                <a:solidFill>
                  <a:srgbClr val="0E0E0E"/>
                </a:solidFill>
                <a:uFill>
                  <a:solidFill>
                    <a:srgbClr val="2F2F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5">
                <a:solidFill>
                  <a:srgbClr val="0E0E0E"/>
                </a:solidFill>
                <a:uFill>
                  <a:solidFill>
                    <a:srgbClr val="2F2F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2F2F2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2F2F2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20"/>
              </a:spcBef>
            </a:pPr>
            <a:r>
              <a:rPr dirty="0" sz="950" spc="-10" b="1">
                <a:solidFill>
                  <a:srgbClr val="151515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50" spc="-4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63588" y="4618142"/>
          <a:ext cx="6327775" cy="969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3034665"/>
                <a:gridCol w="1895475"/>
                <a:gridCol w="626745"/>
              </a:tblGrid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3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980"/>
                        </a:lnSpc>
                        <a:spcBef>
                          <a:spcPts val="55"/>
                        </a:spcBef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ts val="98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295.000,00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79070">
                <a:tc gridSpan="3">
                  <a:txBody>
                    <a:bodyPr/>
                    <a:lstStyle/>
                    <a:p>
                      <a:pPr marL="34169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13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50" spc="-1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50" spc="-1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8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62560">
                <a:tc gridSpan="3">
                  <a:txBody>
                    <a:bodyPr/>
                    <a:lstStyle/>
                    <a:p>
                      <a:pPr marL="3416935">
                        <a:lnSpc>
                          <a:spcPts val="1015"/>
                        </a:lnSpc>
                        <a:spcBef>
                          <a:spcPts val="170"/>
                        </a:spcBef>
                      </a:pPr>
                      <a:r>
                        <a:rPr dirty="0" sz="850" spc="-130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ts val="1015"/>
                        </a:lnSpc>
                        <a:spcBef>
                          <a:spcPts val="170"/>
                        </a:spcBef>
                      </a:pPr>
                      <a:r>
                        <a:rPr dirty="0" sz="850" spc="-8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51765">
                <a:tc gridSpan="3">
                  <a:txBody>
                    <a:bodyPr/>
                    <a:lstStyle/>
                    <a:p>
                      <a:pPr algn="r" marR="46863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30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40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9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8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01274" y="5627642"/>
            <a:ext cx="574738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61645" marR="5080" indent="-449580">
              <a:lnSpc>
                <a:spcPct val="101099"/>
              </a:lnSpc>
              <a:spcBef>
                <a:spcPts val="85"/>
              </a:spcBef>
            </a:pP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Artigo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2º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dirty="0" sz="850" spc="-8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despesas</a:t>
            </a:r>
            <a:r>
              <a:rPr dirty="0" sz="85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decorrentes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abertura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presente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crédito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suplementar,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cobertas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com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trata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Artigo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43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parágrafo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Federal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4.320/64,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Inciso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44487" y="5973387"/>
            <a:ext cx="158813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87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Inciso: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II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Arial MT"/>
                <a:cs typeface="Arial MT"/>
              </a:rPr>
              <a:t>Excesso</a:t>
            </a:r>
            <a:r>
              <a:rPr dirty="0" sz="850" spc="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Arrecadação:</a:t>
            </a:r>
            <a:r>
              <a:rPr dirty="0" sz="850" spc="-20">
                <a:latin typeface="Arial MT"/>
                <a:cs typeface="Arial MT"/>
              </a:rPr>
              <a:t> III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Anulação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Dotação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9970" y="6307484"/>
            <a:ext cx="259016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30">
                <a:solidFill>
                  <a:srgbClr val="161616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Dotaçâee</a:t>
            </a:r>
            <a:r>
              <a:rPr dirty="0" u="sng" sz="850" spc="-20">
                <a:solidFill>
                  <a:srgbClr val="161616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11111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Anuladas</a:t>
            </a:r>
            <a:endParaRPr sz="8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45"/>
              </a:spcBef>
            </a:pP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950" spc="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24805" y="5979481"/>
            <a:ext cx="62928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55">
                <a:latin typeface="Arial MT"/>
                <a:cs typeface="Arial MT"/>
              </a:rPr>
              <a:t>R$295.000,00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$295.000,00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57492" y="6701510"/>
          <a:ext cx="6319520" cy="1139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425"/>
                <a:gridCol w="4813300"/>
                <a:gridCol w="697229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-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Pemanente,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156585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OSDE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JUR(DICA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Educação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09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6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295.000,00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  <a:tr h="146050">
                <a:tc>
                  <a:txBody>
                    <a:bodyPr/>
                    <a:lstStyle/>
                    <a:p>
                      <a:pPr marL="234315">
                        <a:lnSpc>
                          <a:spcPts val="93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93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639410" y="8424078"/>
            <a:ext cx="174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Gabinete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Arial MT"/>
                <a:cs typeface="Arial MT"/>
              </a:rPr>
              <a:t>do</a:t>
            </a: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2</a:t>
            </a:r>
            <a:r>
              <a:rPr dirty="0" sz="850" spc="3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1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julho,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88037" y="9589006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0F0F0F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05437" y="9604237"/>
            <a:ext cx="4819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42424"/>
                </a:solidFill>
                <a:latin typeface="Arial MT"/>
                <a:cs typeface="Arial MT"/>
              </a:rPr>
              <a:t>Página</a:t>
            </a:r>
            <a:r>
              <a:rPr dirty="0" sz="60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63636"/>
                </a:solidFill>
                <a:latin typeface="Arial MT"/>
                <a:cs typeface="Arial MT"/>
              </a:rPr>
              <a:t>1</a:t>
            </a:r>
            <a:r>
              <a:rPr dirty="0" sz="6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6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313131"/>
                </a:solidFill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2025-07-09T13:25:11Z</dcterms:created>
  <dcterms:modified xsi:type="dcterms:W3CDTF">2025-07-09T13:25:11Z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2025-07-09T00:00:00Z</vt:filetime>
  </property>
  <property fmtid="{D5CDD505-2E9C-101B-9397-08002B2CF9AE}" pid="5" name="Producer">
    <vt:lpwstr>Scanner System Image Conversion</vt:lpwstr>
  </property>
</Properties>
</file>