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jpg" ContentType="image/jp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6737" y="3314954"/>
            <a:ext cx="6423025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3475" y="5988304"/>
            <a:ext cx="5289550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7825" y="2459482"/>
            <a:ext cx="3287077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1597" y="2459482"/>
            <a:ext cx="3287077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jp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345168" y="1194418"/>
            <a:ext cx="6668134" cy="0"/>
          </a:xfrm>
          <a:custGeom>
            <a:avLst/>
            <a:gdLst/>
            <a:ahLst/>
            <a:cxnLst/>
            <a:rect l="l" t="t" r="r" b="b"/>
            <a:pathLst>
              <a:path w="6668134" h="0">
                <a:moveTo>
                  <a:pt x="0" y="0"/>
                </a:moveTo>
                <a:lnTo>
                  <a:pt x="6667527" y="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pic>
        <p:nvPicPr>
          <p:cNvPr id="17" name="bg object 17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383256" y="256176"/>
            <a:ext cx="790560" cy="790560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7825" y="427736"/>
            <a:ext cx="6800850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7825" y="2459482"/>
            <a:ext cx="6800850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69210" y="9944862"/>
            <a:ext cx="2418080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7825" y="9944862"/>
            <a:ext cx="173799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0680" y="9944862"/>
            <a:ext cx="173799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313540" y="186311"/>
            <a:ext cx="3192780" cy="5695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b="1">
                <a:latin typeface="Arial"/>
                <a:cs typeface="Arial"/>
              </a:rPr>
              <a:t>PREFEITURA MUNICIPAL DE </a:t>
            </a:r>
            <a:r>
              <a:rPr dirty="0" sz="1200" spc="-10" b="1">
                <a:latin typeface="Arial"/>
                <a:cs typeface="Arial"/>
              </a:rPr>
              <a:t>SEROPEDICA</a:t>
            </a:r>
            <a:endParaRPr sz="1200">
              <a:latin typeface="Arial"/>
              <a:cs typeface="Arial"/>
            </a:endParaRPr>
          </a:p>
          <a:p>
            <a:pPr marL="12700" marR="2025650">
              <a:lnSpc>
                <a:spcPct val="125000"/>
              </a:lnSpc>
              <a:spcBef>
                <a:spcPts val="445"/>
              </a:spcBef>
            </a:pPr>
            <a:r>
              <a:rPr dirty="0" sz="800" b="1">
                <a:latin typeface="Arial"/>
                <a:cs typeface="Arial"/>
              </a:rPr>
              <a:t>Rua</a:t>
            </a:r>
            <a:r>
              <a:rPr dirty="0" sz="800" spc="-25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Maria</a:t>
            </a:r>
            <a:r>
              <a:rPr dirty="0" sz="800" spc="-25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Lourenço,</a:t>
            </a:r>
            <a:r>
              <a:rPr dirty="0" sz="800" spc="-25" b="1">
                <a:latin typeface="Arial"/>
                <a:cs typeface="Arial"/>
              </a:rPr>
              <a:t> 18</a:t>
            </a:r>
            <a:r>
              <a:rPr dirty="0" sz="800" b="1">
                <a:latin typeface="Arial"/>
                <a:cs typeface="Arial"/>
              </a:rPr>
              <a:t> Fazenda</a:t>
            </a:r>
            <a:r>
              <a:rPr dirty="0" sz="800" spc="-35" b="1">
                <a:latin typeface="Arial"/>
                <a:cs typeface="Arial"/>
              </a:rPr>
              <a:t> </a:t>
            </a:r>
            <a:r>
              <a:rPr dirty="0" sz="800" spc="-10" b="1">
                <a:latin typeface="Arial"/>
                <a:cs typeface="Arial"/>
              </a:rPr>
              <a:t>Caxias</a:t>
            </a:r>
            <a:endParaRPr sz="800">
              <a:latin typeface="Arial"/>
              <a:cs typeface="Arial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437228" y="2616456"/>
            <a:ext cx="6482080" cy="9658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2225" marR="5080" indent="819150">
              <a:lnSpc>
                <a:spcPct val="148400"/>
              </a:lnSpc>
              <a:spcBef>
                <a:spcPts val="100"/>
              </a:spcBef>
            </a:pPr>
            <a:r>
              <a:rPr dirty="0" sz="800">
                <a:latin typeface="Arial MT"/>
                <a:cs typeface="Arial MT"/>
              </a:rPr>
              <a:t>O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PREFEITO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MUNICIPAL,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no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uso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suas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atribuições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legais,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constitucionais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acordo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com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o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que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lhe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confere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o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art.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8º</a:t>
            </a:r>
            <a:r>
              <a:rPr dirty="0" sz="800" spc="18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da</a:t>
            </a:r>
            <a:r>
              <a:rPr dirty="0" sz="800">
                <a:latin typeface="Arial MT"/>
                <a:cs typeface="Arial MT"/>
              </a:rPr>
              <a:t> Lei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nº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859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10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dezembro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2024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publicada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na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edição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extra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II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nº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1924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10/12/2024</a:t>
            </a: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445"/>
              </a:spcBef>
            </a:pP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</a:pPr>
            <a:r>
              <a:rPr dirty="0" u="sng" sz="800"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D</a:t>
            </a:r>
            <a:r>
              <a:rPr dirty="0" u="sng" sz="800" spc="-5"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E C</a:t>
            </a:r>
            <a:r>
              <a:rPr dirty="0" u="sng" sz="800" spc="-5"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R E T</a:t>
            </a:r>
            <a:r>
              <a:rPr dirty="0" u="sng" sz="800" spc="-5"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 spc="-25"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A:</a:t>
            </a: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345"/>
              </a:spcBef>
            </a:pPr>
            <a:endParaRPr sz="800">
              <a:latin typeface="Arial MT"/>
              <a:cs typeface="Arial MT"/>
            </a:endParaRPr>
          </a:p>
          <a:p>
            <a:pPr marL="328295">
              <a:lnSpc>
                <a:spcPct val="100000"/>
              </a:lnSpc>
            </a:pPr>
            <a:r>
              <a:rPr dirty="0" sz="800">
                <a:latin typeface="Arial MT"/>
                <a:cs typeface="Arial MT"/>
              </a:rPr>
              <a:t>Artigo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1º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Fica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aberto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crédito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suplementar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as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seguintes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dotações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4037698" y="1854086"/>
            <a:ext cx="2914650" cy="264795"/>
          </a:xfrm>
          <a:prstGeom prst="rect">
            <a:avLst/>
          </a:prstGeom>
        </p:spPr>
        <p:txBody>
          <a:bodyPr wrap="square" lIns="0" tIns="20320" rIns="0" bIns="0" rtlCol="0" vert="horz">
            <a:spAutoFit/>
          </a:bodyPr>
          <a:lstStyle/>
          <a:p>
            <a:pPr marL="12700" marR="5080">
              <a:lnSpc>
                <a:spcPts val="919"/>
              </a:lnSpc>
              <a:spcBef>
                <a:spcPts val="160"/>
              </a:spcBef>
            </a:pPr>
            <a:r>
              <a:rPr dirty="0" sz="800">
                <a:latin typeface="Arial MT"/>
                <a:cs typeface="Arial MT"/>
              </a:rPr>
              <a:t>Abre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crédito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suplementar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no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valor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total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R$5.000,00, </a:t>
            </a:r>
            <a:r>
              <a:rPr dirty="0" sz="800">
                <a:latin typeface="Arial MT"/>
                <a:cs typeface="Arial MT"/>
              </a:rPr>
              <a:t>para</a:t>
            </a:r>
            <a:r>
              <a:rPr dirty="0" sz="800" spc="-20">
                <a:latin typeface="Arial MT"/>
                <a:cs typeface="Arial MT"/>
              </a:rPr>
              <a:t> fins </a:t>
            </a:r>
            <a:r>
              <a:rPr dirty="0" sz="800">
                <a:latin typeface="Arial MT"/>
                <a:cs typeface="Arial MT"/>
              </a:rPr>
              <a:t>que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se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especifíca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da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outras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providências.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5247746" y="1418211"/>
            <a:ext cx="175133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10">
                <a:latin typeface="Arial MT"/>
                <a:cs typeface="Arial MT"/>
              </a:rPr>
              <a:t>Decreto </a:t>
            </a:r>
            <a:r>
              <a:rPr dirty="0" sz="800">
                <a:latin typeface="Arial MT"/>
                <a:cs typeface="Arial MT"/>
              </a:rPr>
              <a:t>Nº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2968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7</a:t>
            </a:r>
            <a:r>
              <a:rPr dirty="0" sz="800" spc="4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204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julho,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2025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389600" y="4342894"/>
            <a:ext cx="1262380" cy="377825"/>
          </a:xfrm>
          <a:prstGeom prst="rect">
            <a:avLst/>
          </a:prstGeom>
        </p:spPr>
        <p:txBody>
          <a:bodyPr wrap="square" lIns="0" tIns="4699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70"/>
              </a:spcBef>
            </a:pPr>
            <a:r>
              <a:rPr dirty="0" u="sng" sz="800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Dotações</a:t>
            </a:r>
            <a:r>
              <a:rPr dirty="0" u="sng" sz="800" spc="-45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dirty="0" u="sng" sz="800" spc="-10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Suplementadas</a:t>
            </a:r>
            <a:endParaRPr sz="800">
              <a:latin typeface="Arial"/>
              <a:cs typeface="Arial"/>
            </a:endParaRPr>
          </a:p>
          <a:p>
            <a:pPr marL="60325">
              <a:lnSpc>
                <a:spcPct val="100000"/>
              </a:lnSpc>
              <a:spcBef>
                <a:spcPts val="340"/>
              </a:spcBef>
            </a:pPr>
            <a:r>
              <a:rPr dirty="0" sz="1000" spc="-10" b="1">
                <a:latin typeface="Arial"/>
                <a:cs typeface="Arial"/>
              </a:rPr>
              <a:t>SEROPREVI</a:t>
            </a:r>
            <a:endParaRPr sz="1000">
              <a:latin typeface="Arial"/>
              <a:cs typeface="Arial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513440" y="4661283"/>
            <a:ext cx="619125" cy="558800"/>
          </a:xfrm>
          <a:prstGeom prst="rect">
            <a:avLst/>
          </a:prstGeom>
        </p:spPr>
        <p:txBody>
          <a:bodyPr wrap="square" lIns="0" tIns="7175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65"/>
              </a:spcBef>
            </a:pPr>
            <a:r>
              <a:rPr dirty="0" sz="800" spc="-10" b="1">
                <a:latin typeface="Arial"/>
                <a:cs typeface="Arial"/>
              </a:rPr>
              <a:t>11.25</a:t>
            </a:r>
            <a:endParaRPr sz="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464"/>
              </a:spcBef>
            </a:pPr>
            <a:r>
              <a:rPr dirty="0" sz="800" spc="-10">
                <a:latin typeface="Arial MT"/>
                <a:cs typeface="Arial MT"/>
              </a:rPr>
              <a:t>2.520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390"/>
              </a:spcBef>
            </a:pPr>
            <a:r>
              <a:rPr dirty="0" sz="800" spc="-10">
                <a:latin typeface="Arial MT"/>
                <a:cs typeface="Arial MT"/>
              </a:rPr>
              <a:t>3.1.9.0.86.02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1313540" y="4661283"/>
            <a:ext cx="2792095" cy="558800"/>
          </a:xfrm>
          <a:prstGeom prst="rect">
            <a:avLst/>
          </a:prstGeom>
        </p:spPr>
        <p:txBody>
          <a:bodyPr wrap="square" lIns="0" tIns="17145" rIns="0" bIns="0" rtlCol="0" vert="horz">
            <a:spAutoFit/>
          </a:bodyPr>
          <a:lstStyle/>
          <a:p>
            <a:pPr marL="12700" marR="5080">
              <a:lnSpc>
                <a:spcPct val="144500"/>
              </a:lnSpc>
              <a:spcBef>
                <a:spcPts val="135"/>
              </a:spcBef>
            </a:pPr>
            <a:r>
              <a:rPr dirty="0" sz="800" b="1">
                <a:latin typeface="Arial"/>
                <a:cs typeface="Arial"/>
              </a:rPr>
              <a:t>Instituto</a:t>
            </a:r>
            <a:r>
              <a:rPr dirty="0" sz="800" spc="-20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de</a:t>
            </a:r>
            <a:r>
              <a:rPr dirty="0" sz="800" spc="-15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Previdência</a:t>
            </a:r>
            <a:r>
              <a:rPr dirty="0" sz="800" spc="-20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do</a:t>
            </a:r>
            <a:r>
              <a:rPr dirty="0" sz="800" spc="-15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Município</a:t>
            </a:r>
            <a:r>
              <a:rPr dirty="0" sz="800" spc="-15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de</a:t>
            </a:r>
            <a:r>
              <a:rPr dirty="0" sz="800" spc="-20" b="1">
                <a:latin typeface="Arial"/>
                <a:cs typeface="Arial"/>
              </a:rPr>
              <a:t> </a:t>
            </a:r>
            <a:r>
              <a:rPr dirty="0" sz="800" spc="-10" b="1">
                <a:latin typeface="Arial"/>
                <a:cs typeface="Arial"/>
              </a:rPr>
              <a:t>Seropédica </a:t>
            </a:r>
            <a:r>
              <a:rPr dirty="0" sz="800" spc="-10">
                <a:latin typeface="Arial MT"/>
                <a:cs typeface="Arial MT"/>
              </a:rPr>
              <a:t>Instituto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Previdência </a:t>
            </a:r>
            <a:r>
              <a:rPr dirty="0" sz="800">
                <a:latin typeface="Arial MT"/>
                <a:cs typeface="Arial MT"/>
              </a:rPr>
              <a:t>dos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Servidores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Municípais COMPENSAÇÃO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PREVIDENCIÁRIA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ENTRE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RPPS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RPPS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6567516" y="5023106"/>
            <a:ext cx="421005" cy="711835"/>
          </a:xfrm>
          <a:prstGeom prst="rect">
            <a:avLst/>
          </a:prstGeom>
        </p:spPr>
        <p:txBody>
          <a:bodyPr wrap="square" lIns="0" tIns="622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90"/>
              </a:spcBef>
            </a:pPr>
            <a:r>
              <a:rPr dirty="0" sz="800" spc="-10">
                <a:latin typeface="Arial MT"/>
                <a:cs typeface="Arial MT"/>
              </a:rPr>
              <a:t>5.000,00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390"/>
              </a:spcBef>
            </a:pPr>
            <a:r>
              <a:rPr dirty="0" sz="800" spc="-10" b="1">
                <a:latin typeface="Arial"/>
                <a:cs typeface="Arial"/>
              </a:rPr>
              <a:t>5.000,00</a:t>
            </a:r>
            <a:endParaRPr sz="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465"/>
              </a:spcBef>
            </a:pPr>
            <a:r>
              <a:rPr dirty="0" sz="800" spc="-10" b="1">
                <a:latin typeface="Arial"/>
                <a:cs typeface="Arial"/>
              </a:rPr>
              <a:t>5.000,00</a:t>
            </a:r>
            <a:endParaRPr sz="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315"/>
              </a:spcBef>
            </a:pPr>
            <a:r>
              <a:rPr dirty="0" sz="800" spc="-10" b="1">
                <a:latin typeface="Arial"/>
                <a:cs typeface="Arial"/>
              </a:rPr>
              <a:t>5.000,00</a:t>
            </a:r>
            <a:endParaRPr sz="800">
              <a:latin typeface="Arial"/>
              <a:cs typeface="Arial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4532986" y="5072763"/>
            <a:ext cx="1691639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Arial MT"/>
                <a:cs typeface="Arial MT"/>
              </a:rPr>
              <a:t>Recursos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Vinculados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ao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RPPS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25">
                <a:latin typeface="Arial MT"/>
                <a:cs typeface="Arial MT"/>
              </a:rPr>
              <a:t> Fun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4037698" y="5185285"/>
            <a:ext cx="1835785" cy="5492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341630">
              <a:lnSpc>
                <a:spcPct val="148400"/>
              </a:lnSpc>
              <a:spcBef>
                <a:spcPts val="100"/>
              </a:spcBef>
            </a:pPr>
            <a:r>
              <a:rPr dirty="0" sz="800" b="1">
                <a:latin typeface="Arial"/>
                <a:cs typeface="Arial"/>
              </a:rPr>
              <a:t>Total</a:t>
            </a:r>
            <a:r>
              <a:rPr dirty="0" sz="800" spc="-20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do</a:t>
            </a:r>
            <a:r>
              <a:rPr dirty="0" sz="800" spc="-15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Projeto</a:t>
            </a:r>
            <a:r>
              <a:rPr dirty="0" sz="800" spc="-20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/</a:t>
            </a:r>
            <a:r>
              <a:rPr dirty="0" sz="800" spc="-15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Atividade</a:t>
            </a:r>
            <a:r>
              <a:rPr dirty="0" sz="800" spc="-20" b="1">
                <a:latin typeface="Arial"/>
                <a:cs typeface="Arial"/>
              </a:rPr>
              <a:t> </a:t>
            </a:r>
            <a:r>
              <a:rPr dirty="0" sz="800" spc="-25" b="1">
                <a:latin typeface="Arial"/>
                <a:cs typeface="Arial"/>
              </a:rPr>
              <a:t>R$</a:t>
            </a:r>
            <a:r>
              <a:rPr dirty="0" sz="800" b="1">
                <a:latin typeface="Arial"/>
                <a:cs typeface="Arial"/>
              </a:rPr>
              <a:t> Total</a:t>
            </a:r>
            <a:r>
              <a:rPr dirty="0" sz="800" spc="-15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da</a:t>
            </a:r>
            <a:r>
              <a:rPr dirty="0" sz="800" spc="-20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Unidade</a:t>
            </a:r>
            <a:r>
              <a:rPr dirty="0" sz="800" spc="195" b="1">
                <a:latin typeface="Arial"/>
                <a:cs typeface="Arial"/>
              </a:rPr>
              <a:t> </a:t>
            </a:r>
            <a:r>
              <a:rPr dirty="0" sz="800" spc="-25" b="1">
                <a:latin typeface="Arial"/>
                <a:cs typeface="Arial"/>
              </a:rPr>
              <a:t>R$</a:t>
            </a:r>
            <a:endParaRPr sz="800">
              <a:latin typeface="Arial"/>
              <a:cs typeface="Arial"/>
            </a:endParaRPr>
          </a:p>
          <a:p>
            <a:pPr marL="411480">
              <a:lnSpc>
                <a:spcPct val="100000"/>
              </a:lnSpc>
              <a:spcBef>
                <a:spcPts val="315"/>
              </a:spcBef>
            </a:pPr>
            <a:r>
              <a:rPr dirty="0" sz="800" b="1">
                <a:latin typeface="Arial"/>
                <a:cs typeface="Arial"/>
              </a:rPr>
              <a:t>Valor</a:t>
            </a:r>
            <a:r>
              <a:rPr dirty="0" sz="800" spc="-35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Total</a:t>
            </a:r>
            <a:r>
              <a:rPr dirty="0" sz="800" spc="-30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Suplementado</a:t>
            </a:r>
            <a:r>
              <a:rPr dirty="0" sz="800" spc="-30" b="1">
                <a:latin typeface="Arial"/>
                <a:cs typeface="Arial"/>
              </a:rPr>
              <a:t> </a:t>
            </a:r>
            <a:r>
              <a:rPr dirty="0" sz="800" spc="-25" b="1">
                <a:latin typeface="Arial"/>
                <a:cs typeface="Arial"/>
              </a:rPr>
              <a:t>R$</a:t>
            </a:r>
            <a:endParaRPr sz="800">
              <a:latin typeface="Arial"/>
              <a:cs typeface="Arial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845297" y="5775835"/>
            <a:ext cx="5988685" cy="2921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480695" marR="5080" indent="-468630">
              <a:lnSpc>
                <a:spcPct val="109400"/>
              </a:lnSpc>
              <a:spcBef>
                <a:spcPts val="100"/>
              </a:spcBef>
            </a:pPr>
            <a:r>
              <a:rPr dirty="0" sz="800">
                <a:latin typeface="Arial MT"/>
                <a:cs typeface="Arial MT"/>
              </a:rPr>
              <a:t>Artigo</a:t>
            </a:r>
            <a:r>
              <a:rPr dirty="0" sz="800" spc="-4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2º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7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As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despesas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decorrentes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da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abertura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do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presente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crédito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suplementar,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serão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cobertas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com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recursos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que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trata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o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Artigo </a:t>
            </a:r>
            <a:r>
              <a:rPr dirty="0" sz="800">
                <a:latin typeface="Arial MT"/>
                <a:cs typeface="Arial MT"/>
              </a:rPr>
              <a:t>43</a:t>
            </a:r>
            <a:r>
              <a:rPr dirty="0" sz="800" spc="-10">
                <a:latin typeface="Arial MT"/>
                <a:cs typeface="Arial MT"/>
              </a:rPr>
              <a:t> parágrafo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1º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da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Lei</a:t>
            </a:r>
            <a:r>
              <a:rPr dirty="0" sz="800" spc="-10">
                <a:latin typeface="Arial MT"/>
                <a:cs typeface="Arial MT"/>
              </a:rPr>
              <a:t> Federal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Nº</a:t>
            </a:r>
            <a:r>
              <a:rPr dirty="0" sz="800" spc="-10">
                <a:latin typeface="Arial MT"/>
                <a:cs typeface="Arial MT"/>
              </a:rPr>
              <a:t> 4.320/64,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Inciso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III.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389600" y="6505196"/>
            <a:ext cx="968375" cy="377825"/>
          </a:xfrm>
          <a:prstGeom prst="rect">
            <a:avLst/>
          </a:prstGeom>
        </p:spPr>
        <p:txBody>
          <a:bodyPr wrap="square" lIns="0" tIns="4699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70"/>
              </a:spcBef>
            </a:pPr>
            <a:r>
              <a:rPr dirty="0" u="sng" sz="800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Dotações</a:t>
            </a:r>
            <a:r>
              <a:rPr dirty="0" u="sng" sz="800" spc="-45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dirty="0" u="sng" sz="800" spc="-10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Anuladas</a:t>
            </a:r>
            <a:endParaRPr sz="800">
              <a:latin typeface="Arial"/>
              <a:cs typeface="Arial"/>
            </a:endParaRPr>
          </a:p>
          <a:p>
            <a:pPr marL="60325">
              <a:lnSpc>
                <a:spcPct val="100000"/>
              </a:lnSpc>
              <a:spcBef>
                <a:spcPts val="340"/>
              </a:spcBef>
            </a:pPr>
            <a:r>
              <a:rPr dirty="0" sz="1000" spc="-10" b="1">
                <a:latin typeface="Arial"/>
                <a:cs typeface="Arial"/>
              </a:rPr>
              <a:t>SEROPREVI</a:t>
            </a:r>
            <a:endParaRPr sz="1000">
              <a:latin typeface="Arial"/>
              <a:cs typeface="Arial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1725744" y="6137785"/>
            <a:ext cx="1661160" cy="38735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42900" marR="5080" indent="-330835">
              <a:lnSpc>
                <a:spcPct val="148400"/>
              </a:lnSpc>
              <a:spcBef>
                <a:spcPts val="100"/>
              </a:spcBef>
            </a:pPr>
            <a:r>
              <a:rPr dirty="0" sz="800">
                <a:latin typeface="Arial MT"/>
                <a:cs typeface="Arial MT"/>
              </a:rPr>
              <a:t>Inciso:</a:t>
            </a:r>
            <a:r>
              <a:rPr dirty="0" sz="800" spc="5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II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10">
                <a:latin typeface="Arial MT"/>
                <a:cs typeface="Arial MT"/>
              </a:rPr>
              <a:t> Excesso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10">
                <a:latin typeface="Arial MT"/>
                <a:cs typeface="Arial MT"/>
              </a:rPr>
              <a:t> Arrecadação: </a:t>
            </a:r>
            <a:r>
              <a:rPr dirty="0" sz="800">
                <a:latin typeface="Arial MT"/>
                <a:cs typeface="Arial MT"/>
              </a:rPr>
              <a:t>III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 </a:t>
            </a:r>
            <a:r>
              <a:rPr dirty="0" sz="800" spc="-10">
                <a:latin typeface="Arial MT"/>
                <a:cs typeface="Arial MT"/>
              </a:rPr>
              <a:t>Anulação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 </a:t>
            </a:r>
            <a:r>
              <a:rPr dirty="0" sz="800" spc="-10">
                <a:latin typeface="Arial MT"/>
                <a:cs typeface="Arial MT"/>
              </a:rPr>
              <a:t>Dotação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50">
                <a:latin typeface="Arial MT"/>
                <a:cs typeface="Arial MT"/>
              </a:rPr>
              <a:t>: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3894814" y="6137785"/>
            <a:ext cx="551180" cy="387350"/>
          </a:xfrm>
          <a:prstGeom prst="rect">
            <a:avLst/>
          </a:prstGeom>
        </p:spPr>
        <p:txBody>
          <a:bodyPr wrap="square" lIns="0" tIns="7175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65"/>
              </a:spcBef>
            </a:pPr>
            <a:r>
              <a:rPr dirty="0" sz="800" spc="-10">
                <a:latin typeface="Arial MT"/>
                <a:cs typeface="Arial MT"/>
              </a:rPr>
              <a:t>R$5.000,00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464"/>
              </a:spcBef>
            </a:pPr>
            <a:r>
              <a:rPr dirty="0" sz="800" spc="-10">
                <a:latin typeface="Arial MT"/>
                <a:cs typeface="Arial MT"/>
              </a:rPr>
              <a:t>$5.000,00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513440" y="6823331"/>
            <a:ext cx="619125" cy="559435"/>
          </a:xfrm>
          <a:prstGeom prst="rect">
            <a:avLst/>
          </a:prstGeom>
        </p:spPr>
        <p:txBody>
          <a:bodyPr wrap="square" lIns="0" tIns="7175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65"/>
              </a:spcBef>
            </a:pPr>
            <a:r>
              <a:rPr dirty="0" sz="800" spc="-10" b="1">
                <a:latin typeface="Arial"/>
                <a:cs typeface="Arial"/>
              </a:rPr>
              <a:t>11.25</a:t>
            </a:r>
            <a:endParaRPr sz="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465"/>
              </a:spcBef>
            </a:pPr>
            <a:r>
              <a:rPr dirty="0" sz="800" spc="-10">
                <a:latin typeface="Arial MT"/>
                <a:cs typeface="Arial MT"/>
              </a:rPr>
              <a:t>2.520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390"/>
              </a:spcBef>
            </a:pPr>
            <a:r>
              <a:rPr dirty="0" sz="800" spc="-10">
                <a:latin typeface="Arial MT"/>
                <a:cs typeface="Arial MT"/>
              </a:rPr>
              <a:t>3.1.9.0.01.00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1313540" y="6823331"/>
            <a:ext cx="2549525" cy="559435"/>
          </a:xfrm>
          <a:prstGeom prst="rect">
            <a:avLst/>
          </a:prstGeom>
        </p:spPr>
        <p:txBody>
          <a:bodyPr wrap="square" lIns="0" tIns="17145" rIns="0" bIns="0" rtlCol="0" vert="horz">
            <a:spAutoFit/>
          </a:bodyPr>
          <a:lstStyle/>
          <a:p>
            <a:pPr marL="12700" marR="5080">
              <a:lnSpc>
                <a:spcPct val="144600"/>
              </a:lnSpc>
              <a:spcBef>
                <a:spcPts val="135"/>
              </a:spcBef>
            </a:pPr>
            <a:r>
              <a:rPr dirty="0" sz="800" b="1">
                <a:latin typeface="Arial"/>
                <a:cs typeface="Arial"/>
              </a:rPr>
              <a:t>Instituto</a:t>
            </a:r>
            <a:r>
              <a:rPr dirty="0" sz="800" spc="-20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de</a:t>
            </a:r>
            <a:r>
              <a:rPr dirty="0" sz="800" spc="-15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Previdência</a:t>
            </a:r>
            <a:r>
              <a:rPr dirty="0" sz="800" spc="-20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do</a:t>
            </a:r>
            <a:r>
              <a:rPr dirty="0" sz="800" spc="-15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Município</a:t>
            </a:r>
            <a:r>
              <a:rPr dirty="0" sz="800" spc="-15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de</a:t>
            </a:r>
            <a:r>
              <a:rPr dirty="0" sz="800" spc="-20" b="1">
                <a:latin typeface="Arial"/>
                <a:cs typeface="Arial"/>
              </a:rPr>
              <a:t> </a:t>
            </a:r>
            <a:r>
              <a:rPr dirty="0" sz="800" spc="-10" b="1">
                <a:latin typeface="Arial"/>
                <a:cs typeface="Arial"/>
              </a:rPr>
              <a:t>Seropédica </a:t>
            </a:r>
            <a:r>
              <a:rPr dirty="0" sz="800" spc="-10">
                <a:latin typeface="Arial MT"/>
                <a:cs typeface="Arial MT"/>
              </a:rPr>
              <a:t>Instituto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Previdência </a:t>
            </a:r>
            <a:r>
              <a:rPr dirty="0" sz="800">
                <a:latin typeface="Arial MT"/>
                <a:cs typeface="Arial MT"/>
              </a:rPr>
              <a:t>dos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Servidores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Municípais APOSENTADORIAS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REFORMAS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6567516" y="7185535"/>
            <a:ext cx="421005" cy="711200"/>
          </a:xfrm>
          <a:prstGeom prst="rect">
            <a:avLst/>
          </a:prstGeom>
        </p:spPr>
        <p:txBody>
          <a:bodyPr wrap="square" lIns="0" tIns="622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90"/>
              </a:spcBef>
            </a:pPr>
            <a:r>
              <a:rPr dirty="0" sz="800" spc="-10">
                <a:latin typeface="Arial MT"/>
                <a:cs typeface="Arial MT"/>
              </a:rPr>
              <a:t>5.000,00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390"/>
              </a:spcBef>
            </a:pPr>
            <a:r>
              <a:rPr dirty="0" sz="800" spc="-10" b="1">
                <a:latin typeface="Arial"/>
                <a:cs typeface="Arial"/>
              </a:rPr>
              <a:t>5.000,00</a:t>
            </a:r>
            <a:endParaRPr sz="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465"/>
              </a:spcBef>
            </a:pPr>
            <a:r>
              <a:rPr dirty="0" sz="800" spc="-10" b="1">
                <a:latin typeface="Arial"/>
                <a:cs typeface="Arial"/>
              </a:rPr>
              <a:t>5.000,00</a:t>
            </a:r>
            <a:endParaRPr sz="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315"/>
              </a:spcBef>
            </a:pPr>
            <a:r>
              <a:rPr dirty="0" sz="800" spc="-10" b="1">
                <a:latin typeface="Arial"/>
                <a:cs typeface="Arial"/>
              </a:rPr>
              <a:t>5.000,00</a:t>
            </a:r>
            <a:endParaRPr sz="800">
              <a:latin typeface="Arial"/>
              <a:cs typeface="Arial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4037698" y="7185535"/>
            <a:ext cx="2186940" cy="711200"/>
          </a:xfrm>
          <a:prstGeom prst="rect">
            <a:avLst/>
          </a:prstGeom>
        </p:spPr>
        <p:txBody>
          <a:bodyPr wrap="square" lIns="0" tIns="62230" rIns="0" bIns="0" rtlCol="0" vert="horz">
            <a:spAutoFit/>
          </a:bodyPr>
          <a:lstStyle/>
          <a:p>
            <a:pPr marL="507365">
              <a:lnSpc>
                <a:spcPct val="100000"/>
              </a:lnSpc>
              <a:spcBef>
                <a:spcPts val="490"/>
              </a:spcBef>
            </a:pPr>
            <a:r>
              <a:rPr dirty="0" sz="800">
                <a:latin typeface="Arial MT"/>
                <a:cs typeface="Arial MT"/>
              </a:rPr>
              <a:t>Recursos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Vinculados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ao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RPPS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25">
                <a:latin typeface="Arial MT"/>
                <a:cs typeface="Arial MT"/>
              </a:rPr>
              <a:t> Fun</a:t>
            </a:r>
            <a:endParaRPr sz="800">
              <a:latin typeface="Arial MT"/>
              <a:cs typeface="Arial MT"/>
            </a:endParaRPr>
          </a:p>
          <a:p>
            <a:pPr marL="12700" marR="692785">
              <a:lnSpc>
                <a:spcPts val="1430"/>
              </a:lnSpc>
              <a:spcBef>
                <a:spcPts val="45"/>
              </a:spcBef>
            </a:pPr>
            <a:r>
              <a:rPr dirty="0" sz="800" b="1">
                <a:latin typeface="Arial"/>
                <a:cs typeface="Arial"/>
              </a:rPr>
              <a:t>Total</a:t>
            </a:r>
            <a:r>
              <a:rPr dirty="0" sz="800" spc="-20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do</a:t>
            </a:r>
            <a:r>
              <a:rPr dirty="0" sz="800" spc="-15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Projeto</a:t>
            </a:r>
            <a:r>
              <a:rPr dirty="0" sz="800" spc="-20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/</a:t>
            </a:r>
            <a:r>
              <a:rPr dirty="0" sz="800" spc="-15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Atividade</a:t>
            </a:r>
            <a:r>
              <a:rPr dirty="0" sz="800" spc="-20" b="1">
                <a:latin typeface="Arial"/>
                <a:cs typeface="Arial"/>
              </a:rPr>
              <a:t> </a:t>
            </a:r>
            <a:r>
              <a:rPr dirty="0" sz="800" spc="-25" b="1">
                <a:latin typeface="Arial"/>
                <a:cs typeface="Arial"/>
              </a:rPr>
              <a:t>R$</a:t>
            </a:r>
            <a:r>
              <a:rPr dirty="0" sz="800" b="1">
                <a:latin typeface="Arial"/>
                <a:cs typeface="Arial"/>
              </a:rPr>
              <a:t> Total</a:t>
            </a:r>
            <a:r>
              <a:rPr dirty="0" sz="800" spc="-15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da</a:t>
            </a:r>
            <a:r>
              <a:rPr dirty="0" sz="800" spc="-20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Unidade</a:t>
            </a:r>
            <a:r>
              <a:rPr dirty="0" sz="800" spc="195" b="1">
                <a:latin typeface="Arial"/>
                <a:cs typeface="Arial"/>
              </a:rPr>
              <a:t> </a:t>
            </a:r>
            <a:r>
              <a:rPr dirty="0" sz="800" spc="-25" b="1">
                <a:latin typeface="Arial"/>
                <a:cs typeface="Arial"/>
              </a:rPr>
              <a:t>R$</a:t>
            </a:r>
            <a:endParaRPr sz="800">
              <a:latin typeface="Arial"/>
              <a:cs typeface="Arial"/>
            </a:endParaRPr>
          </a:p>
          <a:p>
            <a:pPr marL="704850">
              <a:lnSpc>
                <a:spcPct val="100000"/>
              </a:lnSpc>
              <a:spcBef>
                <a:spcPts val="185"/>
              </a:spcBef>
            </a:pPr>
            <a:r>
              <a:rPr dirty="0" sz="800" b="1">
                <a:latin typeface="Arial"/>
                <a:cs typeface="Arial"/>
              </a:rPr>
              <a:t>Valor</a:t>
            </a:r>
            <a:r>
              <a:rPr dirty="0" sz="800" spc="-25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Total</a:t>
            </a:r>
            <a:r>
              <a:rPr dirty="0" sz="800" spc="-25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Anulado</a:t>
            </a:r>
            <a:r>
              <a:rPr dirty="0" sz="800" spc="-25" b="1">
                <a:latin typeface="Arial"/>
                <a:cs typeface="Arial"/>
              </a:rPr>
              <a:t> R$</a:t>
            </a:r>
            <a:endParaRPr sz="800">
              <a:latin typeface="Arial"/>
              <a:cs typeface="Arial"/>
            </a:endParaRPr>
          </a:p>
        </p:txBody>
      </p:sp>
      <p:sp>
        <p:nvSpPr>
          <p:cNvPr id="20" name="object 20" descr=""/>
          <p:cNvSpPr txBox="1"/>
          <p:nvPr/>
        </p:nvSpPr>
        <p:spPr>
          <a:xfrm>
            <a:off x="724517" y="7949440"/>
            <a:ext cx="47498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Arial MT"/>
                <a:cs typeface="Arial MT"/>
              </a:rPr>
              <a:t>Artigo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3º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50">
                <a:latin typeface="Arial MT"/>
                <a:cs typeface="Arial MT"/>
              </a:rPr>
              <a:t>-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21" name="object 21" descr=""/>
          <p:cNvSpPr txBox="1"/>
          <p:nvPr/>
        </p:nvSpPr>
        <p:spPr>
          <a:xfrm>
            <a:off x="1332584" y="7949440"/>
            <a:ext cx="345376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Arial MT"/>
                <a:cs typeface="Arial MT"/>
              </a:rPr>
              <a:t>Revogadas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as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disposições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em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contrário.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Publique-</a:t>
            </a:r>
            <a:r>
              <a:rPr dirty="0" sz="800">
                <a:latin typeface="Arial MT"/>
                <a:cs typeface="Arial MT"/>
              </a:rPr>
              <a:t>se,</a:t>
            </a:r>
            <a:r>
              <a:rPr dirty="0" sz="800" spc="-10">
                <a:latin typeface="Arial MT"/>
                <a:cs typeface="Arial MT"/>
              </a:rPr>
              <a:t> afixe-</a:t>
            </a:r>
            <a:r>
              <a:rPr dirty="0" sz="800">
                <a:latin typeface="Arial MT"/>
                <a:cs typeface="Arial MT"/>
              </a:rPr>
              <a:t>se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</a:t>
            </a:r>
            <a:r>
              <a:rPr dirty="0" sz="800" spc="-10">
                <a:latin typeface="Arial MT"/>
                <a:cs typeface="Arial MT"/>
              </a:rPr>
              <a:t> cumpra-</a:t>
            </a:r>
            <a:r>
              <a:rPr dirty="0" sz="800" spc="-25">
                <a:latin typeface="Arial MT"/>
                <a:cs typeface="Arial MT"/>
              </a:rPr>
              <a:t>se.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22" name="object 22" descr=""/>
          <p:cNvSpPr/>
          <p:nvPr/>
        </p:nvSpPr>
        <p:spPr>
          <a:xfrm>
            <a:off x="2707345" y="9297230"/>
            <a:ext cx="1953260" cy="0"/>
          </a:xfrm>
          <a:custGeom>
            <a:avLst/>
            <a:gdLst/>
            <a:ahLst/>
            <a:cxnLst/>
            <a:rect l="l" t="t" r="r" b="b"/>
            <a:pathLst>
              <a:path w="1953260" h="0">
                <a:moveTo>
                  <a:pt x="0" y="0"/>
                </a:moveTo>
                <a:lnTo>
                  <a:pt x="1952641" y="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3" name="object 23" descr=""/>
          <p:cNvSpPr txBox="1"/>
          <p:nvPr/>
        </p:nvSpPr>
        <p:spPr>
          <a:xfrm>
            <a:off x="2769710" y="8711440"/>
            <a:ext cx="1821814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10">
                <a:latin typeface="Arial MT"/>
                <a:cs typeface="Arial MT"/>
              </a:rPr>
              <a:t>Gabinete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do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Prefeito,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7</a:t>
            </a:r>
            <a:r>
              <a:rPr dirty="0" sz="800" spc="4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204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julho,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2025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24" name="object 24" descr=""/>
          <p:cNvSpPr/>
          <p:nvPr/>
        </p:nvSpPr>
        <p:spPr>
          <a:xfrm>
            <a:off x="345168" y="9933495"/>
            <a:ext cx="6668134" cy="0"/>
          </a:xfrm>
          <a:custGeom>
            <a:avLst/>
            <a:gdLst/>
            <a:ahLst/>
            <a:cxnLst/>
            <a:rect l="l" t="t" r="r" b="b"/>
            <a:pathLst>
              <a:path w="6668134" h="0">
                <a:moveTo>
                  <a:pt x="0" y="0"/>
                </a:moveTo>
                <a:lnTo>
                  <a:pt x="6667527" y="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5" name="object 25" descr=""/>
          <p:cNvSpPr txBox="1"/>
          <p:nvPr/>
        </p:nvSpPr>
        <p:spPr>
          <a:xfrm>
            <a:off x="6501998" y="9935085"/>
            <a:ext cx="495934" cy="11683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600" spc="-10">
                <a:latin typeface="Arial MT"/>
                <a:cs typeface="Arial MT"/>
              </a:rPr>
              <a:t>Página </a:t>
            </a:r>
            <a:r>
              <a:rPr dirty="0" sz="600">
                <a:latin typeface="Arial MT"/>
                <a:cs typeface="Arial MT"/>
              </a:rPr>
              <a:t>1</a:t>
            </a:r>
            <a:r>
              <a:rPr dirty="0" sz="600" spc="-10">
                <a:latin typeface="Arial MT"/>
                <a:cs typeface="Arial MT"/>
              </a:rPr>
              <a:t> </a:t>
            </a:r>
            <a:r>
              <a:rPr dirty="0" sz="600">
                <a:latin typeface="Arial MT"/>
                <a:cs typeface="Arial MT"/>
              </a:rPr>
              <a:t>de</a:t>
            </a:r>
            <a:r>
              <a:rPr dirty="0" sz="600" spc="-10">
                <a:latin typeface="Arial MT"/>
                <a:cs typeface="Arial MT"/>
              </a:rPr>
              <a:t> </a:t>
            </a:r>
            <a:r>
              <a:rPr dirty="0" sz="600" spc="-50">
                <a:latin typeface="Arial MT"/>
                <a:cs typeface="Arial MT"/>
              </a:rPr>
              <a:t>1</a:t>
            </a:r>
            <a:endParaRPr sz="600">
              <a:latin typeface="Arial MT"/>
              <a:cs typeface="Arial MT"/>
            </a:endParaRPr>
          </a:p>
        </p:txBody>
      </p:sp>
      <p:sp>
        <p:nvSpPr>
          <p:cNvPr id="26" name="object 26" descr=""/>
          <p:cNvSpPr txBox="1"/>
          <p:nvPr/>
        </p:nvSpPr>
        <p:spPr>
          <a:xfrm>
            <a:off x="2942289" y="9935085"/>
            <a:ext cx="305435" cy="11683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600" spc="-10">
                <a:latin typeface="Arial MT"/>
                <a:cs typeface="Arial MT"/>
              </a:rPr>
              <a:t>Servaux</a:t>
            </a:r>
            <a:endParaRPr sz="6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Decreto de Suplementação</dc:title>
  <dcterms:created xsi:type="dcterms:W3CDTF">2025-07-09T13:32:54Z</dcterms:created>
  <dcterms:modified xsi:type="dcterms:W3CDTF">2025-07-09T13:32:54Z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2025-07-07T00:00:00Z</vt:filetime>
  </property>
  <property fmtid="{D5CDD505-2E9C-101B-9397-08002B2CF9AE}" pid="3" name="Creator">
    <vt:lpwstr>Softwell Maker - http://www.softwell.com.br</vt:lpwstr>
  </property>
  <property fmtid="{D5CDD505-2E9C-101B-9397-08002B2CF9AE}" pid="4" name="Producer">
    <vt:lpwstr>ReportBuilder</vt:lpwstr>
  </property>
  <property fmtid="{D5CDD505-2E9C-101B-9397-08002B2CF9AE}" pid="5" name="LastSaved">
    <vt:filetime>2025-07-07T00:00:00Z</vt:filetime>
  </property>
</Properties>
</file>