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3191" y="9644353"/>
            <a:ext cx="6422136" cy="191912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63295" y="1319015"/>
            <a:ext cx="6410325" cy="0"/>
          </a:xfrm>
          <a:custGeom>
            <a:avLst/>
            <a:gdLst/>
            <a:ahLst/>
            <a:cxnLst/>
            <a:rect l="l" t="t" r="r" b="b"/>
            <a:pathLst>
              <a:path w="6410325" h="0">
                <a:moveTo>
                  <a:pt x="0" y="0"/>
                </a:moveTo>
                <a:lnTo>
                  <a:pt x="6409944" y="0"/>
                </a:lnTo>
              </a:path>
            </a:pathLst>
          </a:custGeom>
          <a:ln w="18277">
            <a:solidFill>
              <a:srgbClr val="3B3B3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30351" y="459980"/>
            <a:ext cx="701040" cy="685400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080185" y="343961"/>
            <a:ext cx="5789930" cy="18675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3215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solidFill>
                  <a:srgbClr val="313131"/>
                </a:solidFill>
                <a:latin typeface="Arial"/>
                <a:cs typeface="Arial"/>
              </a:rPr>
              <a:t>PREFEITURA</a:t>
            </a:r>
            <a:r>
              <a:rPr dirty="0" sz="1150" spc="85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D2D2D"/>
                </a:solidFill>
                <a:latin typeface="Arial"/>
                <a:cs typeface="Arial"/>
              </a:rPr>
              <a:t>MUNICIPAL</a:t>
            </a:r>
            <a:r>
              <a:rPr dirty="0" sz="1150" spc="40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343434"/>
                </a:solidFill>
                <a:latin typeface="Arial"/>
                <a:cs typeface="Arial"/>
              </a:rPr>
              <a:t>DE</a:t>
            </a:r>
            <a:r>
              <a:rPr dirty="0" sz="1150" spc="-10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D2D2D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322580" marR="4354195">
              <a:lnSpc>
                <a:spcPct val="119900"/>
              </a:lnSpc>
              <a:spcBef>
                <a:spcPts val="455"/>
              </a:spcBef>
            </a:pP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Rua</a:t>
            </a:r>
            <a:r>
              <a:rPr dirty="0" sz="800" spc="-2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Maria</a:t>
            </a:r>
            <a:r>
              <a:rPr dirty="0" sz="800" spc="2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Lourenço,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32323"/>
                </a:solidFill>
                <a:latin typeface="Arial MT"/>
                <a:cs typeface="Arial MT"/>
              </a:rPr>
              <a:t>18</a:t>
            </a:r>
            <a:r>
              <a:rPr dirty="0" sz="800" spc="-1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B2B2B"/>
                </a:solidFill>
                <a:latin typeface="Arial MT"/>
                <a:cs typeface="Arial MT"/>
              </a:rPr>
              <a:t>Fazenda</a:t>
            </a:r>
            <a:r>
              <a:rPr dirty="0" sz="800" spc="-4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32323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800" spc="-90" b="1">
                <a:solidFill>
                  <a:srgbClr val="1F1F1F"/>
                </a:solidFill>
                <a:latin typeface="Arial"/>
                <a:cs typeface="Arial"/>
              </a:rPr>
              <a:t>Republicado</a:t>
            </a:r>
            <a:r>
              <a:rPr dirty="0" sz="800" spc="8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800" spc="-90" b="1">
                <a:solidFill>
                  <a:srgbClr val="212121"/>
                </a:solidFill>
                <a:latin typeface="Arial"/>
                <a:cs typeface="Arial"/>
              </a:rPr>
              <a:t>por</a:t>
            </a:r>
            <a:r>
              <a:rPr dirty="0" sz="800" spc="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800" spc="-85" b="1">
                <a:solidFill>
                  <a:srgbClr val="2A2A2A"/>
                </a:solidFill>
                <a:latin typeface="Arial"/>
                <a:cs typeface="Arial"/>
              </a:rPr>
              <a:t>haver</a:t>
            </a:r>
            <a:r>
              <a:rPr dirty="0" sz="800" spc="55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800" spc="-80" b="1">
                <a:solidFill>
                  <a:srgbClr val="282828"/>
                </a:solidFill>
                <a:latin typeface="Arial"/>
                <a:cs typeface="Arial"/>
              </a:rPr>
              <a:t>incorreção</a:t>
            </a:r>
            <a:r>
              <a:rPr dirty="0" sz="800" spc="100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-</a:t>
            </a:r>
            <a:r>
              <a:rPr dirty="0" sz="800" spc="-6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85" b="1">
                <a:solidFill>
                  <a:srgbClr val="212121"/>
                </a:solidFill>
                <a:latin typeface="Arial"/>
                <a:cs typeface="Arial"/>
              </a:rPr>
              <a:t>Boletim</a:t>
            </a:r>
            <a:r>
              <a:rPr dirty="0" sz="800" spc="30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800" spc="-75" b="1">
                <a:solidFill>
                  <a:srgbClr val="232323"/>
                </a:solidFill>
                <a:latin typeface="Arial"/>
                <a:cs typeface="Arial"/>
              </a:rPr>
              <a:t>Oficial</a:t>
            </a:r>
            <a:r>
              <a:rPr dirty="0" sz="800" spc="-1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800" spc="-80" b="1">
                <a:solidFill>
                  <a:srgbClr val="2A2A2A"/>
                </a:solidFill>
                <a:latin typeface="Arial"/>
                <a:cs typeface="Arial"/>
              </a:rPr>
              <a:t>do</a:t>
            </a:r>
            <a:r>
              <a:rPr dirty="0" sz="800" spc="-2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800" spc="-90" b="1">
                <a:solidFill>
                  <a:srgbClr val="212121"/>
                </a:solidFill>
                <a:latin typeface="Arial"/>
                <a:cs typeface="Arial"/>
              </a:rPr>
              <a:t>Municipio</a:t>
            </a:r>
            <a:r>
              <a:rPr dirty="0" sz="800" spc="70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800" spc="-80" b="1">
                <a:solidFill>
                  <a:srgbClr val="232323"/>
                </a:solidFill>
                <a:latin typeface="Arial"/>
                <a:cs typeface="Arial"/>
              </a:rPr>
              <a:t>de</a:t>
            </a:r>
            <a:r>
              <a:rPr dirty="0" sz="800" spc="-1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800" spc="-95" b="1">
                <a:solidFill>
                  <a:srgbClr val="2D2D2D"/>
                </a:solidFill>
                <a:latin typeface="Arial"/>
                <a:cs typeface="Arial"/>
              </a:rPr>
              <a:t>Seropédica</a:t>
            </a:r>
            <a:r>
              <a:rPr dirty="0" sz="800" spc="70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-</a:t>
            </a:r>
            <a:r>
              <a:rPr dirty="0" sz="800" spc="-6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90" b="1">
                <a:solidFill>
                  <a:srgbClr val="282828"/>
                </a:solidFill>
                <a:latin typeface="Arial"/>
                <a:cs typeface="Arial"/>
              </a:rPr>
              <a:t>Edlçâo</a:t>
            </a:r>
            <a:r>
              <a:rPr dirty="0" sz="800" spc="60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800" spc="-100" b="1">
                <a:solidFill>
                  <a:srgbClr val="333333"/>
                </a:solidFill>
                <a:latin typeface="Arial"/>
                <a:cs typeface="Arial"/>
              </a:rPr>
              <a:t>n°</a:t>
            </a:r>
            <a:r>
              <a:rPr dirty="0" sz="800" spc="1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800" spc="-90">
                <a:solidFill>
                  <a:srgbClr val="2A2A2A"/>
                </a:solidFill>
                <a:latin typeface="Arial MT"/>
                <a:cs typeface="Arial MT"/>
              </a:rPr>
              <a:t>2.136</a:t>
            </a:r>
            <a:r>
              <a:rPr dirty="0" sz="800" spc="6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F3F3F"/>
                </a:solidFill>
                <a:latin typeface="Arial MT"/>
                <a:cs typeface="Arial MT"/>
              </a:rPr>
              <a:t>-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100" b="1">
                <a:solidFill>
                  <a:srgbClr val="2D2D2D"/>
                </a:solidFill>
                <a:latin typeface="Arial"/>
                <a:cs typeface="Arial"/>
              </a:rPr>
              <a:t>Ano</a:t>
            </a:r>
            <a:r>
              <a:rPr dirty="0" sz="800" spc="35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800" spc="-60" b="1">
                <a:solidFill>
                  <a:srgbClr val="343434"/>
                </a:solidFill>
                <a:latin typeface="Arial"/>
                <a:cs typeface="Arial"/>
              </a:rPr>
              <a:t>VIII</a:t>
            </a:r>
            <a:r>
              <a:rPr dirty="0" sz="800" spc="-10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800" spc="-40">
                <a:solidFill>
                  <a:srgbClr val="383838"/>
                </a:solidFill>
                <a:latin typeface="Arial MT"/>
                <a:cs typeface="Arial MT"/>
              </a:rPr>
              <a:t>-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105" b="1">
                <a:solidFill>
                  <a:srgbClr val="383838"/>
                </a:solidFill>
                <a:latin typeface="Arial"/>
                <a:cs typeface="Arial"/>
              </a:rPr>
              <a:t>240de</a:t>
            </a:r>
            <a:r>
              <a:rPr dirty="0" sz="800" spc="45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800" spc="-85" b="1">
                <a:solidFill>
                  <a:srgbClr val="2F2F2F"/>
                </a:solidFill>
                <a:latin typeface="Arial"/>
                <a:cs typeface="Arial"/>
              </a:rPr>
              <a:t>junho</a:t>
            </a:r>
            <a:r>
              <a:rPr dirty="0" sz="800" spc="20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800" spc="-90" b="1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dirty="0" sz="800" spc="15" b="1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dirty="0" sz="800" spc="-105">
                <a:solidFill>
                  <a:srgbClr val="2F2F2F"/>
                </a:solidFill>
                <a:latin typeface="Arial MT"/>
                <a:cs typeface="Arial MT"/>
              </a:rPr>
              <a:t>2026</a:t>
            </a:r>
            <a:r>
              <a:rPr dirty="0" sz="800" spc="4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80" b="1">
                <a:solidFill>
                  <a:srgbClr val="2A2A2A"/>
                </a:solidFill>
                <a:latin typeface="Arial"/>
                <a:cs typeface="Arial"/>
              </a:rPr>
              <a:t>(Terça-</a:t>
            </a:r>
            <a:r>
              <a:rPr dirty="0" sz="800" spc="-10" b="1">
                <a:solidFill>
                  <a:srgbClr val="2A2A2A"/>
                </a:solidFill>
                <a:latin typeface="Arial"/>
                <a:cs typeface="Arial"/>
              </a:rPr>
              <a:t>Feira)</a:t>
            </a:r>
            <a:endParaRPr sz="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84"/>
              </a:spcBef>
            </a:pPr>
            <a:endParaRPr sz="800">
              <a:latin typeface="Arial"/>
              <a:cs typeface="Arial"/>
            </a:endParaRPr>
          </a:p>
          <a:p>
            <a:pPr marL="4017010">
              <a:lnSpc>
                <a:spcPct val="100000"/>
              </a:lnSpc>
            </a:pP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Decreto</a:t>
            </a:r>
            <a:r>
              <a:rPr dirty="0" sz="800" spc="-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14141"/>
                </a:solidFill>
                <a:latin typeface="Arial MT"/>
                <a:cs typeface="Arial MT"/>
              </a:rPr>
              <a:t>N°</a:t>
            </a:r>
            <a:r>
              <a:rPr dirty="0" sz="800" spc="-4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44444"/>
                </a:solidFill>
                <a:latin typeface="Arial MT"/>
                <a:cs typeface="Arial MT"/>
              </a:rPr>
              <a:t>2953</a:t>
            </a:r>
            <a:r>
              <a:rPr dirty="0" sz="800" spc="-2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B4B4B"/>
                </a:solidFill>
                <a:latin typeface="Arial MT"/>
                <a:cs typeface="Arial MT"/>
              </a:rPr>
              <a:t>de</a:t>
            </a:r>
            <a:r>
              <a:rPr dirty="0" sz="800" spc="-3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23</a:t>
            </a:r>
            <a:r>
              <a:rPr dirty="0" sz="800" spc="33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de</a:t>
            </a:r>
            <a:r>
              <a:rPr dirty="0" sz="800" spc="15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A3A3A"/>
                </a:solidFill>
                <a:latin typeface="Arial MT"/>
                <a:cs typeface="Arial MT"/>
              </a:rPr>
              <a:t>junho,</a:t>
            </a:r>
            <a:r>
              <a:rPr dirty="0" sz="80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64646"/>
                </a:solidFill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75"/>
              </a:spcBef>
            </a:pPr>
            <a:endParaRPr sz="800">
              <a:latin typeface="Arial MT"/>
              <a:cs typeface="Arial MT"/>
            </a:endParaRPr>
          </a:p>
          <a:p>
            <a:pPr marL="2941955" marR="137795" indent="635">
              <a:lnSpc>
                <a:spcPts val="890"/>
              </a:lnSpc>
            </a:pP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Abre</a:t>
            </a:r>
            <a:r>
              <a:rPr dirty="0" sz="800" spc="-3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B2B2B"/>
                </a:solidFill>
                <a:latin typeface="Arial MT"/>
                <a:cs typeface="Arial MT"/>
              </a:rPr>
              <a:t>credito</a:t>
            </a:r>
            <a:r>
              <a:rPr dirty="0" sz="800" spc="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32323"/>
                </a:solidFill>
                <a:latin typeface="Arial MT"/>
                <a:cs typeface="Arial MT"/>
              </a:rPr>
              <a:t>suplementar</a:t>
            </a:r>
            <a:r>
              <a:rPr dirty="0" sz="800" spc="4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no</a:t>
            </a:r>
            <a:r>
              <a:rPr dirty="0" sz="800" spc="-3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valor </a:t>
            </a:r>
            <a:r>
              <a:rPr dirty="0" sz="800" spc="-25">
                <a:solidFill>
                  <a:srgbClr val="212121"/>
                </a:solidFill>
                <a:latin typeface="Arial MT"/>
                <a:cs typeface="Arial MT"/>
              </a:rPr>
              <a:t>total</a:t>
            </a:r>
            <a:r>
              <a:rPr dirty="0" sz="800" spc="-3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F4F4F"/>
                </a:solidFill>
                <a:latin typeface="Arial MT"/>
                <a:cs typeface="Arial MT"/>
              </a:rPr>
              <a:t>de</a:t>
            </a:r>
            <a:r>
              <a:rPr dirty="0" sz="800" spc="-3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12121"/>
                </a:solidFill>
                <a:latin typeface="Arial MT"/>
                <a:cs typeface="Arial MT"/>
              </a:rPr>
              <a:t>R$564.881,69,</a:t>
            </a:r>
            <a:r>
              <a:rPr dirty="0" sz="800" spc="8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para </a:t>
            </a:r>
            <a:r>
              <a:rPr dirty="0" sz="800" spc="-10">
                <a:latin typeface="Arial MT"/>
                <a:cs typeface="Arial MT"/>
              </a:rPr>
              <a:t>fins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1A1A1A"/>
                </a:solidFill>
                <a:latin typeface="Arial MT"/>
                <a:cs typeface="Arial MT"/>
              </a:rPr>
              <a:t>que</a:t>
            </a:r>
            <a:r>
              <a:rPr dirty="0" sz="800" spc="-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se</a:t>
            </a:r>
            <a:r>
              <a:rPr dirty="0" sz="800" spc="-4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12121"/>
                </a:solidFill>
                <a:latin typeface="Arial MT"/>
                <a:cs typeface="Arial MT"/>
              </a:rPr>
              <a:t>especiflca</a:t>
            </a:r>
            <a:r>
              <a:rPr dirty="0" sz="800" spc="-3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e</a:t>
            </a:r>
            <a:r>
              <a:rPr dirty="0" sz="800" spc="-6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da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82828"/>
                </a:solidFill>
                <a:latin typeface="Arial MT"/>
                <a:cs typeface="Arial MT"/>
              </a:rPr>
              <a:t>outras</a:t>
            </a:r>
            <a:r>
              <a:rPr dirty="0" sz="800" spc="1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82828"/>
                </a:solidFill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40292" y="2694379"/>
            <a:ext cx="6235065" cy="9150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765" marR="5080" indent="788670">
              <a:lnSpc>
                <a:spcPct val="139900"/>
              </a:lnSpc>
              <a:spcBef>
                <a:spcPts val="100"/>
              </a:spcBef>
            </a:pPr>
            <a:r>
              <a:rPr dirty="0" sz="800">
                <a:solidFill>
                  <a:srgbClr val="484848"/>
                </a:solidFill>
                <a:latin typeface="Arial MT"/>
                <a:cs typeface="Arial MT"/>
              </a:rPr>
              <a:t>O</a:t>
            </a:r>
            <a:r>
              <a:rPr dirty="0" sz="800" spc="-6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12121"/>
                </a:solidFill>
                <a:latin typeface="Arial MT"/>
                <a:cs typeface="Arial MT"/>
              </a:rPr>
              <a:t>PREFEITO</a:t>
            </a:r>
            <a:r>
              <a:rPr dirty="0" sz="800" spc="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32323"/>
                </a:solidFill>
                <a:latin typeface="Arial MT"/>
                <a:cs typeface="Arial MT"/>
              </a:rPr>
              <a:t>MUNICIPAL,</a:t>
            </a:r>
            <a:r>
              <a:rPr dirty="0" sz="800" spc="2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D3D3D"/>
                </a:solidFill>
                <a:latin typeface="Arial MT"/>
                <a:cs typeface="Arial MT"/>
              </a:rPr>
              <a:t>no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uso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43434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33333"/>
                </a:solidFill>
                <a:latin typeface="Arial MT"/>
                <a:cs typeface="Arial MT"/>
              </a:rPr>
              <a:t>suas</a:t>
            </a:r>
            <a:r>
              <a:rPr dirty="0" sz="800" spc="-1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32323"/>
                </a:solidFill>
                <a:latin typeface="Arial MT"/>
                <a:cs typeface="Arial MT"/>
              </a:rPr>
              <a:t>atribuições</a:t>
            </a:r>
            <a:r>
              <a:rPr dirty="0" sz="800" spc="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31313"/>
                </a:solidFill>
                <a:latin typeface="Arial MT"/>
                <a:cs typeface="Arial MT"/>
              </a:rPr>
              <a:t>legais,</a:t>
            </a:r>
            <a:r>
              <a:rPr dirty="0" sz="800" spc="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81818"/>
                </a:solidFill>
                <a:latin typeface="Arial MT"/>
                <a:cs typeface="Arial MT"/>
              </a:rPr>
              <a:t>constitucionais</a:t>
            </a:r>
            <a:r>
              <a:rPr dirty="0" sz="800" spc="-3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e</a:t>
            </a:r>
            <a:r>
              <a:rPr dirty="0" sz="800" spc="-3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62626"/>
                </a:solidFill>
                <a:latin typeface="Arial MT"/>
                <a:cs typeface="Arial MT"/>
              </a:rPr>
              <a:t>acordo</a:t>
            </a:r>
            <a:r>
              <a:rPr dirty="0" sz="800" spc="1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com </a:t>
            </a: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o</a:t>
            </a:r>
            <a:r>
              <a:rPr dirty="0" sz="800" spc="-3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414141"/>
                </a:solidFill>
                <a:latin typeface="Arial MT"/>
                <a:cs typeface="Arial MT"/>
              </a:rPr>
              <a:t>que</a:t>
            </a:r>
            <a:r>
              <a:rPr dirty="0" sz="800" spc="-1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lhe</a:t>
            </a:r>
            <a:r>
              <a:rPr dirty="0" sz="800" spc="-2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12121"/>
                </a:solidFill>
                <a:latin typeface="Arial MT"/>
                <a:cs typeface="Arial MT"/>
              </a:rPr>
              <a:t>confere</a:t>
            </a:r>
            <a:r>
              <a:rPr dirty="0" sz="800" spc="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06060"/>
                </a:solidFill>
                <a:latin typeface="Arial MT"/>
                <a:cs typeface="Arial MT"/>
              </a:rPr>
              <a:t>o</a:t>
            </a:r>
            <a:r>
              <a:rPr dirty="0" sz="800" spc="-30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art. </a:t>
            </a:r>
            <a:r>
              <a:rPr dirty="0" sz="800">
                <a:solidFill>
                  <a:srgbClr val="4B4B4B"/>
                </a:solidFill>
                <a:latin typeface="Arial MT"/>
                <a:cs typeface="Arial MT"/>
              </a:rPr>
              <a:t>8º</a:t>
            </a:r>
            <a:r>
              <a:rPr dirty="0" sz="800" spc="16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B3B3B"/>
                </a:solidFill>
                <a:latin typeface="Arial MT"/>
                <a:cs typeface="Arial MT"/>
              </a:rPr>
              <a:t>da</a:t>
            </a: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12121"/>
                </a:solidFill>
                <a:latin typeface="Arial MT"/>
                <a:cs typeface="Arial MT"/>
              </a:rPr>
              <a:t>Lei</a:t>
            </a:r>
            <a:r>
              <a:rPr dirty="0" sz="800" spc="-4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n°</a:t>
            </a:r>
            <a:r>
              <a:rPr dirty="0" sz="800" spc="-5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A3A3A"/>
                </a:solidFill>
                <a:latin typeface="Arial MT"/>
                <a:cs typeface="Arial MT"/>
              </a:rPr>
              <a:t>859</a:t>
            </a:r>
            <a:r>
              <a:rPr dirty="0" sz="800" spc="-2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de</a:t>
            </a:r>
            <a:r>
              <a:rPr dirty="0" sz="800" spc="-3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10</a:t>
            </a:r>
            <a:r>
              <a:rPr dirty="0" sz="800" spc="-4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800" spc="-4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62626"/>
                </a:solidFill>
                <a:latin typeface="Arial MT"/>
                <a:cs typeface="Arial MT"/>
              </a:rPr>
              <a:t>dezembro</a:t>
            </a:r>
            <a:r>
              <a:rPr dirty="0" sz="800" spc="4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82828"/>
                </a:solidFill>
                <a:latin typeface="Arial MT"/>
                <a:cs typeface="Arial MT"/>
              </a:rPr>
              <a:t>de 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2024</a:t>
            </a:r>
            <a:r>
              <a:rPr dirty="0" sz="800" spc="-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-</a:t>
            </a:r>
            <a:r>
              <a:rPr dirty="0" sz="800" spc="-3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A2A2A"/>
                </a:solidFill>
                <a:latin typeface="Arial MT"/>
                <a:cs typeface="Arial MT"/>
              </a:rPr>
              <a:t>publicada</a:t>
            </a:r>
            <a:r>
              <a:rPr dirty="0" sz="800" spc="4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na </a:t>
            </a:r>
            <a:r>
              <a:rPr dirty="0" sz="800" spc="-20">
                <a:solidFill>
                  <a:srgbClr val="1A1A1A"/>
                </a:solidFill>
                <a:latin typeface="Arial MT"/>
                <a:cs typeface="Arial MT"/>
              </a:rPr>
              <a:t>ediçso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82828"/>
                </a:solidFill>
                <a:latin typeface="Arial MT"/>
                <a:cs typeface="Arial MT"/>
              </a:rPr>
              <a:t>extra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II</a:t>
            </a:r>
            <a:r>
              <a:rPr dirty="0" sz="800" spc="-5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D1D1D"/>
                </a:solidFill>
                <a:latin typeface="Arial MT"/>
                <a:cs typeface="Arial MT"/>
              </a:rPr>
              <a:t>n°</a:t>
            </a:r>
            <a:r>
              <a:rPr dirty="0" sz="800" spc="-5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1924</a:t>
            </a:r>
            <a:r>
              <a:rPr dirty="0" sz="800" spc="-1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D2D2D"/>
                </a:solidFill>
                <a:latin typeface="Arial MT"/>
                <a:cs typeface="Arial MT"/>
              </a:rPr>
              <a:t>de</a:t>
            </a:r>
            <a:r>
              <a:rPr dirty="0" sz="800" spc="-3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C1C1C"/>
                </a:solidFill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800">
                <a:solidFill>
                  <a:srgbClr val="383838"/>
                </a:solidFill>
                <a:uFill>
                  <a:solidFill>
                    <a:srgbClr val="4F4B4F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00" spc="-25">
                <a:solidFill>
                  <a:srgbClr val="383838"/>
                </a:solidFill>
                <a:uFill>
                  <a:solidFill>
                    <a:srgbClr val="4F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solidFill>
                  <a:srgbClr val="444444"/>
                </a:solidFill>
                <a:uFill>
                  <a:solidFill>
                    <a:srgbClr val="4F4B4F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55">
                <a:solidFill>
                  <a:srgbClr val="444444"/>
                </a:solidFill>
                <a:uFill>
                  <a:solidFill>
                    <a:srgbClr val="4F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solidFill>
                  <a:srgbClr val="3D3D3D"/>
                </a:solidFill>
                <a:uFill>
                  <a:solidFill>
                    <a:srgbClr val="4F4B4F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00" spc="-15">
                <a:solidFill>
                  <a:srgbClr val="3D3D3D"/>
                </a:solidFill>
                <a:uFill>
                  <a:solidFill>
                    <a:srgbClr val="4F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solidFill>
                  <a:srgbClr val="343434"/>
                </a:solidFill>
                <a:uFill>
                  <a:solidFill>
                    <a:srgbClr val="4F4B4F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00" spc="-15">
                <a:solidFill>
                  <a:srgbClr val="343434"/>
                </a:solidFill>
                <a:uFill>
                  <a:solidFill>
                    <a:srgbClr val="4F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solidFill>
                  <a:srgbClr val="333333"/>
                </a:solidFill>
                <a:uFill>
                  <a:solidFill>
                    <a:srgbClr val="4F4B4F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55">
                <a:solidFill>
                  <a:srgbClr val="333333"/>
                </a:solidFill>
                <a:uFill>
                  <a:solidFill>
                    <a:srgbClr val="4F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solidFill>
                  <a:srgbClr val="232323"/>
                </a:solidFill>
                <a:uFill>
                  <a:solidFill>
                    <a:srgbClr val="4F4B4F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00" spc="-10">
                <a:solidFill>
                  <a:srgbClr val="232323"/>
                </a:solidFill>
                <a:uFill>
                  <a:solidFill>
                    <a:srgbClr val="4F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25">
                <a:solidFill>
                  <a:srgbClr val="1F1F1F"/>
                </a:solidFill>
                <a:uFill>
                  <a:solidFill>
                    <a:srgbClr val="4F4B4F"/>
                  </a:solidFill>
                </a:uFill>
                <a:latin typeface="Arial MT"/>
                <a:cs typeface="Arial MT"/>
              </a:rPr>
              <a:t>A:</a:t>
            </a:r>
            <a:r>
              <a:rPr dirty="0" u="heavy" sz="800" spc="500">
                <a:solidFill>
                  <a:srgbClr val="1F1F1F"/>
                </a:solidFill>
                <a:uFill>
                  <a:solidFill>
                    <a:srgbClr val="4F4B4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800">
              <a:latin typeface="Arial MT"/>
              <a:cs typeface="Arial MT"/>
            </a:endParaRPr>
          </a:p>
          <a:p>
            <a:pPr marL="321945">
              <a:lnSpc>
                <a:spcPct val="100000"/>
              </a:lnSpc>
            </a:pPr>
            <a:r>
              <a:rPr dirty="0" sz="800" spc="-30">
                <a:solidFill>
                  <a:srgbClr val="0E0E0E"/>
                </a:solidFill>
                <a:latin typeface="Arial MT"/>
                <a:cs typeface="Arial MT"/>
              </a:rPr>
              <a:t>Artigo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1º</a:t>
            </a:r>
            <a:r>
              <a:rPr dirty="0" sz="800" spc="-2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-</a:t>
            </a:r>
            <a:r>
              <a:rPr dirty="0" sz="800" spc="-3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Fica</a:t>
            </a:r>
            <a:r>
              <a:rPr dirty="0" sz="800" spc="-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A1A1A"/>
                </a:solidFill>
                <a:latin typeface="Arial MT"/>
                <a:cs typeface="Arial MT"/>
              </a:rPr>
              <a:t>aberto</a:t>
            </a:r>
            <a:r>
              <a:rPr dirty="0" sz="80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C1C1C"/>
                </a:solidFill>
                <a:latin typeface="Arial MT"/>
                <a:cs typeface="Arial MT"/>
              </a:rPr>
              <a:t>crédito</a:t>
            </a:r>
            <a:r>
              <a:rPr dirty="0" sz="800" spc="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F1F1F"/>
                </a:solidFill>
                <a:latin typeface="Arial MT"/>
                <a:cs typeface="Arial MT"/>
              </a:rPr>
              <a:t>suplementar</a:t>
            </a:r>
            <a:r>
              <a:rPr dirty="0" sz="800" spc="5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as</a:t>
            </a:r>
            <a:r>
              <a:rPr dirty="0" sz="800" spc="-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62626"/>
                </a:solidFill>
                <a:latin typeface="Arial MT"/>
                <a:cs typeface="Arial MT"/>
              </a:rPr>
              <a:t>seguintes</a:t>
            </a:r>
            <a:r>
              <a:rPr dirty="0" sz="800" spc="3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B2B2B"/>
                </a:solidFill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88476" y="4328922"/>
            <a:ext cx="2770505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heavy" sz="800">
                <a:solidFill>
                  <a:srgbClr val="242424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35">
                <a:solidFill>
                  <a:srgbClr val="242424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solidFill>
                  <a:srgbClr val="161616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solidFill>
                  <a:srgbClr val="161616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355"/>
              </a:spcBef>
            </a:pPr>
            <a:r>
              <a:rPr dirty="0" sz="950" b="1">
                <a:solidFill>
                  <a:srgbClr val="363636"/>
                </a:solidFill>
                <a:latin typeface="Arial"/>
                <a:cs typeface="Arial"/>
              </a:rPr>
              <a:t>FUNDO</a:t>
            </a:r>
            <a:r>
              <a:rPr dirty="0" sz="950" spc="30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82828"/>
                </a:solidFill>
                <a:latin typeface="Arial"/>
                <a:cs typeface="Arial"/>
              </a:rPr>
              <a:t>MUNICIPAL</a:t>
            </a:r>
            <a:r>
              <a:rPr dirty="0" sz="950" spc="20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83838"/>
                </a:solidFill>
                <a:latin typeface="Arial"/>
                <a:cs typeface="Arial"/>
              </a:rPr>
              <a:t>DE</a:t>
            </a:r>
            <a:r>
              <a:rPr dirty="0" sz="950" spc="5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A2A2A"/>
                </a:solidFill>
                <a:latin typeface="Arial"/>
                <a:cs typeface="Arial"/>
              </a:rPr>
              <a:t>ASSISTÊNCIA</a:t>
            </a:r>
            <a:r>
              <a:rPr dirty="0" sz="950" spc="95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62626"/>
                </a:solidFill>
                <a:latin typeface="Arial"/>
                <a:cs typeface="Arial"/>
              </a:rPr>
              <a:t>SOCIAL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562648" y="4721115"/>
          <a:ext cx="6360160" cy="41865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6755"/>
                <a:gridCol w="2710814"/>
                <a:gridCol w="2226310"/>
                <a:gridCol w="641350"/>
              </a:tblGrid>
              <a:tr h="143510">
                <a:tc>
                  <a:txBody>
                    <a:bodyPr/>
                    <a:lstStyle/>
                    <a:p>
                      <a:pPr marL="57785">
                        <a:lnSpc>
                          <a:spcPts val="885"/>
                        </a:lnSpc>
                      </a:pPr>
                      <a:r>
                        <a:rPr dirty="0" sz="800" spc="-1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07.23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18745">
                        <a:lnSpc>
                          <a:spcPts val="885"/>
                        </a:lnSpc>
                      </a:pPr>
                      <a:r>
                        <a:rPr dirty="0" sz="800" spc="-25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800" spc="-2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1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15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Assistência</a:t>
                      </a:r>
                      <a:r>
                        <a:rPr dirty="0" sz="800" spc="5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Social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5905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2.081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>
                  <a:txBody>
                    <a:bodyPr/>
                    <a:lstStyle/>
                    <a:p>
                      <a:pPr marL="12128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00" spc="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Proteção</a:t>
                      </a:r>
                      <a:r>
                        <a:rPr dirty="0" sz="800" spc="1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00" spc="-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Básica</a:t>
                      </a:r>
                      <a:r>
                        <a:rPr dirty="0" sz="8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PSB</a:t>
                      </a:r>
                      <a:r>
                        <a:rPr dirty="0" sz="80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Estadual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5778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 gridSpan="2">
                  <a:txBody>
                    <a:bodyPr/>
                    <a:lstStyle/>
                    <a:p>
                      <a:pPr marL="118110">
                        <a:lnSpc>
                          <a:spcPct val="100000"/>
                        </a:lnSpc>
                        <a:spcBef>
                          <a:spcPts val="195"/>
                        </a:spcBef>
                        <a:tabLst>
                          <a:tab pos="3211830" algn="l"/>
                        </a:tabLst>
                      </a:pPr>
                      <a:r>
                        <a:rPr dirty="0" baseline="6944" sz="1200" spc="-52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6944" sz="1200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52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baseline="6944" sz="1200" spc="52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6944" sz="1200" spc="-7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1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baseline="6944" sz="12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â</a:t>
                      </a:r>
                      <a:r>
                        <a:rPr dirty="0" sz="800" spc="-1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Assisti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9398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120.000,00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393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00" spc="-3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2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1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3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2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76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120.000,00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</a:tr>
              <a:tr h="172085">
                <a:tc>
                  <a:txBody>
                    <a:bodyPr/>
                    <a:lstStyle/>
                    <a:p>
                      <a:pPr marL="5270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2.099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gridSpan="2">
                  <a:txBody>
                    <a:bodyPr/>
                    <a:lstStyle/>
                    <a:p>
                      <a:pPr marL="11557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3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Manuten64o</a:t>
                      </a:r>
                      <a:r>
                        <a:rPr dirty="0" sz="800" spc="5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4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7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514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gridSpan="2"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206115" algn="l"/>
                        </a:tabLst>
                      </a:pPr>
                      <a:r>
                        <a:rPr dirty="0" sz="800" spc="-3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1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2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2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JURIDICA</a:t>
                      </a:r>
                      <a:r>
                        <a:rPr dirty="0" sz="80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441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15.000,00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330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2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3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35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2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1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377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15.000,00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165735"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2.720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3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00" spc="4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Proteção</a:t>
                      </a:r>
                      <a:r>
                        <a:rPr dirty="0" sz="800" spc="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Bàsica</a:t>
                      </a:r>
                      <a:r>
                        <a:rPr dirty="0" sz="800" spc="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PSB</a:t>
                      </a:r>
                      <a:r>
                        <a:rPr dirty="0" sz="800" spc="-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Federal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gridSpan="2"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85"/>
                        </a:spcBef>
                        <a:tabLst>
                          <a:tab pos="3205480" algn="l"/>
                        </a:tabLst>
                      </a:pPr>
                      <a:r>
                        <a:rPr dirty="0" baseline="3472" sz="1200" spc="-44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472" sz="1200" spc="-7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baseline="3472" sz="1200" spc="22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67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baseline="3472" sz="120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FNAS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3208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70.000,00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</a:tr>
              <a:tr h="1416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26690">
                        <a:lnSpc>
                          <a:spcPts val="915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do 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4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27000">
                        <a:lnSpc>
                          <a:spcPts val="869"/>
                        </a:lnSpc>
                        <a:spcBef>
                          <a:spcPts val="145"/>
                        </a:spcBef>
                      </a:pPr>
                      <a:r>
                        <a:rPr dirty="0" sz="800" spc="-10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70.000,00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194310">
                <a:tc gridSpan="2"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370"/>
                        </a:spcBef>
                        <a:tabLst>
                          <a:tab pos="812800" algn="l"/>
                        </a:tabLst>
                      </a:pPr>
                      <a:r>
                        <a:rPr dirty="0" sz="800" spc="-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2.721</a:t>
                      </a:r>
                      <a:r>
                        <a:rPr dirty="0" sz="80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00" spc="4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Proteção</a:t>
                      </a:r>
                      <a:r>
                        <a:rPr dirty="0" sz="800" spc="2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00" spc="-3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Especial</a:t>
                      </a:r>
                      <a:r>
                        <a:rPr dirty="0" sz="800" spc="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PSE </a:t>
                      </a:r>
                      <a:r>
                        <a:rPr dirty="0" sz="80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Federal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69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6050">
                <a:tc gridSpan="2">
                  <a:txBody>
                    <a:bodyPr/>
                    <a:lstStyle/>
                    <a:p>
                      <a:pPr marL="45720">
                        <a:lnSpc>
                          <a:spcPts val="940"/>
                        </a:lnSpc>
                        <a:spcBef>
                          <a:spcPts val="110"/>
                        </a:spcBef>
                        <a:tabLst>
                          <a:tab pos="809625" algn="l"/>
                        </a:tabLst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r>
                        <a:rPr dirty="0" sz="8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3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482600">
                        <a:lnSpc>
                          <a:spcPts val="795"/>
                        </a:lnSpc>
                        <a:spcBef>
                          <a:spcPts val="254"/>
                        </a:spcBef>
                        <a:tabLst>
                          <a:tab pos="2383155" algn="l"/>
                        </a:tabLst>
                      </a:pPr>
                      <a:r>
                        <a:rPr dirty="0" baseline="3472" sz="1200" spc="-3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FNAS</a:t>
                      </a:r>
                      <a:r>
                        <a:rPr dirty="0" baseline="3472" sz="12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60.713,69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238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066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800" spc="-2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2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3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2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4450"/>
                </a:tc>
                <a:tc>
                  <a:txBody>
                    <a:bodyPr/>
                    <a:lstStyle/>
                    <a:p>
                      <a:pPr algn="ctr" marL="12065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dirty="0" sz="800" spc="-1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60.713,69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50165"/>
                </a:tc>
              </a:tr>
              <a:tr h="164465">
                <a:tc gridSpan="2"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809625" algn="l"/>
                        </a:tabLst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2.724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00" spc="1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Proteção</a:t>
                      </a:r>
                      <a:r>
                        <a:rPr dirty="0" sz="800" spc="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00" spc="-3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Especial</a:t>
                      </a:r>
                      <a:r>
                        <a:rPr dirty="0" sz="80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6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PSE</a:t>
                      </a:r>
                      <a:r>
                        <a:rPr dirty="0" sz="800" spc="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Estadual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9705">
                <a:tc gridSpan="2">
                  <a:txBody>
                    <a:bodyPr/>
                    <a:lstStyle/>
                    <a:p>
                      <a:pPr marL="39370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806450" algn="l"/>
                        </a:tabLst>
                      </a:pPr>
                      <a:r>
                        <a:rPr dirty="0" sz="80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76884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4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5D5D5D"/>
                          </a:solidFill>
                          <a:latin typeface="Arial MT"/>
                          <a:cs typeface="Arial MT"/>
                        </a:rPr>
                        <a:t>á</a:t>
                      </a:r>
                      <a:r>
                        <a:rPr dirty="0" sz="800" spc="-20">
                          <a:solidFill>
                            <a:srgbClr val="5D5D5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Assiste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2384"/>
                </a:tc>
                <a:tc>
                  <a:txBody>
                    <a:bodyPr/>
                    <a:lstStyle/>
                    <a:p>
                      <a:pPr algn="ctr" marL="10985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2384"/>
                </a:tc>
              </a:tr>
              <a:tr h="13716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10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30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3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113030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 spc="-1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60.000,00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/>
                </a:tc>
              </a:tr>
              <a:tr h="340995">
                <a:tc gridSpan="2">
                  <a:txBody>
                    <a:bodyPr/>
                    <a:lstStyle/>
                    <a:p>
                      <a:pPr marL="39370" marR="338455" indent="-1905">
                        <a:lnSpc>
                          <a:spcPct val="132400"/>
                        </a:lnSpc>
                        <a:spcBef>
                          <a:spcPts val="45"/>
                        </a:spcBef>
                        <a:tabLst>
                          <a:tab pos="803275" algn="l"/>
                        </a:tabLst>
                      </a:pPr>
                      <a:r>
                        <a:rPr dirty="0" baseline="3472" sz="1200" spc="-1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2.729</a:t>
                      </a:r>
                      <a:r>
                        <a:rPr dirty="0" baseline="3472" sz="12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472" sz="1200" spc="-337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baseline="3472" sz="1200" spc="6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Primeira</a:t>
                      </a:r>
                      <a:r>
                        <a:rPr dirty="0" baseline="3472" sz="1200" spc="1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Infância</a:t>
                      </a:r>
                      <a:r>
                        <a:rPr dirty="0" baseline="3472" sz="1200" spc="37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no</a:t>
                      </a:r>
                      <a:r>
                        <a:rPr dirty="0" baseline="3472" sz="1200" spc="7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6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SUAS</a:t>
                      </a:r>
                      <a:r>
                        <a:rPr dirty="0" baseline="3472" sz="120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(Crian</a:t>
                      </a:r>
                      <a:r>
                        <a:rPr dirty="0" sz="800" spc="-2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3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baseline="3472" sz="1200" spc="-7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Feliz) </a:t>
                      </a:r>
                      <a:r>
                        <a:rPr dirty="0" baseline="3472" sz="1200" spc="-1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3.1.9.0.04.00</a:t>
                      </a:r>
                      <a:r>
                        <a:rPr dirty="0" baseline="3472" sz="120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472" sz="1200" spc="-37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CONTRATA</a:t>
                      </a:r>
                      <a:r>
                        <a:rPr dirty="0" sz="800" spc="-2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472" sz="1200" spc="-37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112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baseline="3472" sz="1200" spc="3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TEMPO</a:t>
                      </a:r>
                      <a:r>
                        <a:rPr dirty="0" baseline="3472" sz="1200" spc="22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DETERMINADO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476884">
                        <a:lnSpc>
                          <a:spcPts val="795"/>
                        </a:lnSpc>
                        <a:spcBef>
                          <a:spcPts val="5"/>
                        </a:spcBef>
                        <a:tabLst>
                          <a:tab pos="2379345" algn="l"/>
                        </a:tabLst>
                      </a:pPr>
                      <a:r>
                        <a:rPr dirty="0" baseline="3472" sz="1200" spc="-3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FNAS</a:t>
                      </a:r>
                      <a:r>
                        <a:rPr dirty="0" baseline="3472" sz="120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98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06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8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Total </a:t>
                      </a:r>
                      <a:r>
                        <a:rPr dirty="0" sz="80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5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4450"/>
                </a:tc>
                <a:tc>
                  <a:txBody>
                    <a:bodyPr/>
                    <a:lstStyle/>
                    <a:p>
                      <a:pPr algn="ctr" marL="103505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dirty="0" sz="800" spc="-10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50.000,00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50165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2.894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Atendimento</a:t>
                      </a:r>
                      <a:r>
                        <a:rPr dirty="0" sz="800" spc="2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800" spc="-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00" spc="5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Bolsa</a:t>
                      </a:r>
                      <a:r>
                        <a:rPr dirty="0" sz="800" spc="-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Família</a:t>
                      </a:r>
                      <a:r>
                        <a:rPr dirty="0" sz="800" spc="-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(IGDBF)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3.1.9.0.04.00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baseline="3472" sz="1200" spc="-44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CONTRATA</a:t>
                      </a:r>
                      <a:r>
                        <a:rPr dirty="0" sz="800" spc="-3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472" sz="1200" spc="-44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82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baseline="3472" sz="1200" spc="6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TEMPO</a:t>
                      </a:r>
                      <a:r>
                        <a:rPr dirty="0" baseline="3472" sz="1200" spc="37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DETERMINADO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47053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FNAS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L="10287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8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5560"/>
                </a:tc>
              </a:tr>
              <a:tr h="14605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ts val="915"/>
                        </a:lnSpc>
                        <a:spcBef>
                          <a:spcPts val="135"/>
                        </a:spcBef>
                      </a:pPr>
                      <a:r>
                        <a:rPr dirty="0" baseline="3472" sz="1200" spc="-37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DEMAIS </a:t>
                      </a:r>
                      <a:r>
                        <a:rPr dirty="0" baseline="3472" sz="1200" spc="-37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37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7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7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OE</a:t>
                      </a:r>
                      <a:r>
                        <a:rPr dirty="0" baseline="3472" sz="1200" spc="-7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82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52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467359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FNAS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ctr" marL="51435">
                        <a:lnSpc>
                          <a:spcPts val="869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139.168,00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83515">
                <a:tc gridSpan="3">
                  <a:txBody>
                    <a:bodyPr/>
                    <a:lstStyle/>
                    <a:p>
                      <a:pPr marL="3421379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80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3810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0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189.168,00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8100"/>
                </a:tc>
              </a:tr>
              <a:tr h="165735">
                <a:tc gridSpan="3">
                  <a:txBody>
                    <a:bodyPr/>
                    <a:lstStyle/>
                    <a:p>
                      <a:pPr marL="341249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564.881,69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40335">
                <a:tc gridSpan="3">
                  <a:txBody>
                    <a:bodyPr/>
                    <a:lstStyle/>
                    <a:p>
                      <a:pPr algn="r" marR="475615">
                        <a:lnSpc>
                          <a:spcPts val="940"/>
                        </a:lnSpc>
                        <a:spcBef>
                          <a:spcPts val="65"/>
                        </a:spcBef>
                      </a:pPr>
                      <a:r>
                        <a:rPr dirty="0" sz="80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Valor </a:t>
                      </a:r>
                      <a:r>
                        <a:rPr dirty="0" sz="80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Total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4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RJ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28575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564.881,69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2127" y="9556012"/>
            <a:ext cx="6382512" cy="17668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90143" y="405148"/>
            <a:ext cx="704088" cy="691493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542032" y="9036630"/>
            <a:ext cx="1871980" cy="0"/>
          </a:xfrm>
          <a:custGeom>
            <a:avLst/>
            <a:gdLst/>
            <a:ahLst/>
            <a:cxnLst/>
            <a:rect l="l" t="t" r="r" b="b"/>
            <a:pathLst>
              <a:path w="1871979" h="0">
                <a:moveTo>
                  <a:pt x="0" y="0"/>
                </a:moveTo>
                <a:lnTo>
                  <a:pt x="1871472" y="0"/>
                </a:lnTo>
              </a:path>
            </a:pathLst>
          </a:custGeom>
          <a:ln w="9138">
            <a:solidFill>
              <a:srgbClr val="4B48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32231" y="1253522"/>
            <a:ext cx="6367780" cy="0"/>
          </a:xfrm>
          <a:custGeom>
            <a:avLst/>
            <a:gdLst/>
            <a:ahLst/>
            <a:cxnLst/>
            <a:rect l="l" t="t" r="r" b="b"/>
            <a:pathLst>
              <a:path w="6367780" h="0">
                <a:moveTo>
                  <a:pt x="0" y="0"/>
                </a:moveTo>
                <a:lnTo>
                  <a:pt x="6367272" y="0"/>
                </a:lnTo>
              </a:path>
            </a:pathLst>
          </a:custGeom>
          <a:ln w="15231">
            <a:solidFill>
              <a:srgbClr val="4B4B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200692" y="225804"/>
            <a:ext cx="3032760" cy="664845"/>
          </a:xfrm>
          <a:prstGeom prst="rect">
            <a:avLst/>
          </a:prstGeom>
        </p:spPr>
        <p:txBody>
          <a:bodyPr wrap="square" lIns="0" tIns="11811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930"/>
              </a:spcBef>
            </a:pPr>
            <a:r>
              <a:rPr dirty="0" sz="1200" spc="-40" b="1">
                <a:solidFill>
                  <a:srgbClr val="313131"/>
                </a:solidFill>
                <a:latin typeface="Arial"/>
                <a:cs typeface="Arial"/>
              </a:rPr>
              <a:t>PREFEITURA</a:t>
            </a:r>
            <a:r>
              <a:rPr dirty="0" sz="1200" spc="40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solidFill>
                  <a:srgbClr val="2A2A2A"/>
                </a:solidFill>
                <a:latin typeface="Arial"/>
                <a:cs typeface="Arial"/>
              </a:rPr>
              <a:t>MUNICIPAL</a:t>
            </a:r>
            <a:r>
              <a:rPr dirty="0" sz="1200" spc="-1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3D3D3D"/>
                </a:solidFill>
                <a:latin typeface="Arial"/>
                <a:cs typeface="Arial"/>
              </a:rPr>
              <a:t>DE</a:t>
            </a:r>
            <a:r>
              <a:rPr dirty="0" sz="1200" spc="-70" b="1">
                <a:solidFill>
                  <a:srgbClr val="3D3D3D"/>
                </a:solidFill>
                <a:latin typeface="Arial"/>
                <a:cs typeface="Arial"/>
              </a:rPr>
              <a:t> </a:t>
            </a:r>
            <a:r>
              <a:rPr dirty="0" sz="1200" spc="-50" b="1">
                <a:solidFill>
                  <a:srgbClr val="313131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1913889">
              <a:lnSpc>
                <a:spcPct val="112900"/>
              </a:lnSpc>
              <a:spcBef>
                <a:spcPts val="459"/>
              </a:spcBef>
            </a:pPr>
            <a:r>
              <a:rPr dirty="0" sz="850" spc="-45">
                <a:solidFill>
                  <a:srgbClr val="2F2F2F"/>
                </a:solidFill>
                <a:latin typeface="Arial MT"/>
                <a:cs typeface="Arial MT"/>
              </a:rPr>
              <a:t>Rua</a:t>
            </a:r>
            <a:r>
              <a:rPr dirty="0" sz="850" spc="-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33333"/>
                </a:solidFill>
                <a:latin typeface="Arial MT"/>
                <a:cs typeface="Arial MT"/>
              </a:rPr>
              <a:t>Maria</a:t>
            </a:r>
            <a:r>
              <a:rPr dirty="0" sz="850" spc="-1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62626"/>
                </a:solidFill>
                <a:latin typeface="Arial MT"/>
                <a:cs typeface="Arial MT"/>
              </a:rPr>
              <a:t>Lourenço,</a:t>
            </a:r>
            <a:r>
              <a:rPr dirty="0" sz="85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A2A2A"/>
                </a:solidFill>
                <a:latin typeface="Arial MT"/>
                <a:cs typeface="Arial MT"/>
              </a:rPr>
              <a:t>18 </a:t>
            </a:r>
            <a:r>
              <a:rPr dirty="0" sz="850" spc="-40">
                <a:solidFill>
                  <a:srgbClr val="343434"/>
                </a:solidFill>
                <a:latin typeface="Arial MT"/>
                <a:cs typeface="Arial MT"/>
              </a:rPr>
              <a:t>Fazenda</a:t>
            </a:r>
            <a:r>
              <a:rPr dirty="0" sz="850" spc="-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62626"/>
                </a:solidFill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804322" y="1311140"/>
            <a:ext cx="5723890" cy="28638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459105" marR="5080" indent="-447040">
              <a:lnSpc>
                <a:spcPct val="101099"/>
              </a:lnSpc>
              <a:spcBef>
                <a:spcPts val="85"/>
              </a:spcBef>
            </a:pPr>
            <a:r>
              <a:rPr dirty="0" sz="850" spc="-50">
                <a:solidFill>
                  <a:srgbClr val="363636"/>
                </a:solidFill>
                <a:latin typeface="Arial MT"/>
                <a:cs typeface="Arial MT"/>
              </a:rPr>
              <a:t>Artigo</a:t>
            </a:r>
            <a:r>
              <a:rPr dirty="0" sz="850" spc="-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3B3B3B"/>
                </a:solidFill>
                <a:latin typeface="Arial MT"/>
                <a:cs typeface="Arial MT"/>
              </a:rPr>
              <a:t>2º</a:t>
            </a:r>
            <a:r>
              <a:rPr dirty="0" sz="850" spc="-1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525252"/>
                </a:solidFill>
                <a:latin typeface="Arial MT"/>
                <a:cs typeface="Arial MT"/>
              </a:rPr>
              <a:t>-</a:t>
            </a:r>
            <a:r>
              <a:rPr dirty="0" sz="850" spc="-8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313131"/>
                </a:solidFill>
                <a:latin typeface="Arial MT"/>
                <a:cs typeface="Arial MT"/>
              </a:rPr>
              <a:t>As</a:t>
            </a:r>
            <a:r>
              <a:rPr dirty="0" sz="850" spc="-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282828"/>
                </a:solidFill>
                <a:latin typeface="Arial MT"/>
                <a:cs typeface="Arial MT"/>
              </a:rPr>
              <a:t>despesas</a:t>
            </a:r>
            <a:r>
              <a:rPr dirty="0" sz="850" spc="-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D1D1D"/>
                </a:solidFill>
                <a:latin typeface="Arial MT"/>
                <a:cs typeface="Arial MT"/>
              </a:rPr>
              <a:t>decorrentes</a:t>
            </a:r>
            <a:r>
              <a:rPr dirty="0" sz="85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3B3B3B"/>
                </a:solidFill>
                <a:latin typeface="Arial MT"/>
                <a:cs typeface="Arial MT"/>
              </a:rPr>
              <a:t>da</a:t>
            </a:r>
            <a:r>
              <a:rPr dirty="0" sz="85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B2B2B"/>
                </a:solidFill>
                <a:latin typeface="Arial MT"/>
                <a:cs typeface="Arial MT"/>
              </a:rPr>
              <a:t>abertura</a:t>
            </a:r>
            <a:r>
              <a:rPr dirty="0" sz="850" spc="1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343434"/>
                </a:solidFill>
                <a:latin typeface="Arial MT"/>
                <a:cs typeface="Arial MT"/>
              </a:rPr>
              <a:t>do</a:t>
            </a:r>
            <a:r>
              <a:rPr dirty="0" sz="850" spc="-4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12121"/>
                </a:solidFill>
                <a:latin typeface="Arial MT"/>
                <a:cs typeface="Arial MT"/>
              </a:rPr>
              <a:t>presente</a:t>
            </a:r>
            <a:r>
              <a:rPr dirty="0" sz="850" spc="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F2F2F"/>
                </a:solidFill>
                <a:latin typeface="Arial MT"/>
                <a:cs typeface="Arial MT"/>
              </a:rPr>
              <a:t>crédito</a:t>
            </a:r>
            <a:r>
              <a:rPr dirty="0" sz="850" spc="3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2B2B2B"/>
                </a:solidFill>
                <a:latin typeface="Arial MT"/>
                <a:cs typeface="Arial MT"/>
              </a:rPr>
              <a:t>suplementar,</a:t>
            </a:r>
            <a:r>
              <a:rPr dirty="0" sz="850" spc="4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363636"/>
                </a:solidFill>
                <a:latin typeface="Arial MT"/>
                <a:cs typeface="Arial MT"/>
              </a:rPr>
              <a:t>serão</a:t>
            </a:r>
            <a:r>
              <a:rPr dirty="0" sz="850" spc="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3B3B3B"/>
                </a:solidFill>
                <a:latin typeface="Arial MT"/>
                <a:cs typeface="Arial MT"/>
              </a:rPr>
              <a:t>cobertas</a:t>
            </a:r>
            <a:r>
              <a:rPr dirty="0" sz="850" spc="3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2D2D2D"/>
                </a:solidFill>
                <a:latin typeface="Arial MT"/>
                <a:cs typeface="Arial MT"/>
              </a:rPr>
              <a:t>com</a:t>
            </a:r>
            <a:r>
              <a:rPr dirty="0" sz="850" spc="-2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A2A2A"/>
                </a:solidFill>
                <a:latin typeface="Arial MT"/>
                <a:cs typeface="Arial MT"/>
              </a:rPr>
              <a:t>recursos</a:t>
            </a:r>
            <a:r>
              <a:rPr dirty="0" sz="850" spc="5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545454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383838"/>
                </a:solidFill>
                <a:latin typeface="Arial MT"/>
                <a:cs typeface="Arial MT"/>
              </a:rPr>
              <a:t>que</a:t>
            </a:r>
            <a:r>
              <a:rPr dirty="0" sz="850" spc="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43434"/>
                </a:solidFill>
                <a:latin typeface="Arial MT"/>
                <a:cs typeface="Arial MT"/>
              </a:rPr>
              <a:t>trata</a:t>
            </a:r>
            <a:r>
              <a:rPr dirty="0" sz="850" spc="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85">
                <a:solidFill>
                  <a:srgbClr val="3B3B3B"/>
                </a:solidFill>
                <a:latin typeface="Arial MT"/>
                <a:cs typeface="Arial MT"/>
              </a:rPr>
              <a:t>o</a:t>
            </a:r>
            <a:r>
              <a:rPr dirty="0" sz="850" spc="-1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F2F2F"/>
                </a:solidFill>
                <a:latin typeface="Arial MT"/>
                <a:cs typeface="Arial MT"/>
              </a:rPr>
              <a:t>Artigo </a:t>
            </a:r>
            <a:r>
              <a:rPr dirty="0" sz="850" spc="-65">
                <a:solidFill>
                  <a:srgbClr val="3A3A3A"/>
                </a:solidFill>
                <a:latin typeface="Arial MT"/>
                <a:cs typeface="Arial MT"/>
              </a:rPr>
              <a:t>43</a:t>
            </a:r>
            <a:r>
              <a:rPr dirty="0" sz="850" spc="-2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11111"/>
                </a:solidFill>
                <a:latin typeface="Arial MT"/>
                <a:cs typeface="Arial MT"/>
              </a:rPr>
              <a:t>parágrafo</a:t>
            </a:r>
            <a:r>
              <a:rPr dirty="0" sz="850" spc="5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444444"/>
                </a:solidFill>
                <a:latin typeface="Arial MT"/>
                <a:cs typeface="Arial MT"/>
              </a:rPr>
              <a:t>1º</a:t>
            </a:r>
            <a:r>
              <a:rPr dirty="0" sz="850" spc="-1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424242"/>
                </a:solidFill>
                <a:latin typeface="Arial MT"/>
                <a:cs typeface="Arial MT"/>
              </a:rPr>
              <a:t>da</a:t>
            </a:r>
            <a:r>
              <a:rPr dirty="0" sz="850" spc="-3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82828"/>
                </a:solidFill>
                <a:latin typeface="Arial MT"/>
                <a:cs typeface="Arial MT"/>
              </a:rPr>
              <a:t>Lei</a:t>
            </a:r>
            <a:r>
              <a:rPr dirty="0" sz="850" spc="-1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262626"/>
                </a:solidFill>
                <a:latin typeface="Arial MT"/>
                <a:cs typeface="Arial MT"/>
              </a:rPr>
              <a:t>Federal</a:t>
            </a:r>
            <a:r>
              <a:rPr dirty="0" sz="850" spc="1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494949"/>
                </a:solidFill>
                <a:latin typeface="Arial MT"/>
                <a:cs typeface="Arial MT"/>
              </a:rPr>
              <a:t>N°</a:t>
            </a:r>
            <a:r>
              <a:rPr dirty="0" sz="850" spc="-3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313131"/>
                </a:solidFill>
                <a:latin typeface="Arial MT"/>
                <a:cs typeface="Arial MT"/>
              </a:rPr>
              <a:t>4.320/64,</a:t>
            </a:r>
            <a:r>
              <a:rPr dirty="0" sz="850" spc="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D2D2D"/>
                </a:solidFill>
                <a:latin typeface="Arial MT"/>
                <a:cs typeface="Arial MT"/>
              </a:rPr>
              <a:t>Inciso</a:t>
            </a:r>
            <a:r>
              <a:rPr dirty="0" sz="850" spc="2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F2F2F"/>
                </a:solidFill>
                <a:latin typeface="Arial MT"/>
                <a:cs typeface="Arial MT"/>
              </a:rPr>
              <a:t>III.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644487" y="1666022"/>
            <a:ext cx="1578610" cy="3727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6390" marR="5080" indent="-314325">
              <a:lnSpc>
                <a:spcPct val="134000"/>
              </a:lnSpc>
              <a:spcBef>
                <a:spcPts val="100"/>
              </a:spcBef>
            </a:pPr>
            <a:r>
              <a:rPr dirty="0" sz="850" spc="-40">
                <a:solidFill>
                  <a:srgbClr val="1A1A1A"/>
                </a:solidFill>
                <a:latin typeface="Arial MT"/>
                <a:cs typeface="Arial MT"/>
              </a:rPr>
              <a:t>Inciso:</a:t>
            </a:r>
            <a:r>
              <a:rPr dirty="0" sz="850" spc="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A2A2A"/>
                </a:solidFill>
                <a:latin typeface="Arial MT"/>
                <a:cs typeface="Arial MT"/>
              </a:rPr>
              <a:t>II</a:t>
            </a:r>
            <a:r>
              <a:rPr dirty="0" sz="850" spc="-3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545454"/>
                </a:solidFill>
                <a:latin typeface="Arial MT"/>
                <a:cs typeface="Arial MT"/>
              </a:rPr>
              <a:t>-</a:t>
            </a:r>
            <a:r>
              <a:rPr dirty="0" sz="850" spc="-3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81818"/>
                </a:solidFill>
                <a:latin typeface="Arial MT"/>
                <a:cs typeface="Arial MT"/>
              </a:rPr>
              <a:t>Excesso</a:t>
            </a:r>
            <a:r>
              <a:rPr dirty="0" sz="850" spc="3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3A3A3A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343434"/>
                </a:solidFill>
                <a:latin typeface="Arial MT"/>
                <a:cs typeface="Arial MT"/>
              </a:rPr>
              <a:t>Arrecadação:</a:t>
            </a:r>
            <a:r>
              <a:rPr dirty="0" sz="850" spc="-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32323"/>
                </a:solidFill>
                <a:latin typeface="Arial MT"/>
                <a:cs typeface="Arial MT"/>
              </a:rPr>
              <a:t>III</a:t>
            </a:r>
            <a:r>
              <a:rPr dirty="0" sz="850" spc="-4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14141"/>
                </a:solidFill>
                <a:latin typeface="Arial MT"/>
                <a:cs typeface="Arial MT"/>
              </a:rPr>
              <a:t>-</a:t>
            </a:r>
            <a:r>
              <a:rPr dirty="0" sz="850" spc="-4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A1A1A"/>
                </a:solidFill>
                <a:latin typeface="Arial MT"/>
                <a:cs typeface="Arial MT"/>
              </a:rPr>
              <a:t>Anulação</a:t>
            </a:r>
            <a:r>
              <a:rPr dirty="0" sz="850" spc="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850" spc="-3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82828"/>
                </a:solidFill>
                <a:latin typeface="Arial MT"/>
                <a:cs typeface="Arial MT"/>
              </a:rPr>
              <a:t>Dotação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66066" y="2015692"/>
            <a:ext cx="2750820" cy="365125"/>
          </a:xfrm>
          <a:prstGeom prst="rect">
            <a:avLst/>
          </a:prstGeom>
        </p:spPr>
        <p:txBody>
          <a:bodyPr wrap="square" lIns="0" tIns="387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dirty="0" u="sng" sz="850" spc="-25">
                <a:solidFill>
                  <a:srgbClr val="2D2D2D"/>
                </a:solidFill>
                <a:uFill>
                  <a:solidFill>
                    <a:srgbClr val="4B4B4B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50" spc="25">
                <a:solidFill>
                  <a:srgbClr val="2D2D2D"/>
                </a:solidFill>
                <a:uFill>
                  <a:solidFill>
                    <a:srgbClr val="4B4B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">
                <a:solidFill>
                  <a:srgbClr val="242424"/>
                </a:solidFill>
                <a:uFill>
                  <a:solidFill>
                    <a:srgbClr val="4B4B4B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50" spc="500">
                <a:solidFill>
                  <a:srgbClr val="242424"/>
                </a:solidFill>
                <a:uFill>
                  <a:solidFill>
                    <a:srgbClr val="4B4B4B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57150">
              <a:lnSpc>
                <a:spcPct val="100000"/>
              </a:lnSpc>
              <a:spcBef>
                <a:spcPts val="245"/>
              </a:spcBef>
            </a:pPr>
            <a:r>
              <a:rPr dirty="0" sz="1000" spc="-40" b="1">
                <a:solidFill>
                  <a:srgbClr val="232323"/>
                </a:solidFill>
                <a:latin typeface="Arial"/>
                <a:cs typeface="Arial"/>
              </a:rPr>
              <a:t>FUNDO</a:t>
            </a:r>
            <a:r>
              <a:rPr dirty="0" sz="1000" spc="-1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000" spc="-40" b="1">
                <a:solidFill>
                  <a:srgbClr val="2D2D2D"/>
                </a:solidFill>
                <a:latin typeface="Arial"/>
                <a:cs typeface="Arial"/>
              </a:rPr>
              <a:t>MUNICIPAL</a:t>
            </a:r>
            <a:r>
              <a:rPr dirty="0" sz="1000" spc="-5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414141"/>
                </a:solidFill>
                <a:latin typeface="Arial"/>
                <a:cs typeface="Arial"/>
              </a:rPr>
              <a:t>DE</a:t>
            </a:r>
            <a:r>
              <a:rPr dirty="0" sz="1000" spc="-45" b="1">
                <a:solidFill>
                  <a:srgbClr val="414141"/>
                </a:solidFill>
                <a:latin typeface="Arial"/>
                <a:cs typeface="Arial"/>
              </a:rPr>
              <a:t> </a:t>
            </a:r>
            <a:r>
              <a:rPr dirty="0" sz="1000" spc="-40" b="1">
                <a:solidFill>
                  <a:srgbClr val="2F2F2F"/>
                </a:solidFill>
                <a:latin typeface="Arial"/>
                <a:cs typeface="Arial"/>
              </a:rPr>
              <a:t>ASSISTÊNCIA</a:t>
            </a:r>
            <a:r>
              <a:rPr dirty="0" sz="1000" spc="80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333333"/>
                </a:solidFill>
                <a:latin typeface="Arial"/>
                <a:cs typeface="Arial"/>
              </a:rPr>
              <a:t>SOCIAL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434444" y="2391099"/>
          <a:ext cx="6327775" cy="55010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7075"/>
                <a:gridCol w="4888230"/>
                <a:gridCol w="636904"/>
              </a:tblGrid>
              <a:tr h="146685">
                <a:tc>
                  <a:txBody>
                    <a:bodyPr/>
                    <a:lstStyle/>
                    <a:p>
                      <a:pPr marL="60325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07.23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940"/>
                        </a:lnSpc>
                      </a:pPr>
                      <a:r>
                        <a:rPr dirty="0" sz="850" spc="-70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850" spc="10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Municlpal</a:t>
                      </a:r>
                      <a:r>
                        <a:rPr dirty="0" sz="85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6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Assistência</a:t>
                      </a:r>
                      <a:r>
                        <a:rPr dirty="0" sz="850" spc="6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Social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2.081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6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Proqrama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Proteção</a:t>
                      </a:r>
                      <a:r>
                        <a:rPr dirty="0" sz="850" spc="3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50" spc="-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Bâsica</a:t>
                      </a:r>
                      <a:r>
                        <a:rPr dirty="0" sz="850" spc="3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3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PSB</a:t>
                      </a:r>
                      <a:r>
                        <a:rPr dirty="0" sz="8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6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Estadual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6032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3173095" algn="l"/>
                        </a:tabLst>
                      </a:pPr>
                      <a:r>
                        <a:rPr dirty="0" sz="850" spc="-7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4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50" spc="4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8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-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4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15430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22.250,00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0383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6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70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5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3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25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6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3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ctr" marL="15494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1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22.250,00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0160"/>
                </a:tc>
              </a:tr>
              <a:tr h="173355"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2.099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6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850" spc="-5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 spc="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50" spc="8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6032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3.1.9.0.04.00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3173095" algn="l"/>
                        </a:tabLst>
                      </a:pPr>
                      <a:r>
                        <a:rPr dirty="0" sz="850" spc="-7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CONTRATACÃO</a:t>
                      </a:r>
                      <a:r>
                        <a:rPr dirty="0" sz="850" spc="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sz="850" spc="3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9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TEMPO</a:t>
                      </a:r>
                      <a:r>
                        <a:rPr dirty="0" sz="850" spc="1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DETERMINADO</a:t>
                      </a:r>
                      <a:r>
                        <a:rPr dirty="0" sz="8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4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Imposto.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1454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56.291,67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  <a:tr h="162560">
                <a:tc>
                  <a:txBody>
                    <a:bodyPr/>
                    <a:lstStyle/>
                    <a:p>
                      <a:pPr marL="5778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3.3.9.0.32.00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3173095" algn="l"/>
                        </a:tabLst>
                      </a:pPr>
                      <a:r>
                        <a:rPr dirty="0" sz="850" spc="-6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50" spc="4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3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DISTRIBUIÇÃO</a:t>
                      </a:r>
                      <a:r>
                        <a:rPr dirty="0" sz="850" spc="3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GRATUITA</a:t>
                      </a:r>
                      <a:r>
                        <a:rPr dirty="0" sz="8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5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-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5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4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L="14795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10.000,00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0065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5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15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7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5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2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6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Ativldade</a:t>
                      </a:r>
                      <a:r>
                        <a:rPr dirty="0" sz="850" spc="2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ctr" marL="1454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1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66.291,67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0160"/>
                </a:tc>
              </a:tr>
              <a:tr h="173355"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2.509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4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Politica</a:t>
                      </a:r>
                      <a:r>
                        <a:rPr dirty="0" sz="850" spc="1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5">
                          <a:latin typeface="Arial MT"/>
                          <a:cs typeface="Arial MT"/>
                        </a:rPr>
                        <a:t>oara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sz="850" spc="-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Mulheres:</a:t>
                      </a:r>
                      <a:r>
                        <a:rPr dirty="0" sz="850" spc="2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Promoção</a:t>
                      </a:r>
                      <a:r>
                        <a:rPr dirty="0" sz="850" spc="3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Igualdade</a:t>
                      </a:r>
                      <a:r>
                        <a:rPr dirty="0" sz="850" spc="4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850" spc="-6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Enfrentamento</a:t>
                      </a:r>
                      <a:r>
                        <a:rPr dirty="0" sz="850" spc="8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9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â</a:t>
                      </a:r>
                      <a:r>
                        <a:rPr dirty="0" sz="850" spc="-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Violência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5778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3.1.9.0.04.00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3169920" algn="l"/>
                        </a:tabLst>
                      </a:pPr>
                      <a:r>
                        <a:rPr dirty="0" sz="850" spc="-7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CONTRATAÇÃO</a:t>
                      </a:r>
                      <a:r>
                        <a:rPr dirty="0" sz="850" spc="7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sz="850" spc="2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8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TEMPO</a:t>
                      </a:r>
                      <a:r>
                        <a:rPr dirty="0" sz="850" spc="-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DETERMINADO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n1o</a:t>
                      </a:r>
                      <a:r>
                        <a:rPr dirty="0" sz="850" spc="-2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4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L="14414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80.100,00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9811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50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10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70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0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1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1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6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-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L="14414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80.100,00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</a:tr>
              <a:tr h="173355">
                <a:tc>
                  <a:txBody>
                    <a:bodyPr/>
                    <a:lstStyle/>
                    <a:p>
                      <a:pPr marL="5270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2.720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6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50" spc="2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Proteção</a:t>
                      </a:r>
                      <a:r>
                        <a:rPr dirty="0" sz="850" spc="2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50" spc="-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Básica</a:t>
                      </a:r>
                      <a:r>
                        <a:rPr dirty="0" sz="850" spc="4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3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PSB</a:t>
                      </a:r>
                      <a:r>
                        <a:rPr dirty="0" sz="85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3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Federal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3.1.9.0.04.00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65"/>
                        </a:spcBef>
                        <a:tabLst>
                          <a:tab pos="3166745" algn="l"/>
                        </a:tabLst>
                      </a:pPr>
                      <a:r>
                        <a:rPr dirty="0" baseline="3267" sz="1275" spc="-97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CONTRATA</a:t>
                      </a:r>
                      <a:r>
                        <a:rPr dirty="0" sz="850" spc="-6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267" sz="1275" spc="-97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267" sz="1275" spc="-142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89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baseline="3267" sz="1275" spc="142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3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TEMPO</a:t>
                      </a:r>
                      <a:r>
                        <a:rPr dirty="0" baseline="3267" sz="1275" spc="22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DETERMINADO</a:t>
                      </a:r>
                      <a:r>
                        <a:rPr dirty="0" baseline="3267" sz="127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2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FNAS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ctr" marL="7874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100.000,00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62560">
                <a:tc>
                  <a:txBody>
                    <a:bodyPr/>
                    <a:lstStyle/>
                    <a:p>
                      <a:pPr marL="514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3.1.9.0.04.00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3167380" algn="l"/>
                        </a:tabLst>
                      </a:pPr>
                      <a:r>
                        <a:rPr dirty="0" baseline="3267" sz="1275" spc="-104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CONTRATAÇÃO</a:t>
                      </a:r>
                      <a:r>
                        <a:rPr dirty="0" baseline="3267" sz="1275" spc="7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04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baseline="3267" sz="1275" spc="97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3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TEMPO</a:t>
                      </a:r>
                      <a:r>
                        <a:rPr dirty="0" baseline="3267" sz="1275" spc="1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DETERMINADO</a:t>
                      </a:r>
                      <a:r>
                        <a:rPr dirty="0" baseline="3267" sz="127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5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n4o</a:t>
                      </a:r>
                      <a:r>
                        <a:rPr dirty="0" sz="850" spc="-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1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4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1320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50.000,00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61290"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3163570" algn="l"/>
                        </a:tabLst>
                      </a:pPr>
                      <a:r>
                        <a:rPr dirty="0" sz="850" spc="-6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50" spc="3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4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50" spc="3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2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FNAS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L="13462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20.000,00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65735"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3164205" algn="l"/>
                        </a:tabLst>
                      </a:pPr>
                      <a:r>
                        <a:rPr dirty="0" baseline="3267" sz="1275" spc="-97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baseline="3267" sz="1275" spc="37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267" sz="1275" spc="-67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97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baseline="3267" sz="1275" spc="22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baseline="3267" sz="127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5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nào</a:t>
                      </a:r>
                      <a:r>
                        <a:rPr dirty="0" sz="850" spc="-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1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4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ctr" marL="12827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29.168,00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9176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algn="ctr" marL="7175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199.168,00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167005">
                <a:tc>
                  <a:txBody>
                    <a:bodyPr/>
                    <a:lstStyle/>
                    <a:p>
                      <a:pPr marL="4635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2.721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6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50" spc="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Proteção</a:t>
                      </a:r>
                      <a:r>
                        <a:rPr dirty="0" sz="8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Especial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3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PSE</a:t>
                      </a:r>
                      <a:r>
                        <a:rPr dirty="0" sz="850" spc="-3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4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Federal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3.1.9.0.04.00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82550">
                        <a:lnSpc>
                          <a:spcPct val="100000"/>
                        </a:lnSpc>
                        <a:spcBef>
                          <a:spcPts val="165"/>
                        </a:spcBef>
                        <a:tabLst>
                          <a:tab pos="3160395" algn="l"/>
                        </a:tabLst>
                      </a:pPr>
                      <a:r>
                        <a:rPr dirty="0" baseline="6535" sz="1275" spc="-89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CONTRATA</a:t>
                      </a:r>
                      <a:r>
                        <a:rPr dirty="0" sz="850" spc="-6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6535" sz="1275" spc="-89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6535" sz="1275" spc="-142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04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baseline="3267" sz="1275" spc="97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3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TEMPO</a:t>
                      </a:r>
                      <a:r>
                        <a:rPr dirty="0" baseline="3267" sz="1275" spc="6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DETERMINADO</a:t>
                      </a:r>
                      <a:r>
                        <a:rPr dirty="0" baseline="3267" sz="127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2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FNAS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ctr" marL="12573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50.000,00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  <a:tr h="161290"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82550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157855" algn="l"/>
                        </a:tabLst>
                      </a:pPr>
                      <a:r>
                        <a:rPr dirty="0" baseline="3267" sz="1275" spc="-89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267" sz="1275" spc="-3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50" spc="-4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267" sz="1275" spc="-6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267" sz="1275" spc="-6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267" sz="1275" spc="-3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97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267" sz="1275" spc="67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52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267" sz="1275" spc="-89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97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267" sz="1275" spc="82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JURIDICA</a:t>
                      </a:r>
                      <a:r>
                        <a:rPr dirty="0" baseline="3267" sz="127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2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FNAS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1174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10.000,00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8910"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4.4.9.0.51.00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80010">
                        <a:lnSpc>
                          <a:spcPct val="100000"/>
                        </a:lnSpc>
                        <a:spcBef>
                          <a:spcPts val="175"/>
                        </a:spcBef>
                        <a:tabLst>
                          <a:tab pos="3157855" algn="l"/>
                        </a:tabLst>
                      </a:pPr>
                      <a:r>
                        <a:rPr dirty="0" baseline="6535" sz="1275" spc="-97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baseline="6535" sz="1275" spc="3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104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6535" sz="1275" spc="-82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9803" sz="1275" spc="-1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INSTAL</a:t>
                      </a:r>
                      <a:r>
                        <a:rPr dirty="0" baseline="3267" sz="1275" spc="-1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AC</a:t>
                      </a:r>
                      <a:r>
                        <a:rPr dirty="0" baseline="9803" sz="1275" spc="-1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ÕES</a:t>
                      </a:r>
                      <a:r>
                        <a:rPr dirty="0" baseline="9803" sz="127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5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Convénios</a:t>
                      </a:r>
                      <a:r>
                        <a:rPr dirty="0" sz="850" spc="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3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Uniso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ctr" marL="11747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1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10.000,00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</a:tr>
              <a:tr h="164465"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79375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3154680" algn="l"/>
                        </a:tabLst>
                      </a:pPr>
                      <a:r>
                        <a:rPr dirty="0" baseline="6535" sz="1275" spc="-97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baseline="6535" sz="1275" spc="37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104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6535" sz="1275" spc="-22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97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baseline="6535" sz="1275" spc="52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1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baseline="6535" sz="127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FNAS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ctr" marL="1162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25.000,00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72085">
                <a:tc>
                  <a:txBody>
                    <a:bodyPr/>
                    <a:lstStyle/>
                    <a:p>
                      <a:pPr marL="3937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45"/>
                        </a:spcBef>
                        <a:tabLst>
                          <a:tab pos="3154680" algn="l"/>
                        </a:tabLst>
                      </a:pPr>
                      <a:r>
                        <a:rPr dirty="0" sz="850" spc="-6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50" spc="3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4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50" spc="1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5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-6535" sz="1275" spc="-82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-6535" sz="1275" spc="82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535" sz="127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nto</a:t>
                      </a:r>
                      <a:r>
                        <a:rPr dirty="0" baseline="-6535" sz="1275" spc="-22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535" sz="1275" spc="-7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-6535" sz="1275" spc="67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535" sz="1275" spc="-82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-6535" sz="1275" spc="-1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535" sz="1275" spc="-1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baseline="-6535" sz="1275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ctr" marL="11112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15.000,00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8224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2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1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4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3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Atlvidade</a:t>
                      </a:r>
                      <a:r>
                        <a:rPr dirty="0" sz="8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ctr" marL="5397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110.000,00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  <a:tr h="16573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2.724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736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6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50" spc="3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Proteção</a:t>
                      </a:r>
                      <a:r>
                        <a:rPr dirty="0" sz="850" spc="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50" spc="-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Especial</a:t>
                      </a:r>
                      <a:r>
                        <a:rPr dirty="0" sz="850" spc="3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3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PSE</a:t>
                      </a:r>
                      <a:r>
                        <a:rPr dirty="0" sz="8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3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Estadual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3.1.9.0.04.00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73660">
                        <a:lnSpc>
                          <a:spcPct val="100000"/>
                        </a:lnSpc>
                        <a:spcBef>
                          <a:spcPts val="65"/>
                        </a:spcBef>
                        <a:tabLst>
                          <a:tab pos="3148965" algn="l"/>
                        </a:tabLst>
                      </a:pPr>
                      <a:r>
                        <a:rPr dirty="0" sz="850" spc="-7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CONTRATAÇÃO</a:t>
                      </a:r>
                      <a:r>
                        <a:rPr dirty="0" sz="850" spc="7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sz="850" spc="2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9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TEMPO</a:t>
                      </a:r>
                      <a:r>
                        <a:rPr dirty="0" sz="850" spc="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DETERMINADO</a:t>
                      </a:r>
                      <a:r>
                        <a:rPr dirty="0" sz="8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-9803" sz="1275" spc="-7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-9803" sz="1275" spc="-1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9803" sz="1275" spc="-82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-9803" sz="1275" spc="-7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9803" sz="1275" spc="-7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-9803" sz="1275" spc="1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9803" sz="1275" spc="-7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-9803" sz="1275" spc="-67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9803" sz="1275" spc="-1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baseline="-9803" sz="1275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ctr" marL="10160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85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51.226,12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7652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2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5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2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2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-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ctr" marL="10160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51.226,12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</a:tr>
              <a:tr h="1670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2.894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6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Atendimento</a:t>
                      </a:r>
                      <a:r>
                        <a:rPr dirty="0" sz="850" spc="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850" spc="-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50" spc="4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Bolsa</a:t>
                      </a:r>
                      <a:r>
                        <a:rPr dirty="0" sz="8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Família</a:t>
                      </a:r>
                      <a:r>
                        <a:rPr dirty="0" sz="850" spc="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(IGDBF)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970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25"/>
                        </a:spcBef>
                        <a:tabLst>
                          <a:tab pos="3145790" algn="l"/>
                        </a:tabLst>
                      </a:pPr>
                      <a:r>
                        <a:rPr dirty="0" baseline="9803" sz="1275" spc="-112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9803" sz="1275" spc="67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9803" sz="1275" spc="-89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baseline="9803" sz="1275" spc="67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9803" sz="1275" spc="-12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9803" sz="1275" spc="-3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9803" sz="1275" spc="-1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baseline="9803" sz="127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5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1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algn="ctr" marL="9525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35.845,90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733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6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1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7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3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-1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i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50" spc="35" i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6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3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ctr" marL="9017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1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35.845,90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016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701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6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7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50" spc="-2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50" spc="170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564.881,69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699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50" spc="-1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RJ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algn="ctr" marL="32384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564.881,69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148590">
                <a:tc>
                  <a:txBody>
                    <a:bodyPr/>
                    <a:lstStyle/>
                    <a:p>
                      <a:pPr marL="229870">
                        <a:lnSpc>
                          <a:spcPts val="930"/>
                        </a:lnSpc>
                        <a:spcBef>
                          <a:spcPts val="140"/>
                        </a:spcBef>
                      </a:pPr>
                      <a:r>
                        <a:rPr dirty="0" sz="850" spc="-5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Artigo</a:t>
                      </a:r>
                      <a:r>
                        <a:rPr dirty="0" sz="850" spc="3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3º</a:t>
                      </a:r>
                      <a:r>
                        <a:rPr dirty="0" sz="8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82550">
                        <a:lnSpc>
                          <a:spcPts val="930"/>
                        </a:lnSpc>
                        <a:spcBef>
                          <a:spcPts val="140"/>
                        </a:spcBef>
                      </a:pPr>
                      <a:r>
                        <a:rPr dirty="0" sz="850" spc="-6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Revogadas</a:t>
                      </a:r>
                      <a:r>
                        <a:rPr dirty="0" sz="850" spc="7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sz="85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disposições</a:t>
                      </a:r>
                      <a:r>
                        <a:rPr dirty="0" sz="850" spc="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850" spc="-3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contrário.</a:t>
                      </a:r>
                      <a:r>
                        <a:rPr dirty="0" sz="850" spc="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Publique-</a:t>
                      </a:r>
                      <a:r>
                        <a:rPr dirty="0" sz="850" spc="-2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se,</a:t>
                      </a:r>
                      <a:r>
                        <a:rPr dirty="0" sz="850" spc="1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afixe-</a:t>
                      </a:r>
                      <a:r>
                        <a:rPr dirty="0" sz="850" spc="-7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sz="850" spc="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cumpra-</a:t>
                      </a:r>
                      <a:r>
                        <a:rPr dirty="0" sz="850" spc="-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se.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3715661" y="1656889"/>
            <a:ext cx="628650" cy="37909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850" spc="-55">
                <a:solidFill>
                  <a:srgbClr val="363636"/>
                </a:solidFill>
                <a:latin typeface="Arial MT"/>
                <a:cs typeface="Arial MT"/>
              </a:rPr>
              <a:t>R</a:t>
            </a:r>
            <a:r>
              <a:rPr dirty="0" sz="850" spc="-55">
                <a:solidFill>
                  <a:srgbClr val="2A2A2A"/>
                </a:solidFill>
                <a:latin typeface="Arial MT"/>
                <a:cs typeface="Arial MT"/>
              </a:rPr>
              <a:t>$564.881,69</a:t>
            </a:r>
            <a:endParaRPr sz="8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70"/>
              </a:spcBef>
            </a:pPr>
            <a:r>
              <a:rPr dirty="0" sz="850" spc="-80">
                <a:solidFill>
                  <a:srgbClr val="161616"/>
                </a:solidFill>
                <a:latin typeface="Arial MT"/>
                <a:cs typeface="Arial MT"/>
              </a:rPr>
              <a:t>$564.884</a:t>
            </a:r>
            <a:r>
              <a:rPr dirty="0" sz="850" spc="-1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82828"/>
                </a:solidFill>
                <a:latin typeface="Arial MT"/>
                <a:cs typeface="Arial MT"/>
              </a:rPr>
              <a:t>,69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557114" y="8485003"/>
            <a:ext cx="1821814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5">
                <a:solidFill>
                  <a:srgbClr val="212121"/>
                </a:solidFill>
                <a:latin typeface="Arial MT"/>
                <a:cs typeface="Arial MT"/>
              </a:rPr>
              <a:t>Gabinete</a:t>
            </a:r>
            <a:r>
              <a:rPr dirty="0" sz="850" spc="-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85">
                <a:solidFill>
                  <a:srgbClr val="151515"/>
                </a:solidFill>
                <a:latin typeface="Arial MT"/>
                <a:cs typeface="Arial MT"/>
              </a:rPr>
              <a:t>do</a:t>
            </a:r>
            <a:r>
              <a:rPr dirty="0" sz="850" spc="-2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61616"/>
                </a:solidFill>
                <a:latin typeface="Arial MT"/>
                <a:cs typeface="Arial MT"/>
              </a:rPr>
              <a:t>Prefeito,</a:t>
            </a:r>
            <a:r>
              <a:rPr dirty="0" sz="850" spc="-1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13131"/>
                </a:solidFill>
                <a:latin typeface="Arial MT"/>
                <a:cs typeface="Arial MT"/>
              </a:rPr>
              <a:t>23</a:t>
            </a:r>
            <a:r>
              <a:rPr dirty="0" sz="850" spc="3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z="850" spc="15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31313"/>
                </a:solidFill>
                <a:latin typeface="Arial MT"/>
                <a:cs typeface="Arial MT"/>
              </a:rPr>
              <a:t>junho,</a:t>
            </a:r>
            <a:r>
              <a:rPr dirty="0" sz="850" spc="-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C1C1C"/>
                </a:solidFill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2025-07-09T14:01:55Z</dcterms:created>
  <dcterms:modified xsi:type="dcterms:W3CDTF">2025-07-09T14:01:55Z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2025-06-26T00:00:00Z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2025-07-09T00:00:00Z</vt:filetime>
  </property>
  <property fmtid="{D5CDD505-2E9C-101B-9397-08002B2CF9AE}" pid="5" name="Producer">
    <vt:lpwstr>Scanner System Image Conversion</vt:lpwstr>
  </property>
</Properties>
</file>