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81380" y="233679"/>
            <a:ext cx="959339" cy="8807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90515" y="395604"/>
            <a:ext cx="961694" cy="688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29514"/>
            <a:ext cx="5612130" cy="947102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215265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LEI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897,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03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JULHO 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299335" marR="5080">
              <a:lnSpc>
                <a:spcPct val="96000"/>
              </a:lnSpc>
            </a:pPr>
            <a:r>
              <a:rPr dirty="0" sz="1150" b="1">
                <a:latin typeface="Times New Roman"/>
                <a:cs typeface="Times New Roman"/>
              </a:rPr>
              <a:t>DISPÕE</a:t>
            </a:r>
            <a:r>
              <a:rPr dirty="0" sz="1150" spc="28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SOBRE</a:t>
            </a:r>
            <a:r>
              <a:rPr dirty="0" sz="1150" spc="26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ALTERAÇÕES</a:t>
            </a:r>
            <a:r>
              <a:rPr dirty="0" sz="1150" spc="27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NA</a:t>
            </a:r>
            <a:r>
              <a:rPr dirty="0" sz="1150" spc="295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REDAÇÃO </a:t>
            </a:r>
            <a:r>
              <a:rPr dirty="0" sz="1150" b="1">
                <a:latin typeface="Times New Roman"/>
                <a:cs typeface="Times New Roman"/>
              </a:rPr>
              <a:t>DAS</a:t>
            </a:r>
            <a:r>
              <a:rPr dirty="0" sz="1150" spc="165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LEIS</a:t>
            </a:r>
            <a:r>
              <a:rPr dirty="0" sz="1150" spc="165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MUNICIPAIS</a:t>
            </a:r>
            <a:r>
              <a:rPr dirty="0" sz="1150" spc="165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Nº</a:t>
            </a:r>
            <a:r>
              <a:rPr dirty="0" sz="1150" spc="160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428,</a:t>
            </a:r>
            <a:r>
              <a:rPr dirty="0" sz="1150" spc="150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160" b="1">
                <a:latin typeface="Times New Roman"/>
                <a:cs typeface="Times New Roman"/>
              </a:rPr>
              <a:t>  </a:t>
            </a:r>
            <a:r>
              <a:rPr dirty="0" sz="1150" b="1">
                <a:latin typeface="Times New Roman"/>
                <a:cs typeface="Times New Roman"/>
              </a:rPr>
              <a:t>28</a:t>
            </a:r>
            <a:r>
              <a:rPr dirty="0" sz="1150" spc="145" b="1">
                <a:latin typeface="Times New Roman"/>
                <a:cs typeface="Times New Roman"/>
              </a:rPr>
              <a:t>  </a:t>
            </a:r>
            <a:r>
              <a:rPr dirty="0" sz="1150" spc="-35" b="1">
                <a:latin typeface="Times New Roman"/>
                <a:cs typeface="Times New Roman"/>
              </a:rPr>
              <a:t>DE </a:t>
            </a:r>
            <a:r>
              <a:rPr dirty="0" sz="1150" b="1">
                <a:latin typeface="Times New Roman"/>
                <a:cs typeface="Times New Roman"/>
              </a:rPr>
              <a:t>FEVEREIRO</a:t>
            </a:r>
            <a:r>
              <a:rPr dirty="0" sz="1150" spc="-5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-3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2012</a:t>
            </a:r>
            <a:r>
              <a:rPr dirty="0" sz="1150" spc="-2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–</a:t>
            </a:r>
            <a:r>
              <a:rPr dirty="0" sz="1150" spc="-35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CÓDIGO</a:t>
            </a:r>
            <a:r>
              <a:rPr dirty="0" sz="1150" spc="-45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MUNICIPAL</a:t>
            </a:r>
            <a:r>
              <a:rPr dirty="0" sz="1150" spc="-65" b="1">
                <a:latin typeface="Times New Roman"/>
                <a:cs typeface="Times New Roman"/>
              </a:rPr>
              <a:t> </a:t>
            </a:r>
            <a:r>
              <a:rPr dirty="0" sz="1150" spc="-25" b="1">
                <a:latin typeface="Times New Roman"/>
                <a:cs typeface="Times New Roman"/>
              </a:rPr>
              <a:t>DE </a:t>
            </a:r>
            <a:r>
              <a:rPr dirty="0" sz="1150" b="1">
                <a:latin typeface="Times New Roman"/>
                <a:cs typeface="Times New Roman"/>
              </a:rPr>
              <a:t>MEIO</a:t>
            </a:r>
            <a:r>
              <a:rPr dirty="0" sz="1150" spc="19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AMBIENTE</a:t>
            </a:r>
            <a:r>
              <a:rPr dirty="0" sz="1150" spc="20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E</a:t>
            </a:r>
            <a:r>
              <a:rPr dirty="0" sz="1150" spc="17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Nº</a:t>
            </a:r>
            <a:r>
              <a:rPr dirty="0" sz="1150" spc="20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490</a:t>
            </a:r>
            <a:r>
              <a:rPr dirty="0" sz="1150" spc="20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21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2013</a:t>
            </a:r>
            <a:r>
              <a:rPr dirty="0" sz="1150" spc="204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–</a:t>
            </a:r>
            <a:r>
              <a:rPr dirty="0" sz="1150" spc="20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CRIA</a:t>
            </a:r>
            <a:r>
              <a:rPr dirty="0" sz="1150" spc="180" b="1">
                <a:latin typeface="Times New Roman"/>
                <a:cs typeface="Times New Roman"/>
              </a:rPr>
              <a:t> </a:t>
            </a:r>
            <a:r>
              <a:rPr dirty="0" sz="1150" spc="-50" b="1">
                <a:latin typeface="Times New Roman"/>
                <a:cs typeface="Times New Roman"/>
              </a:rPr>
              <a:t>O </a:t>
            </a:r>
            <a:r>
              <a:rPr dirty="0" sz="1150" b="1">
                <a:latin typeface="Times New Roman"/>
                <a:cs typeface="Times New Roman"/>
              </a:rPr>
              <a:t>SISTEMA</a:t>
            </a:r>
            <a:r>
              <a:rPr dirty="0" sz="1150" spc="12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13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CONTROLE</a:t>
            </a:r>
            <a:r>
              <a:rPr dirty="0" sz="1150" spc="13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E</a:t>
            </a:r>
            <a:r>
              <a:rPr dirty="0" sz="1150" spc="135" b="1">
                <a:latin typeface="Times New Roman"/>
                <a:cs typeface="Times New Roman"/>
              </a:rPr>
              <a:t> </a:t>
            </a:r>
            <a:r>
              <a:rPr dirty="0" sz="1150" spc="-10" b="1">
                <a:latin typeface="Times New Roman"/>
                <a:cs typeface="Times New Roman"/>
              </a:rPr>
              <a:t>LICENCIAMENTO </a:t>
            </a:r>
            <a:r>
              <a:rPr dirty="0" sz="1150" b="1">
                <a:latin typeface="Times New Roman"/>
                <a:cs typeface="Times New Roman"/>
              </a:rPr>
              <a:t>AMBIENTAL</a:t>
            </a:r>
            <a:r>
              <a:rPr dirty="0" sz="1150" spc="27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MUNICIPAL</a:t>
            </a:r>
            <a:r>
              <a:rPr dirty="0" sz="1150" spc="27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DE</a:t>
            </a:r>
            <a:r>
              <a:rPr dirty="0" sz="1150" spc="24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SEROPÉDICA</a:t>
            </a:r>
            <a:r>
              <a:rPr dirty="0" sz="1150" spc="305" b="1">
                <a:latin typeface="Times New Roman"/>
                <a:cs typeface="Times New Roman"/>
              </a:rPr>
              <a:t> </a:t>
            </a:r>
            <a:r>
              <a:rPr dirty="0" sz="1150" spc="-50" b="1">
                <a:latin typeface="Times New Roman"/>
                <a:cs typeface="Times New Roman"/>
              </a:rPr>
              <a:t>– </a:t>
            </a:r>
            <a:r>
              <a:rPr dirty="0" sz="1150" b="1">
                <a:latin typeface="Times New Roman"/>
                <a:cs typeface="Times New Roman"/>
              </a:rPr>
              <a:t>SICLAM</a:t>
            </a:r>
            <a:r>
              <a:rPr dirty="0" sz="1150" spc="-30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E</a:t>
            </a:r>
            <a:r>
              <a:rPr dirty="0" sz="1150" spc="-1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DÁ</a:t>
            </a:r>
            <a:r>
              <a:rPr dirty="0" sz="1150" spc="-15" b="1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OUTRAS</a:t>
            </a:r>
            <a:r>
              <a:rPr dirty="0" sz="1150" spc="-10" b="1">
                <a:latin typeface="Times New Roman"/>
                <a:cs typeface="Times New Roman"/>
              </a:rPr>
              <a:t> PROVIDÊNCIAS.</a:t>
            </a:r>
            <a:endParaRPr sz="1150">
              <a:latin typeface="Times New Roman"/>
              <a:cs typeface="Times New Roman"/>
            </a:endParaRPr>
          </a:p>
          <a:p>
            <a:pPr algn="just" marL="100965" marR="100965">
              <a:lnSpc>
                <a:spcPct val="103400"/>
              </a:lnSpc>
              <a:spcBef>
                <a:spcPts val="1255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Rio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exercício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74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Orgânica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saber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Câmara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Vereadores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aprovou,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eu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sanciono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promulgo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8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820419" marR="889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CONSIDERANDO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428,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dezembro 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2012,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que </a:t>
            </a:r>
            <a:r>
              <a:rPr dirty="0" sz="1200">
                <a:latin typeface="Times New Roman"/>
                <a:cs typeface="Times New Roman"/>
              </a:rPr>
              <a:t>Institui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 Código 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Meio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>
                <a:latin typeface="Times New Roman"/>
                <a:cs typeface="Times New Roman"/>
              </a:rPr>
              <a:t> 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Seropédica;</a:t>
            </a:r>
            <a:endParaRPr sz="1200">
              <a:latin typeface="Times New Roman"/>
              <a:cs typeface="Times New Roman"/>
            </a:endParaRPr>
          </a:p>
          <a:p>
            <a:pPr algn="just" marL="820419" marR="8255">
              <a:lnSpc>
                <a:spcPct val="95900"/>
              </a:lnSpc>
              <a:spcBef>
                <a:spcPts val="290"/>
              </a:spcBef>
            </a:pPr>
            <a:r>
              <a:rPr dirty="0" sz="1200" b="1">
                <a:latin typeface="Times New Roman"/>
                <a:cs typeface="Times New Roman"/>
              </a:rPr>
              <a:t>CONSIDERANDO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490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2013,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Sistema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Controle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Licenciamento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Ambiental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SICLAM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dá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providências;</a:t>
            </a:r>
            <a:endParaRPr sz="1200">
              <a:latin typeface="Times New Roman"/>
              <a:cs typeface="Times New Roman"/>
            </a:endParaRPr>
          </a:p>
          <a:p>
            <a:pPr algn="just" marL="820419" marR="8255">
              <a:lnSpc>
                <a:spcPct val="95900"/>
              </a:lnSpc>
              <a:spcBef>
                <a:spcPts val="345"/>
              </a:spcBef>
            </a:pPr>
            <a:r>
              <a:rPr dirty="0" sz="1200" b="1">
                <a:latin typeface="Times New Roman"/>
                <a:cs typeface="Times New Roman"/>
              </a:rPr>
              <a:t>CONSIDERANDO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Federal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14.285,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29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dezembro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2021,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que </a:t>
            </a:r>
            <a:r>
              <a:rPr dirty="0" sz="1200">
                <a:latin typeface="Times New Roman"/>
                <a:cs typeface="Times New Roman"/>
              </a:rPr>
              <a:t>Altera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12.651,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2012,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dispõe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sobre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proteção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vegetação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nativa,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11.952,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junho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2009,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dispõe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sobre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regularização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fundiária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terras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União,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6.766,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19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dezembro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1979,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dispõe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sobre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parcelamento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solo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urbano,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dispor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sobre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 spc="-10">
                <a:latin typeface="Times New Roman"/>
                <a:cs typeface="Times New Roman"/>
              </a:rPr>
              <a:t>áreas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preservação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permanente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entorno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cursos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d’água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em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áreas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urbanas consolidadas;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820419" marR="14604" indent="10668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altera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428,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fevereiro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2012,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dispõe </a:t>
            </a:r>
            <a:r>
              <a:rPr dirty="0" sz="1200">
                <a:latin typeface="Times New Roman"/>
                <a:cs typeface="Times New Roman"/>
              </a:rPr>
              <a:t>sobre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Código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Meio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Ambiente.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820419" marR="10795" indent="106680">
              <a:lnSpc>
                <a:spcPts val="139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428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fevereiro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2012,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passa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vigorar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>
                <a:latin typeface="Times New Roman"/>
                <a:cs typeface="Times New Roman"/>
              </a:rPr>
              <a:t>seguintes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alterações:</a:t>
            </a:r>
            <a:endParaRPr sz="1200">
              <a:latin typeface="Times New Roman"/>
              <a:cs typeface="Times New Roman"/>
            </a:endParaRPr>
          </a:p>
          <a:p>
            <a:pPr algn="just" marL="1384300">
              <a:lnSpc>
                <a:spcPct val="100000"/>
              </a:lnSpc>
              <a:spcBef>
                <a:spcPts val="225"/>
              </a:spcBef>
            </a:pPr>
            <a:r>
              <a:rPr dirty="0" sz="1200">
                <a:latin typeface="Times New Roman"/>
                <a:cs typeface="Times New Roman"/>
              </a:rPr>
              <a:t>“Art.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42º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.......................................................................................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algn="just" marL="820419" marR="7620" indent="563880">
              <a:lnSpc>
                <a:spcPct val="95600"/>
              </a:lnSpc>
              <a:spcBef>
                <a:spcPts val="350"/>
              </a:spcBef>
            </a:pPr>
            <a:r>
              <a:rPr dirty="0" sz="1200" i="1">
                <a:latin typeface="Times New Roman"/>
                <a:cs typeface="Times New Roman"/>
              </a:rPr>
              <a:t>II</a:t>
            </a:r>
            <a:r>
              <a:rPr dirty="0" sz="1200" spc="175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atividades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extrativistas,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agropecuárias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industriais,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exceto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os </a:t>
            </a:r>
            <a:r>
              <a:rPr dirty="0" sz="1200">
                <a:latin typeface="Times New Roman"/>
                <a:cs typeface="Times New Roman"/>
              </a:rPr>
              <a:t>casos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utilidade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pública,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interesse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baixo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impacto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ambiental estabelecidos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 </a:t>
            </a:r>
            <a:r>
              <a:rPr dirty="0" sz="1200" spc="-10">
                <a:latin typeface="Times New Roman"/>
                <a:cs typeface="Times New Roman"/>
              </a:rPr>
              <a:t>legislação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vigente, </a:t>
            </a:r>
            <a:r>
              <a:rPr dirty="0" sz="1200">
                <a:latin typeface="Times New Roman"/>
                <a:cs typeface="Times New Roman"/>
              </a:rPr>
              <a:t>sobretudo,</a:t>
            </a:r>
            <a:r>
              <a:rPr dirty="0" sz="1200" spc="-10">
                <a:latin typeface="Times New Roman"/>
                <a:cs typeface="Times New Roman"/>
              </a:rPr>
              <a:t> pelas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Resoluções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Instruções Normativas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CONAMA.”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4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820419" marR="10160" indent="563880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“Art.</a:t>
            </a:r>
            <a:r>
              <a:rPr dirty="0" sz="1200" spc="1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43º</a:t>
            </a:r>
            <a:r>
              <a:rPr dirty="0" sz="1200" spc="17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Consideram-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Áreas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Preservação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Permanente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as </a:t>
            </a:r>
            <a:r>
              <a:rPr dirty="0" sz="1200" b="1">
                <a:latin typeface="Times New Roman"/>
                <a:cs typeface="Times New Roman"/>
              </a:rPr>
              <a:t>florestas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demais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formas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vegetação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natural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situadas:</a:t>
            </a:r>
            <a:endParaRPr sz="1200">
              <a:latin typeface="Times New Roman"/>
              <a:cs typeface="Times New Roman"/>
            </a:endParaRPr>
          </a:p>
          <a:p>
            <a:pPr algn="just" marL="820419" marR="13970">
              <a:lnSpc>
                <a:spcPct val="95800"/>
              </a:lnSpc>
              <a:spcBef>
                <a:spcPts val="295"/>
              </a:spcBef>
            </a:pPr>
            <a:r>
              <a:rPr dirty="0" sz="1200" i="1">
                <a:latin typeface="Times New Roman"/>
                <a:cs typeface="Times New Roman"/>
              </a:rPr>
              <a:t>I</a:t>
            </a:r>
            <a:r>
              <a:rPr dirty="0" sz="1200" spc="114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faixas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marginais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qualquer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curso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d’água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natural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perene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intermitente, </a:t>
            </a:r>
            <a:r>
              <a:rPr dirty="0" sz="1200">
                <a:latin typeface="Times New Roman"/>
                <a:cs typeface="Times New Roman"/>
              </a:rPr>
              <a:t>excluídos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efêmeros,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borda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calha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leito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regular,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largura </a:t>
            </a:r>
            <a:r>
              <a:rPr dirty="0" sz="1200">
                <a:latin typeface="Times New Roman"/>
                <a:cs typeface="Times New Roman"/>
              </a:rPr>
              <a:t>mínima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de:</a:t>
            </a:r>
            <a:endParaRPr sz="1200">
              <a:latin typeface="Times New Roman"/>
              <a:cs typeface="Times New Roman"/>
            </a:endParaRPr>
          </a:p>
          <a:p>
            <a:pPr algn="just" marL="1384300" indent="-563880">
              <a:lnSpc>
                <a:spcPct val="100000"/>
              </a:lnSpc>
              <a:spcBef>
                <a:spcPts val="265"/>
              </a:spcBef>
              <a:buFont typeface="Times New Roman"/>
              <a:buAutoNum type="alphaLcParenR"/>
              <a:tabLst>
                <a:tab pos="1384300" algn="l"/>
              </a:tabLst>
            </a:pPr>
            <a:r>
              <a:rPr dirty="0" sz="1200" spc="-10">
                <a:latin typeface="Times New Roman"/>
                <a:cs typeface="Times New Roman"/>
              </a:rPr>
              <a:t>trinta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metros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para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cursos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d'água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menos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dez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metros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largura;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86254" y="429514"/>
            <a:ext cx="4801870" cy="399796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04139" marR="215011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 marL="12700" marR="8255" indent="563880">
              <a:lnSpc>
                <a:spcPts val="1390"/>
              </a:lnSpc>
              <a:spcBef>
                <a:spcPts val="1285"/>
              </a:spcBef>
              <a:buFont typeface="Times New Roman"/>
              <a:buAutoNum type="alphaLcParenR" startAt="2"/>
              <a:tabLst>
                <a:tab pos="576580" algn="l"/>
              </a:tabLst>
            </a:pPr>
            <a:r>
              <a:rPr dirty="0" sz="1200">
                <a:latin typeface="Times New Roman"/>
                <a:cs typeface="Times New Roman"/>
              </a:rPr>
              <a:t>cinquenta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metros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cursos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d'água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tenham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dez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metros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cinquenta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metros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largura;</a:t>
            </a:r>
            <a:endParaRPr sz="1200">
              <a:latin typeface="Times New Roman"/>
              <a:cs typeface="Times New Roman"/>
            </a:endParaRPr>
          </a:p>
          <a:p>
            <a:pPr marL="12700" marR="10795" indent="563880">
              <a:lnSpc>
                <a:spcPts val="1390"/>
              </a:lnSpc>
              <a:spcBef>
                <a:spcPts val="320"/>
              </a:spcBef>
              <a:buFont typeface="Times New Roman"/>
              <a:buAutoNum type="alphaLcParenR" startAt="2"/>
              <a:tabLst>
                <a:tab pos="576580" algn="l"/>
              </a:tabLst>
            </a:pPr>
            <a:r>
              <a:rPr dirty="0" sz="1200">
                <a:latin typeface="Times New Roman"/>
                <a:cs typeface="Times New Roman"/>
              </a:rPr>
              <a:t>cem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metros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cursos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d'água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tenham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cinquenta </a:t>
            </a:r>
            <a:r>
              <a:rPr dirty="0" sz="1200">
                <a:latin typeface="Times New Roman"/>
                <a:cs typeface="Times New Roman"/>
              </a:rPr>
              <a:t>metros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z="1200" spc="-10">
                <a:latin typeface="Times New Roman"/>
                <a:cs typeface="Times New Roman"/>
              </a:rPr>
              <a:t>largura.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sz="1200" i="1">
                <a:latin typeface="Times New Roman"/>
                <a:cs typeface="Times New Roman"/>
              </a:rPr>
              <a:t>II</a:t>
            </a:r>
            <a:r>
              <a:rPr dirty="0" sz="1200">
                <a:latin typeface="Times New Roman"/>
                <a:cs typeface="Times New Roman"/>
              </a:rPr>
              <a:t>-nas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entorno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lagos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lagoas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10">
                <a:latin typeface="Times New Roman"/>
                <a:cs typeface="Times New Roman"/>
              </a:rPr>
              <a:t> reservatórios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águas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naturais;</a:t>
            </a:r>
            <a:endParaRPr sz="1200">
              <a:latin typeface="Times New Roman"/>
              <a:cs typeface="Times New Roman"/>
            </a:endParaRPr>
          </a:p>
          <a:p>
            <a:pPr algn="just" marL="12700" marR="12065" indent="563880">
              <a:lnSpc>
                <a:spcPct val="95900"/>
              </a:lnSpc>
              <a:spcBef>
                <a:spcPts val="325"/>
              </a:spcBef>
              <a:buFont typeface="Times New Roman"/>
              <a:buAutoNum type="romanUcPeriod" startAt="3"/>
              <a:tabLst>
                <a:tab pos="576580" algn="l"/>
              </a:tabLst>
            </a:pPr>
            <a:r>
              <a:rPr dirty="0" sz="1200">
                <a:latin typeface="Times New Roman"/>
                <a:cs typeface="Times New Roman"/>
              </a:rPr>
              <a:t>-nas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áreas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entorno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nascentes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olhos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d'água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perenes, </a:t>
            </a:r>
            <a:r>
              <a:rPr dirty="0" sz="1200">
                <a:latin typeface="Times New Roman"/>
                <a:cs typeface="Times New Roman"/>
              </a:rPr>
              <a:t>qualquer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 seja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 situação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topográfica,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vedado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desmatamento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num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raio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cinquenta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metros;</a:t>
            </a:r>
            <a:endParaRPr sz="1200">
              <a:latin typeface="Times New Roman"/>
              <a:cs typeface="Times New Roman"/>
            </a:endParaRPr>
          </a:p>
          <a:p>
            <a:pPr algn="just" marL="12700" marR="7620" indent="563880">
              <a:lnSpc>
                <a:spcPct val="95900"/>
              </a:lnSpc>
              <a:spcBef>
                <a:spcPts val="325"/>
              </a:spcBef>
              <a:buFont typeface="Times New Roman"/>
              <a:buAutoNum type="romanUcPeriod" startAt="3"/>
              <a:tabLst>
                <a:tab pos="576580" algn="l"/>
              </a:tabLst>
            </a:pP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nas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entorno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reservatórios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d’água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artificiais,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decorrentes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barramento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represamento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cursos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d’água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naturais,</a:t>
            </a:r>
            <a:r>
              <a:rPr dirty="0" sz="1200">
                <a:latin typeface="Times New Roman"/>
                <a:cs typeface="Times New Roman"/>
              </a:rPr>
              <a:t> na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faixa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definida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na </a:t>
            </a:r>
            <a:r>
              <a:rPr dirty="0" sz="1200">
                <a:latin typeface="Times New Roman"/>
                <a:cs typeface="Times New Roman"/>
              </a:rPr>
              <a:t>licença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ambiental do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empreendimento;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exigida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Preservação </a:t>
            </a:r>
            <a:r>
              <a:rPr dirty="0" sz="1200">
                <a:latin typeface="Times New Roman"/>
                <a:cs typeface="Times New Roman"/>
              </a:rPr>
              <a:t>Permanente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entorno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reservatórios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artificiais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água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decorram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barramento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represamento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cursos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d’água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naturais;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285"/>
              </a:spcBef>
            </a:pPr>
            <a:r>
              <a:rPr dirty="0" sz="1200" spc="-10" i="1">
                <a:latin typeface="Times New Roman"/>
                <a:cs typeface="Times New Roman"/>
              </a:rPr>
              <a:t>V</a:t>
            </a:r>
            <a:r>
              <a:rPr dirty="0" sz="1200" spc="-195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topo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montes,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morros,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montanhas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serras;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90"/>
              </a:lnSpc>
              <a:spcBef>
                <a:spcPts val="355"/>
              </a:spcBef>
              <a:tabLst>
                <a:tab pos="576580" algn="l"/>
              </a:tabLst>
            </a:pPr>
            <a:r>
              <a:rPr dirty="0" sz="1200" spc="-25" i="1">
                <a:latin typeface="Times New Roman"/>
                <a:cs typeface="Times New Roman"/>
              </a:rPr>
              <a:t>VI</a:t>
            </a:r>
            <a:r>
              <a:rPr dirty="0" sz="1200" i="1">
                <a:latin typeface="Times New Roman"/>
                <a:cs typeface="Times New Roman"/>
              </a:rPr>
              <a:t>	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encostas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partes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destas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declividade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superior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45° </a:t>
            </a:r>
            <a:r>
              <a:rPr dirty="0" sz="1200">
                <a:latin typeface="Times New Roman"/>
                <a:cs typeface="Times New Roman"/>
              </a:rPr>
              <a:t>equivalente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cento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linha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declive;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86254" y="4398771"/>
            <a:ext cx="271145" cy="464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0100"/>
              </a:lnSpc>
              <a:spcBef>
                <a:spcPts val="100"/>
              </a:spcBef>
            </a:pPr>
            <a:r>
              <a:rPr dirty="0" sz="1200" spc="-25" i="1">
                <a:latin typeface="Times New Roman"/>
                <a:cs typeface="Times New Roman"/>
              </a:rPr>
              <a:t>VII </a:t>
            </a:r>
            <a:r>
              <a:rPr dirty="0" sz="1200" spc="-20" i="1">
                <a:latin typeface="Times New Roman"/>
                <a:cs typeface="Times New Roman"/>
              </a:rPr>
              <a:t>VIII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350389" y="4398771"/>
            <a:ext cx="4235450" cy="464820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97155" indent="-84455">
              <a:lnSpc>
                <a:spcPct val="100000"/>
              </a:lnSpc>
              <a:spcBef>
                <a:spcPts val="390"/>
              </a:spcBef>
              <a:buChar char="-"/>
              <a:tabLst>
                <a:tab pos="97155" algn="l"/>
              </a:tabLst>
            </a:pP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faixas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proteção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aeródromos,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conforme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legislação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federal;</a:t>
            </a:r>
            <a:endParaRPr sz="1200">
              <a:latin typeface="Times New Roman"/>
              <a:cs typeface="Times New Roman"/>
            </a:endParaRPr>
          </a:p>
          <a:p>
            <a:pPr marL="112395" indent="-99695">
              <a:lnSpc>
                <a:spcPct val="100000"/>
              </a:lnSpc>
              <a:spcBef>
                <a:spcPts val="290"/>
              </a:spcBef>
              <a:buChar char="-"/>
              <a:tabLst>
                <a:tab pos="112395" algn="l"/>
              </a:tabLst>
            </a:pP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bordas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tabuleiros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chapadas,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linha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ruptura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786254" y="4792471"/>
            <a:ext cx="4799330" cy="509587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385"/>
              </a:spcBef>
            </a:pP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relevo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faixa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nunca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inferior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cemmetros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projeções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horizontais;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  <a:tabLst>
                <a:tab pos="576580" algn="l"/>
              </a:tabLst>
            </a:pPr>
            <a:r>
              <a:rPr dirty="0" sz="1200" spc="-25" i="1">
                <a:latin typeface="Times New Roman"/>
                <a:cs typeface="Times New Roman"/>
              </a:rPr>
              <a:t>IX</a:t>
            </a:r>
            <a:r>
              <a:rPr dirty="0" sz="1200" i="1">
                <a:latin typeface="Times New Roman"/>
                <a:cs typeface="Times New Roman"/>
              </a:rPr>
              <a:t>	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manguezais,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 sua </a:t>
            </a:r>
            <a:r>
              <a:rPr dirty="0" sz="1200" spc="-10">
                <a:latin typeface="Times New Roman"/>
                <a:cs typeface="Times New Roman"/>
              </a:rPr>
              <a:t>extensão.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900"/>
              </a:lnSpc>
            </a:pPr>
            <a:r>
              <a:rPr dirty="0" sz="1200" b="1">
                <a:latin typeface="Times New Roman"/>
                <a:cs typeface="Times New Roman"/>
              </a:rPr>
              <a:t>§1.o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acesso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corpos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d'água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protegidos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seu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eventual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específico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serão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autorizados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mediante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apresentação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projetos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detalhado </a:t>
            </a:r>
            <a:r>
              <a:rPr dirty="0" sz="1200">
                <a:latin typeface="Times New Roman"/>
                <a:cs typeface="Times New Roman"/>
              </a:rPr>
              <a:t>e/ou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estudos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impacto</a:t>
            </a:r>
            <a:r>
              <a:rPr dirty="0" sz="1200" spc="-10">
                <a:latin typeface="Times New Roman"/>
                <a:cs typeface="Times New Roman"/>
              </a:rPr>
              <a:t> ambiental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critério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ambiental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ts val="1370"/>
              </a:lnSpc>
            </a:pPr>
            <a:r>
              <a:rPr dirty="0" sz="1200" b="1">
                <a:latin typeface="Times New Roman"/>
                <a:cs typeface="Times New Roman"/>
              </a:rPr>
              <a:t>§2.o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definição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preservação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permanente,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estabelecidas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neste </a:t>
            </a:r>
            <a:r>
              <a:rPr dirty="0" sz="1200">
                <a:latin typeface="Times New Roman"/>
                <a:cs typeface="Times New Roman"/>
              </a:rPr>
              <a:t>artigo,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exemplo,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morros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nascentes,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adotados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conceitos estabelecidos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correspondente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resolução 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Conama.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800"/>
              </a:lnSpc>
            </a:pPr>
            <a:r>
              <a:rPr dirty="0" sz="1200" b="1">
                <a:latin typeface="Times New Roman"/>
                <a:cs typeface="Times New Roman"/>
              </a:rPr>
              <a:t>§3.o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consideradas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Áreas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Preservação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Permanente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formações </a:t>
            </a:r>
            <a:r>
              <a:rPr dirty="0" sz="1200">
                <a:latin typeface="Times New Roman"/>
                <a:cs typeface="Times New Roman"/>
              </a:rPr>
              <a:t>vegetais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pedológicas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associadas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sítios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arqueológicos,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cujo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manejo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deve </a:t>
            </a:r>
            <a:r>
              <a:rPr dirty="0" sz="1200">
                <a:latin typeface="Times New Roman"/>
                <a:cs typeface="Times New Roman"/>
              </a:rPr>
              <a:t>obedecer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critérios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técnicos,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visando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conservação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tal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patrimônio.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8255">
              <a:lnSpc>
                <a:spcPct val="96100"/>
              </a:lnSpc>
            </a:pPr>
            <a:r>
              <a:rPr dirty="0" sz="1200" b="1">
                <a:latin typeface="Times New Roman"/>
                <a:cs typeface="Times New Roman"/>
              </a:rPr>
              <a:t>§4.o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Nos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licenciamento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ambiental 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emissão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autorizações </a:t>
            </a:r>
            <a:r>
              <a:rPr dirty="0" sz="1200">
                <a:latin typeface="Times New Roman"/>
                <a:cs typeface="Times New Roman"/>
              </a:rPr>
              <a:t>ambientais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órgãos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administração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indireta </a:t>
            </a:r>
            <a:r>
              <a:rPr dirty="0" sz="1200">
                <a:latin typeface="Times New Roman"/>
                <a:cs typeface="Times New Roman"/>
              </a:rPr>
              <a:t>observarão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disposto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nesta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limitações incidentes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sobre </a:t>
            </a:r>
            <a:r>
              <a:rPr dirty="0" sz="1200">
                <a:latin typeface="Times New Roman"/>
                <a:cs typeface="Times New Roman"/>
              </a:rPr>
              <a:t>as margens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corpos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hídricos.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ct val="95700"/>
              </a:lnSpc>
            </a:pPr>
            <a:r>
              <a:rPr dirty="0" sz="1200" b="1">
                <a:latin typeface="Times New Roman"/>
                <a:cs typeface="Times New Roman"/>
              </a:rPr>
              <a:t>§5.o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disposto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nesta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Preservação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Permanente </a:t>
            </a:r>
            <a:r>
              <a:rPr dirty="0" sz="1200">
                <a:latin typeface="Times New Roman"/>
                <a:cs typeface="Times New Roman"/>
              </a:rPr>
              <a:t>(APPs)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previstas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caput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reconhecidas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existentes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urbanas, </a:t>
            </a:r>
            <a:r>
              <a:rPr dirty="0" sz="1200">
                <a:latin typeface="Times New Roman"/>
                <a:cs typeface="Times New Roman"/>
              </a:rPr>
              <a:t>assim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entendidas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aquelas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áreas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definidas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32,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§1º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Código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Tributário </a:t>
            </a:r>
            <a:r>
              <a:rPr dirty="0" sz="1200">
                <a:latin typeface="Times New Roman"/>
                <a:cs typeface="Times New Roman"/>
              </a:rPr>
              <a:t>Nacional,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rurais,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independentemente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estarem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não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antropizadas, </a:t>
            </a:r>
            <a:r>
              <a:rPr dirty="0" sz="1200">
                <a:latin typeface="Times New Roman"/>
                <a:cs typeface="Times New Roman"/>
              </a:rPr>
              <a:t>competindo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Meio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Ambiente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exigir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respeito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aos </a:t>
            </a:r>
            <a:r>
              <a:rPr dirty="0" sz="1200">
                <a:latin typeface="Times New Roman"/>
                <a:cs typeface="Times New Roman"/>
              </a:rPr>
              <a:t>limites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mínimos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previstos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caso,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86254" y="429514"/>
            <a:ext cx="4795520" cy="225107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04139" marR="214439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600"/>
              </a:lnSpc>
            </a:pPr>
            <a:r>
              <a:rPr dirty="0" sz="1200" b="1">
                <a:latin typeface="Times New Roman"/>
                <a:cs typeface="Times New Roman"/>
              </a:rPr>
              <a:t>§6.o</a:t>
            </a:r>
            <a:r>
              <a:rPr dirty="0" sz="1200" spc="28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limites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mínimos,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poderão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reduzidos,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até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15,00m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(quinze </a:t>
            </a:r>
            <a:r>
              <a:rPr dirty="0" sz="1200">
                <a:latin typeface="Times New Roman"/>
                <a:cs typeface="Times New Roman"/>
              </a:rPr>
              <a:t>metros),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desde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localize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dentro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limites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geográficos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deste município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vistoria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local,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atestada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menos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(dois)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>
                <a:latin typeface="Times New Roman"/>
                <a:cs typeface="Times New Roman"/>
              </a:rPr>
              <a:t>SEMA,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comprovando,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cumulativamente: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290"/>
              </a:spcBef>
            </a:pPr>
            <a:r>
              <a:rPr dirty="0" sz="1200" i="1">
                <a:latin typeface="Times New Roman"/>
                <a:cs typeface="Times New Roman"/>
              </a:rPr>
              <a:t>I</a:t>
            </a:r>
            <a:r>
              <a:rPr dirty="0" sz="1200" spc="130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 a área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encontre-</a:t>
            </a:r>
            <a:r>
              <a:rPr dirty="0" sz="1200">
                <a:latin typeface="Times New Roman"/>
                <a:cs typeface="Times New Roman"/>
              </a:rPr>
              <a:t>se </a:t>
            </a:r>
            <a:r>
              <a:rPr dirty="0" sz="1200" spc="-10">
                <a:latin typeface="Times New Roman"/>
                <a:cs typeface="Times New Roman"/>
              </a:rPr>
              <a:t>antropizada;</a:t>
            </a: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ts val="1390"/>
              </a:lnSpc>
              <a:spcBef>
                <a:spcPts val="350"/>
              </a:spcBef>
            </a:pPr>
            <a:r>
              <a:rPr dirty="0" sz="1200" i="1">
                <a:latin typeface="Times New Roman"/>
                <a:cs typeface="Times New Roman"/>
              </a:rPr>
              <a:t>II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longa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consolidada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ocupação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região, com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existência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de, no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mínimo, </a:t>
            </a:r>
            <a:r>
              <a:rPr dirty="0" sz="1200">
                <a:latin typeface="Times New Roman"/>
                <a:cs typeface="Times New Roman"/>
              </a:rPr>
              <a:t>três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0">
                <a:latin typeface="Times New Roman"/>
                <a:cs typeface="Times New Roman"/>
              </a:rPr>
              <a:t> seguintes </a:t>
            </a:r>
            <a:r>
              <a:rPr dirty="0" sz="1200">
                <a:latin typeface="Times New Roman"/>
                <a:cs typeface="Times New Roman"/>
              </a:rPr>
              <a:t>equipamentos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infraestrutura: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86254" y="2868549"/>
            <a:ext cx="152400" cy="11169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1200" spc="-25" i="1">
                <a:latin typeface="Times New Roman"/>
                <a:cs typeface="Times New Roman"/>
              </a:rPr>
              <a:t>a)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1200" spc="-25" i="1">
                <a:latin typeface="Times New Roman"/>
                <a:cs typeface="Times New Roman"/>
              </a:rPr>
              <a:t>b)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1200" spc="-25" i="1">
                <a:latin typeface="Times New Roman"/>
                <a:cs typeface="Times New Roman"/>
              </a:rPr>
              <a:t>c)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1200" spc="-25" i="1">
                <a:latin typeface="Times New Roman"/>
                <a:cs typeface="Times New Roman"/>
              </a:rPr>
              <a:t>d)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1200" spc="-25" i="1">
                <a:latin typeface="Times New Roman"/>
                <a:cs typeface="Times New Roman"/>
              </a:rPr>
              <a:t>e)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350389" y="2868549"/>
            <a:ext cx="3246755" cy="1116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94005">
              <a:lnSpc>
                <a:spcPct val="12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malha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viária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canalização 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águas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pluviais; </a:t>
            </a:r>
            <a:r>
              <a:rPr dirty="0" sz="1200">
                <a:latin typeface="Times New Roman"/>
                <a:cs typeface="Times New Roman"/>
              </a:rPr>
              <a:t>rede de </a:t>
            </a:r>
            <a:r>
              <a:rPr dirty="0" sz="1200" spc="-10">
                <a:latin typeface="Times New Roman"/>
                <a:cs typeface="Times New Roman"/>
              </a:rPr>
              <a:t>abastecimento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água;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1200">
                <a:latin typeface="Times New Roman"/>
                <a:cs typeface="Times New Roman"/>
              </a:rPr>
              <a:t>rede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esgoto;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18300"/>
              </a:lnSpc>
              <a:spcBef>
                <a:spcPts val="25"/>
              </a:spcBef>
            </a:pPr>
            <a:r>
              <a:rPr dirty="0" sz="1200">
                <a:latin typeface="Times New Roman"/>
                <a:cs typeface="Times New Roman"/>
              </a:rPr>
              <a:t>distribuição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energia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elétrica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iluminação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pública; </a:t>
            </a:r>
            <a:r>
              <a:rPr dirty="0" sz="1200">
                <a:latin typeface="Times New Roman"/>
                <a:cs typeface="Times New Roman"/>
              </a:rPr>
              <a:t>recolhimento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resíduos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sólidos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urbanos;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786254" y="3963162"/>
            <a:ext cx="4803775" cy="6016625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360"/>
              </a:spcBef>
            </a:pPr>
            <a:r>
              <a:rPr dirty="0" sz="1200">
                <a:latin typeface="Times New Roman"/>
                <a:cs typeface="Times New Roman"/>
              </a:rPr>
              <a:t>f)tratamento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resíduos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sólidos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urbanos;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90"/>
              </a:lnSpc>
              <a:spcBef>
                <a:spcPts val="355"/>
              </a:spcBef>
            </a:pPr>
            <a:r>
              <a:rPr dirty="0" sz="1200" b="1">
                <a:latin typeface="Times New Roman"/>
                <a:cs typeface="Times New Roman"/>
              </a:rPr>
              <a:t>§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3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abertura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processos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redução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FMP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deverá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constar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documentação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básica,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descrita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seguir:</a:t>
            </a:r>
            <a:endParaRPr sz="1200">
              <a:latin typeface="Times New Roman"/>
              <a:cs typeface="Times New Roman"/>
            </a:endParaRPr>
          </a:p>
          <a:p>
            <a:pPr algn="just" marL="12700" marR="13335">
              <a:lnSpc>
                <a:spcPts val="1390"/>
              </a:lnSpc>
              <a:spcBef>
                <a:spcPts val="315"/>
              </a:spcBef>
            </a:pPr>
            <a:r>
              <a:rPr dirty="0" sz="1200" i="1">
                <a:latin typeface="Times New Roman"/>
                <a:cs typeface="Times New Roman"/>
              </a:rPr>
              <a:t>I</a:t>
            </a:r>
            <a:r>
              <a:rPr dirty="0" sz="1200" spc="114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ofício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Meio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Ambiente,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documentação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julgar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necessária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20">
                <a:latin typeface="Times New Roman"/>
                <a:cs typeface="Times New Roman"/>
              </a:rPr>
              <a:t> tal;</a:t>
            </a: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ct val="95900"/>
              </a:lnSpc>
              <a:spcBef>
                <a:spcPts val="290"/>
              </a:spcBef>
            </a:pPr>
            <a:r>
              <a:rPr dirty="0" sz="1200" i="1">
                <a:latin typeface="Times New Roman"/>
                <a:cs typeface="Times New Roman"/>
              </a:rPr>
              <a:t>II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pessoa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física: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Identidade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requerente,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Identidade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 spc="-10">
                <a:latin typeface="Times New Roman"/>
                <a:cs typeface="Times New Roman"/>
              </a:rPr>
              <a:t>representante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legal,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Procuração </a:t>
            </a:r>
            <a:r>
              <a:rPr dirty="0" sz="1200" spc="-10">
                <a:latin typeface="Times New Roman"/>
                <a:cs typeface="Times New Roman"/>
              </a:rPr>
              <a:t>com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firma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reconhecida,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cópia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Escritura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com </a:t>
            </a:r>
            <a:r>
              <a:rPr dirty="0" sz="1200">
                <a:latin typeface="Times New Roman"/>
                <a:cs typeface="Times New Roman"/>
              </a:rPr>
              <a:t>Certidão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RGI,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Planta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situação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imóvel,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Certidão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Zoneamento </a:t>
            </a:r>
            <a:r>
              <a:rPr dirty="0" sz="1200">
                <a:latin typeface="Times New Roman"/>
                <a:cs typeface="Times New Roman"/>
              </a:rPr>
              <a:t>municipal; Relatório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características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 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entorno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Planta </a:t>
            </a:r>
            <a:r>
              <a:rPr dirty="0" sz="1200" spc="-25">
                <a:latin typeface="Times New Roman"/>
                <a:cs typeface="Times New Roman"/>
              </a:rPr>
              <a:t>com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proposta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FMP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e/ou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FNA,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observando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critérios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item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NOP </a:t>
            </a:r>
            <a:r>
              <a:rPr dirty="0" sz="1200">
                <a:latin typeface="Times New Roman"/>
                <a:cs typeface="Times New Roman"/>
              </a:rPr>
              <a:t>INEA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33,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outra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norma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ambiental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reputar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como </a:t>
            </a:r>
            <a:r>
              <a:rPr dirty="0" sz="1200">
                <a:latin typeface="Times New Roman"/>
                <a:cs typeface="Times New Roman"/>
              </a:rPr>
              <a:t>oportuna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concreto,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prejuízo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outras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documentações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pertinentes.</a:t>
            </a: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5700"/>
              </a:lnSpc>
              <a:spcBef>
                <a:spcPts val="350"/>
              </a:spcBef>
              <a:tabLst>
                <a:tab pos="576580" algn="l"/>
              </a:tabLst>
            </a:pPr>
            <a:r>
              <a:rPr dirty="0" sz="1200" spc="-25" i="1">
                <a:latin typeface="Times New Roman"/>
                <a:cs typeface="Times New Roman"/>
              </a:rPr>
              <a:t>III</a:t>
            </a:r>
            <a:r>
              <a:rPr dirty="0" sz="1200" i="1">
                <a:latin typeface="Times New Roman"/>
                <a:cs typeface="Times New Roman"/>
              </a:rPr>
              <a:t>	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pessoa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jurídica: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CNPJ,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últimas </a:t>
            </a:r>
            <a:r>
              <a:rPr dirty="0" sz="1200">
                <a:latin typeface="Times New Roman"/>
                <a:cs typeface="Times New Roman"/>
              </a:rPr>
              <a:t>alterações,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Identidade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representante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legal,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Procuração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firma </a:t>
            </a:r>
            <a:r>
              <a:rPr dirty="0" sz="1200">
                <a:latin typeface="Times New Roman"/>
                <a:cs typeface="Times New Roman"/>
              </a:rPr>
              <a:t>reconhecida,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cópia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Escritura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Certidão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RGI,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Planta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situação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imóvel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aprovada,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Certidão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Zoneamento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Relatório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 spc="-10">
                <a:latin typeface="Times New Roman"/>
                <a:cs typeface="Times New Roman"/>
              </a:rPr>
              <a:t>características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área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entorno,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conforme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Anexo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Planta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proposta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FMP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e/ou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FNA,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observando 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critérios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 </a:t>
            </a:r>
            <a:r>
              <a:rPr dirty="0" sz="1200" spc="-10">
                <a:latin typeface="Times New Roman"/>
                <a:cs typeface="Times New Roman"/>
              </a:rPr>
              <a:t>item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NOP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INEA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33,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ou </a:t>
            </a:r>
            <a:r>
              <a:rPr dirty="0" sz="1200">
                <a:latin typeface="Times New Roman"/>
                <a:cs typeface="Times New Roman"/>
              </a:rPr>
              <a:t>outra norma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ambiental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reputar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oportuna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caso </a:t>
            </a:r>
            <a:r>
              <a:rPr dirty="0" sz="1200">
                <a:latin typeface="Times New Roman"/>
                <a:cs typeface="Times New Roman"/>
              </a:rPr>
              <a:t>concreto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sem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prejuízo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outras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documentações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pertinentes.”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9525">
              <a:lnSpc>
                <a:spcPct val="118300"/>
              </a:lnSpc>
              <a:tabLst>
                <a:tab pos="4662170" algn="l"/>
              </a:tabLst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 490,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2013,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passa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vigorar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alterações: “Art.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5">
                <a:latin typeface="Times New Roman"/>
                <a:cs typeface="Times New Roman"/>
              </a:rPr>
              <a:t>3º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55"/>
              </a:lnSpc>
            </a:pPr>
            <a:r>
              <a:rPr dirty="0" sz="1200" spc="-1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05"/>
              </a:lnSpc>
            </a:pPr>
            <a:r>
              <a:rPr dirty="0" sz="1200" spc="-10">
                <a:latin typeface="Times New Roman"/>
                <a:cs typeface="Times New Roman"/>
              </a:rPr>
              <a:t>.............</a:t>
            </a: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ct val="95900"/>
              </a:lnSpc>
              <a:spcBef>
                <a:spcPts val="345"/>
              </a:spcBef>
            </a:pPr>
            <a:r>
              <a:rPr dirty="0" sz="1200" i="1">
                <a:latin typeface="Times New Roman"/>
                <a:cs typeface="Times New Roman"/>
              </a:rPr>
              <a:t>III</a:t>
            </a:r>
            <a:r>
              <a:rPr dirty="0" sz="1200" spc="-25" i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484">
                <a:latin typeface="Times New Roman"/>
                <a:cs typeface="Times New Roman"/>
              </a:rPr>
              <a:t>   </a:t>
            </a:r>
            <a:r>
              <a:rPr dirty="0" sz="1200">
                <a:latin typeface="Times New Roman"/>
                <a:cs typeface="Times New Roman"/>
              </a:rPr>
              <a:t>Licença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Ambiental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através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qual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Ambiente,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Sustentabilidade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Bem-</a:t>
            </a:r>
            <a:r>
              <a:rPr dirty="0" sz="1200">
                <a:latin typeface="Times New Roman"/>
                <a:cs typeface="Times New Roman"/>
              </a:rPr>
              <a:t>Estar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Animal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– </a:t>
            </a:r>
            <a:r>
              <a:rPr dirty="0" sz="1200">
                <a:latin typeface="Times New Roman"/>
                <a:cs typeface="Times New Roman"/>
              </a:rPr>
              <a:t>SEMASBEA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condições,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restrições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medidas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controle </a:t>
            </a:r>
            <a:r>
              <a:rPr dirty="0" sz="1200">
                <a:latin typeface="Times New Roman"/>
                <a:cs typeface="Times New Roman"/>
              </a:rPr>
              <a:t>ambiental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deverão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aplicadas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atendidas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empreendedor,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a </a:t>
            </a:r>
            <a:r>
              <a:rPr dirty="0" sz="1200">
                <a:latin typeface="Times New Roman"/>
                <a:cs typeface="Times New Roman"/>
              </a:rPr>
              <a:t>localização,</a:t>
            </a:r>
            <a:r>
              <a:rPr dirty="0" sz="1200" spc="2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construção,</a:t>
            </a:r>
            <a:r>
              <a:rPr dirty="0" sz="1200" spc="22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instalação,</a:t>
            </a:r>
            <a:r>
              <a:rPr dirty="0" sz="1200" spc="21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operação,</a:t>
            </a:r>
            <a:r>
              <a:rPr dirty="0" sz="1200" spc="2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diversificação,</a:t>
            </a:r>
            <a:r>
              <a:rPr dirty="0" sz="1200" spc="22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reforma, </a:t>
            </a:r>
            <a:r>
              <a:rPr dirty="0" sz="1200">
                <a:latin typeface="Times New Roman"/>
                <a:cs typeface="Times New Roman"/>
              </a:rPr>
              <a:t>renovação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ampliação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empreendimento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atividade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enquadradas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nas </a:t>
            </a:r>
            <a:r>
              <a:rPr dirty="0" sz="1200">
                <a:latin typeface="Times New Roman"/>
                <a:cs typeface="Times New Roman"/>
              </a:rPr>
              <a:t>Resoluções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CONAMA,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CONEMA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INEA.”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86254" y="429514"/>
            <a:ext cx="4795520" cy="207454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04139" marR="214439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600"/>
              </a:lnSpc>
            </a:pPr>
            <a:r>
              <a:rPr dirty="0" sz="1200">
                <a:latin typeface="Times New Roman"/>
                <a:cs typeface="Times New Roman"/>
              </a:rPr>
              <a:t>“Art.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31º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atividades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poluidoras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potencialmente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poluidoras,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não </a:t>
            </a:r>
            <a:r>
              <a:rPr dirty="0" sz="1200" spc="-10">
                <a:latin typeface="Times New Roman"/>
                <a:cs typeface="Times New Roman"/>
              </a:rPr>
              <a:t>caracterizadas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impacto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local, ficam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sujeitas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também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exame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técnico </a:t>
            </a:r>
            <a:r>
              <a:rPr dirty="0" sz="1200">
                <a:latin typeface="Times New Roman"/>
                <a:cs typeface="Times New Roman"/>
              </a:rPr>
              <a:t>prévio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SICLAM,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conforme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previstas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lei,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resoluções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>
                <a:latin typeface="Times New Roman"/>
                <a:cs typeface="Times New Roman"/>
              </a:rPr>
              <a:t>CONAMA,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CONEMA,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INEA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SICLAM”.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78204" y="2950844"/>
            <a:ext cx="19818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AUTORIA:</a:t>
            </a:r>
            <a:r>
              <a:rPr dirty="0" sz="1200" spc="2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Poder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Executivo.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609469" y="3999738"/>
            <a:ext cx="2350135" cy="6019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405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Seropédica-</a:t>
            </a:r>
            <a:r>
              <a:rPr dirty="0" sz="1200" b="1">
                <a:latin typeface="Times New Roman"/>
                <a:cs typeface="Times New Roman"/>
              </a:rPr>
              <a:t>RJ,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03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julho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ts val="1405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</a:t>
            </a: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85"/>
              </a:spcBef>
            </a:pP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Luiz Fernando Evangelista</dc:creator>
  <dcterms:created xsi:type="dcterms:W3CDTF">2025-07-09T14:24:13Z</dcterms:created>
  <dcterms:modified xsi:type="dcterms:W3CDTF">2025-07-09T14:24:13Z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2025-07-09T00:00:00Z</vt:filetime>
  </property>
  <property fmtid="{D5CDD505-2E9C-101B-9397-08002B2CF9AE}" pid="5" name="Producer">
    <vt:lpwstr>www.ilovepdf.com</vt:lpwstr>
  </property>
</Properties>
</file>