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3474" y="194698"/>
            <a:ext cx="677026" cy="66787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43600" y="190474"/>
            <a:ext cx="1104265" cy="7229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70533" y="301243"/>
            <a:ext cx="2399665" cy="5594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Prefeito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474" y="194698"/>
            <a:ext cx="677026" cy="66787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3600" y="190474"/>
            <a:ext cx="1104265" cy="7229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798372" y="1307338"/>
            <a:ext cx="32232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DECRETO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2900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16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ABRIL 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98372" y="2200782"/>
            <a:ext cx="5790565" cy="7346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893695" marR="825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REGULAMENTA</a:t>
            </a:r>
            <a:r>
              <a:rPr dirty="0" sz="1200" spc="4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85" b="1">
                <a:latin typeface="Arial"/>
                <a:cs typeface="Arial"/>
              </a:rPr>
              <a:t>  </a:t>
            </a:r>
            <a:r>
              <a:rPr dirty="0" sz="1200" spc="-10" b="1">
                <a:latin typeface="Arial"/>
                <a:cs typeface="Arial"/>
              </a:rPr>
              <a:t>FUNCIONAMENTO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345" b="1"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GRUPAMENTO</a:t>
            </a:r>
            <a:r>
              <a:rPr dirty="0" sz="1200" spc="345" b="1"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40" b="1">
                <a:latin typeface="Arial"/>
                <a:cs typeface="Arial"/>
              </a:rPr>
              <a:t>   </a:t>
            </a:r>
            <a:r>
              <a:rPr dirty="0" sz="1200" spc="-10" b="1">
                <a:latin typeface="Arial"/>
                <a:cs typeface="Arial"/>
              </a:rPr>
              <a:t>RONDA </a:t>
            </a:r>
            <a:r>
              <a:rPr dirty="0" sz="1200" b="1">
                <a:latin typeface="Arial"/>
                <a:cs typeface="Arial"/>
              </a:rPr>
              <a:t>ESCOLAR</a:t>
            </a:r>
            <a:r>
              <a:rPr dirty="0" sz="1200" spc="434" b="1"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434" b="1">
                <a:latin typeface="Arial"/>
                <a:cs typeface="Arial"/>
              </a:rPr>
              <a:t>   </a:t>
            </a:r>
            <a:r>
              <a:rPr dirty="0" sz="1200" b="1">
                <a:latin typeface="Arial"/>
                <a:cs typeface="Arial"/>
              </a:rPr>
              <a:t>MUNICÍPIO</a:t>
            </a:r>
            <a:r>
              <a:rPr dirty="0" sz="1200" spc="434" b="1">
                <a:latin typeface="Arial"/>
                <a:cs typeface="Arial"/>
              </a:rPr>
              <a:t>  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8255" indent="267970">
              <a:lnSpc>
                <a:spcPct val="110900"/>
              </a:lnSpc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-7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MUNICÍPIO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DE</a:t>
            </a:r>
            <a:r>
              <a:rPr dirty="0" sz="1200" spc="-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</a:t>
            </a:r>
            <a:r>
              <a:rPr dirty="0" sz="1200" spc="-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RJ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uso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suas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atribuições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conferidas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Orgânica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promulgada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30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junho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1997,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110900"/>
              </a:lnSpc>
              <a:spcBef>
                <a:spcPts val="969"/>
              </a:spcBef>
            </a:pPr>
            <a:r>
              <a:rPr dirty="0" sz="1200" spc="-10" b="1">
                <a:latin typeface="Arial"/>
                <a:cs typeface="Arial"/>
              </a:rPr>
              <a:t>CONSIDERANDO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</a:t>
            </a:r>
            <a:r>
              <a:rPr dirty="0" sz="1200" spc="-5">
                <a:latin typeface="Arial MT"/>
                <a:cs typeface="Arial MT"/>
              </a:rPr>
              <a:t>c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ss</a:t>
            </a:r>
            <a:r>
              <a:rPr dirty="0" sz="1200" spc="20">
                <a:latin typeface="Arial MT"/>
                <a:cs typeface="Arial MT"/>
              </a:rPr>
              <a:t>i</a:t>
            </a:r>
            <a:r>
              <a:rPr dirty="0" sz="1200">
                <a:latin typeface="Arial MT"/>
                <a:cs typeface="Arial MT"/>
              </a:rPr>
              <a:t>d</a:t>
            </a:r>
            <a:r>
              <a:rPr dirty="0" sz="1200" spc="-20">
                <a:latin typeface="Arial MT"/>
                <a:cs typeface="Arial MT"/>
              </a:rPr>
              <a:t>a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9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estruturar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especializar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9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Guarda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Civil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Municipal</a:t>
            </a:r>
            <a:r>
              <a:rPr dirty="0" sz="1200">
                <a:latin typeface="Arial MT"/>
                <a:cs typeface="Arial MT"/>
              </a:rPr>
              <a:t> de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Seropédica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proteção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ambiente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escolar,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promovendo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segurança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5">
                <a:latin typeface="Arial MT"/>
                <a:cs typeface="Arial MT"/>
              </a:rPr>
              <a:t>alunos,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professores,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servidores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 </a:t>
            </a:r>
            <a:r>
              <a:rPr dirty="0" sz="1200" spc="-5">
                <a:latin typeface="Arial MT"/>
                <a:cs typeface="Arial MT"/>
              </a:rPr>
              <a:t>demais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frequentadores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5">
                <a:latin typeface="Arial MT"/>
                <a:cs typeface="Arial MT"/>
              </a:rPr>
              <a:t>d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unidades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5">
                <a:latin typeface="Arial MT"/>
                <a:cs typeface="Arial MT"/>
              </a:rPr>
              <a:t>d</a:t>
            </a:r>
            <a:r>
              <a:rPr dirty="0" sz="1200">
                <a:latin typeface="Arial MT"/>
                <a:cs typeface="Arial MT"/>
              </a:rPr>
              <a:t>e ensino;</a:t>
            </a:r>
            <a:endParaRPr sz="1200">
              <a:latin typeface="Arial MT"/>
              <a:cs typeface="Arial MT"/>
            </a:endParaRPr>
          </a:p>
          <a:p>
            <a:pPr algn="just" marL="12700" marR="11430">
              <a:lnSpc>
                <a:spcPct val="110600"/>
              </a:lnSpc>
              <a:spcBef>
                <a:spcPts val="975"/>
              </a:spcBef>
            </a:pPr>
            <a:r>
              <a:rPr dirty="0" sz="1200" spc="-10" b="1">
                <a:latin typeface="Arial"/>
                <a:cs typeface="Arial"/>
              </a:rPr>
              <a:t>CONSIDERANDO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Complementar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015,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03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fevereiro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2025,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que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dispõe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estruturação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gestão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Plano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Salários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8º,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autoriza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criação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Especializados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-10">
                <a:latin typeface="Arial MT"/>
                <a:cs typeface="Arial MT"/>
              </a:rPr>
              <a:t> Municipal;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30"/>
              </a:spcBef>
            </a:pPr>
            <a:r>
              <a:rPr dirty="0" sz="1200" spc="-10" b="1">
                <a:latin typeface="Arial"/>
                <a:cs typeface="Arial"/>
              </a:rPr>
              <a:t>DECRETA:</a:t>
            </a: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110600"/>
              </a:lnSpc>
              <a:spcBef>
                <a:spcPts val="100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1º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Este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regulamenta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funcionamento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Grupamento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Escolar, </a:t>
            </a:r>
            <a:r>
              <a:rPr dirty="0" sz="1200">
                <a:latin typeface="Arial MT"/>
                <a:cs typeface="Arial MT"/>
              </a:rPr>
              <a:t>criado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âmbito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 Municipal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objetivo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exercer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proteção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ambiente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escolar,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promover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segurança,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orientação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apoio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alunos, </a:t>
            </a:r>
            <a:r>
              <a:rPr dirty="0" sz="1200">
                <a:latin typeface="Arial MT"/>
                <a:cs typeface="Arial MT"/>
              </a:rPr>
              <a:t>professores,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demais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frequentadores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unidades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ensino;</a:t>
            </a:r>
            <a:endParaRPr sz="1200">
              <a:latin typeface="Arial MT"/>
              <a:cs typeface="Arial MT"/>
            </a:endParaRPr>
          </a:p>
          <a:p>
            <a:pPr algn="just" marL="12700" marR="13335">
              <a:lnSpc>
                <a:spcPct val="110800"/>
              </a:lnSpc>
              <a:spcBef>
                <a:spcPts val="975"/>
              </a:spcBef>
            </a:pPr>
            <a:r>
              <a:rPr dirty="0" sz="1200" b="1">
                <a:latin typeface="Arial"/>
                <a:cs typeface="Arial"/>
              </a:rPr>
              <a:t>Art. 2º </a:t>
            </a:r>
            <a:r>
              <a:rPr dirty="0" sz="1200">
                <a:latin typeface="Arial MT"/>
                <a:cs typeface="Arial MT"/>
              </a:rPr>
              <a:t>O Grupamento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 Guarda Civil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denominado como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Escolar,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composto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até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(dez)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efetivos,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devidamente </a:t>
            </a:r>
            <a:r>
              <a:rPr dirty="0" sz="1200">
                <a:latin typeface="Arial MT"/>
                <a:cs typeface="Arial MT"/>
              </a:rPr>
              <a:t>capacitados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art.4º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demais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atualizações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julgadas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pertinentes;</a:t>
            </a:r>
            <a:endParaRPr sz="1200">
              <a:latin typeface="Arial MT"/>
              <a:cs typeface="Arial MT"/>
            </a:endParaRPr>
          </a:p>
          <a:p>
            <a:pPr algn="just" marL="12700" marR="5715">
              <a:lnSpc>
                <a:spcPct val="110000"/>
              </a:lnSpc>
              <a:spcBef>
                <a:spcPts val="1010"/>
              </a:spcBef>
            </a:pPr>
            <a:r>
              <a:rPr dirty="0" sz="1200">
                <a:latin typeface="Arial MT"/>
                <a:cs typeface="Arial MT"/>
              </a:rPr>
              <a:t>§1º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Havendo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conveniência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observando-se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efetiva </a:t>
            </a:r>
            <a:r>
              <a:rPr dirty="0" sz="1200">
                <a:latin typeface="Arial MT"/>
                <a:cs typeface="Arial MT"/>
              </a:rPr>
              <a:t>necessidade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disponibilidade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quadro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funcional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número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poderá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reduzido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até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04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(quatro)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efetivos.</a:t>
            </a:r>
            <a:endParaRPr sz="1200">
              <a:latin typeface="Arial MT"/>
              <a:cs typeface="Arial MT"/>
            </a:endParaRPr>
          </a:p>
          <a:p>
            <a:pPr algn="just" marL="12700" marR="15875">
              <a:lnSpc>
                <a:spcPct val="111700"/>
              </a:lnSpc>
              <a:spcBef>
                <a:spcPts val="96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43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3º</a:t>
            </a:r>
            <a:r>
              <a:rPr dirty="0" sz="1200" spc="4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Compete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Seropédica:</a:t>
            </a:r>
            <a:endParaRPr sz="1200">
              <a:latin typeface="Arial MT"/>
              <a:cs typeface="Arial MT"/>
            </a:endParaRPr>
          </a:p>
          <a:p>
            <a:pPr algn="just" marL="12700" marR="17145">
              <a:lnSpc>
                <a:spcPct val="110000"/>
              </a:lnSpc>
              <a:spcBef>
                <a:spcPts val="1010"/>
              </a:spcBef>
            </a:pP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Atuar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proteção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ambiente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promovendo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alunos, </a:t>
            </a:r>
            <a:r>
              <a:rPr dirty="0" sz="1200">
                <a:latin typeface="Arial MT"/>
                <a:cs typeface="Arial MT"/>
              </a:rPr>
              <a:t>professores,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demais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frequentadores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unidades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ensino;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98372" y="301243"/>
            <a:ext cx="5789930" cy="912050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84810" marR="3023235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Prefeito</a:t>
            </a:r>
            <a:endParaRPr sz="1200">
              <a:latin typeface="Arial MT"/>
              <a:cs typeface="Arial MT"/>
            </a:endParaRPr>
          </a:p>
          <a:p>
            <a:pPr algn="just" marL="12700" marR="13335" indent="139700">
              <a:lnSpc>
                <a:spcPct val="110000"/>
              </a:lnSpc>
              <a:spcBef>
                <a:spcPts val="1030"/>
              </a:spcBef>
              <a:buAutoNum type="romanUcPeriod" startAt="2"/>
              <a:tabLst>
                <a:tab pos="152400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periódicas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ensino,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planejamento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estratégico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definido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Educação;</a:t>
            </a:r>
            <a:endParaRPr sz="1200">
              <a:latin typeface="Arial MT"/>
              <a:cs typeface="Arial MT"/>
            </a:endParaRPr>
          </a:p>
          <a:p>
            <a:pPr algn="just" marL="12700" marR="5080" indent="182245">
              <a:lnSpc>
                <a:spcPct val="110000"/>
              </a:lnSpc>
              <a:spcBef>
                <a:spcPts val="1010"/>
              </a:spcBef>
              <a:buAutoNum type="romanUcPeriod" startAt="2"/>
              <a:tabLst>
                <a:tab pos="19494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Acompanhar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situações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violência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bullying,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tráfico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drogas,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evasão </a:t>
            </a:r>
            <a:r>
              <a:rPr dirty="0" sz="1200">
                <a:latin typeface="Arial MT"/>
                <a:cs typeface="Arial MT"/>
              </a:rPr>
              <a:t>escolar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outras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ocorrências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comprometam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integridade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comunidade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escolar;</a:t>
            </a:r>
            <a:endParaRPr sz="1200">
              <a:latin typeface="Arial MT"/>
              <a:cs typeface="Arial MT"/>
            </a:endParaRPr>
          </a:p>
          <a:p>
            <a:pPr marL="12700" marR="14604" indent="241300">
              <a:lnSpc>
                <a:spcPct val="110100"/>
              </a:lnSpc>
              <a:spcBef>
                <a:spcPts val="1005"/>
              </a:spcBef>
              <a:buAutoNum type="romanUcPeriod" startAt="2"/>
              <a:tabLst>
                <a:tab pos="254000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Desenvolver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educativas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palestras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temas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como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cidadania, </a:t>
            </a:r>
            <a:r>
              <a:rPr dirty="0" sz="1200">
                <a:latin typeface="Arial MT"/>
                <a:cs typeface="Arial MT"/>
              </a:rPr>
              <a:t>prevenção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violência,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direitos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humanos,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trânsito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ambiente;</a:t>
            </a:r>
            <a:endParaRPr sz="1200">
              <a:latin typeface="Arial MT"/>
              <a:cs typeface="Arial MT"/>
            </a:endParaRPr>
          </a:p>
          <a:p>
            <a:pPr algn="just" marL="12700" marR="11430" indent="142875">
              <a:lnSpc>
                <a:spcPct val="110000"/>
              </a:lnSpc>
              <a:spcBef>
                <a:spcPts val="1010"/>
              </a:spcBef>
              <a:buAutoNum type="romanUcPeriod" startAt="2"/>
              <a:tabLst>
                <a:tab pos="15557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Apoiar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realização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eventos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escolares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atuar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situações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emergência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no </a:t>
            </a:r>
            <a:r>
              <a:rPr dirty="0" sz="1200">
                <a:latin typeface="Arial MT"/>
                <a:cs typeface="Arial MT"/>
              </a:rPr>
              <a:t>interior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unidades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escolares;</a:t>
            </a:r>
            <a:endParaRPr sz="1200">
              <a:latin typeface="Arial MT"/>
              <a:cs typeface="Arial MT"/>
            </a:endParaRPr>
          </a:p>
          <a:p>
            <a:pPr algn="just" marL="12700" marR="15240" indent="186055">
              <a:lnSpc>
                <a:spcPct val="110900"/>
              </a:lnSpc>
              <a:spcBef>
                <a:spcPts val="969"/>
              </a:spcBef>
              <a:buAutoNum type="romanUcPeriod" startAt="2"/>
              <a:tabLst>
                <a:tab pos="19875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Estabelecer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canais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permanentes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comunicação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diretores,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coordenadores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conselhos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escolares,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visando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troca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informações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planejamento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conjunto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das </a:t>
            </a:r>
            <a:r>
              <a:rPr dirty="0" sz="1200">
                <a:latin typeface="Arial MT"/>
                <a:cs typeface="Arial MT"/>
              </a:rPr>
              <a:t>ações de </a:t>
            </a:r>
            <a:r>
              <a:rPr dirty="0" sz="1200" spc="-10">
                <a:latin typeface="Arial MT"/>
                <a:cs typeface="Arial MT"/>
              </a:rPr>
              <a:t>segurança;</a:t>
            </a:r>
            <a:endParaRPr sz="1200">
              <a:latin typeface="Arial MT"/>
              <a:cs typeface="Arial MT"/>
            </a:endParaRPr>
          </a:p>
          <a:p>
            <a:pPr algn="just" marL="12700" marR="10795" indent="228600">
              <a:lnSpc>
                <a:spcPct val="110900"/>
              </a:lnSpc>
              <a:spcBef>
                <a:spcPts val="969"/>
              </a:spcBef>
              <a:buAutoNum type="romanUcPeriod" startAt="2"/>
              <a:tabLst>
                <a:tab pos="241300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Encaminhar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proteção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social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casos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vulnerabilidade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identificados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no </a:t>
            </a:r>
            <a:r>
              <a:rPr dirty="0" sz="1200">
                <a:latin typeface="Arial MT"/>
                <a:cs typeface="Arial MT"/>
              </a:rPr>
              <a:t>contexto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atuando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órgãos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assistência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social, </a:t>
            </a:r>
            <a:r>
              <a:rPr dirty="0" sz="1200">
                <a:latin typeface="Arial MT"/>
                <a:cs typeface="Arial MT"/>
              </a:rPr>
              <a:t>saúde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conselho</a:t>
            </a:r>
            <a:r>
              <a:rPr dirty="0" sz="1200" spc="-10">
                <a:latin typeface="Arial MT"/>
                <a:cs typeface="Arial MT"/>
              </a:rPr>
              <a:t> tutelar;</a:t>
            </a:r>
            <a:endParaRPr sz="1200">
              <a:latin typeface="Arial MT"/>
              <a:cs typeface="Arial MT"/>
            </a:endParaRPr>
          </a:p>
          <a:p>
            <a:pPr algn="just" marL="12700" marR="15240" indent="276225">
              <a:lnSpc>
                <a:spcPct val="110000"/>
              </a:lnSpc>
              <a:spcBef>
                <a:spcPts val="1010"/>
              </a:spcBef>
              <a:buAutoNum type="romanUcPeriod" startAt="2"/>
              <a:tabLst>
                <a:tab pos="28892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Elaborar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relatórios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periódicos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ocorrências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realizadas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unidades </a:t>
            </a:r>
            <a:r>
              <a:rPr dirty="0" sz="1200">
                <a:latin typeface="Arial MT"/>
                <a:cs typeface="Arial MT"/>
              </a:rPr>
              <a:t>escolares,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planejamento,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estatística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avaliação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resultados.</a:t>
            </a:r>
            <a:endParaRPr sz="1200">
              <a:latin typeface="Arial MT"/>
              <a:cs typeface="Arial MT"/>
            </a:endParaRPr>
          </a:p>
          <a:p>
            <a:pPr algn="just" marL="12700" marR="15875">
              <a:lnSpc>
                <a:spcPct val="113500"/>
              </a:lnSpc>
              <a:spcBef>
                <a:spcPts val="91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4º </a:t>
            </a:r>
            <a:r>
              <a:rPr dirty="0" sz="1200">
                <a:latin typeface="Arial MT"/>
                <a:cs typeface="Arial MT"/>
              </a:rPr>
              <a:t>O efetivo designado para 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Ronda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deverá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passar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por </a:t>
            </a:r>
            <a:r>
              <a:rPr dirty="0" sz="1200">
                <a:latin typeface="Arial MT"/>
                <a:cs typeface="Arial MT"/>
              </a:rPr>
              <a:t>formação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específica,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contemplando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temas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como:</a:t>
            </a:r>
            <a:endParaRPr sz="1200">
              <a:latin typeface="Arial MT"/>
              <a:cs typeface="Arial MT"/>
            </a:endParaRPr>
          </a:p>
          <a:p>
            <a:pPr marL="98425" indent="-85725">
              <a:lnSpc>
                <a:spcPct val="100000"/>
              </a:lnSpc>
              <a:spcBef>
                <a:spcPts val="1130"/>
              </a:spcBef>
              <a:buAutoNum type="romanUcPeriod"/>
              <a:tabLst>
                <a:tab pos="9842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criança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adolescente;</a:t>
            </a:r>
            <a:endParaRPr sz="1200">
              <a:latin typeface="Arial MT"/>
              <a:cs typeface="Arial MT"/>
            </a:endParaRPr>
          </a:p>
          <a:p>
            <a:pPr marL="140335" indent="-127635">
              <a:lnSpc>
                <a:spcPct val="100000"/>
              </a:lnSpc>
              <a:spcBef>
                <a:spcPts val="1150"/>
              </a:spcBef>
              <a:buAutoNum type="romanUcPeriod"/>
              <a:tabLst>
                <a:tab pos="14033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Mediação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conflitos;</a:t>
            </a:r>
            <a:endParaRPr sz="1200">
              <a:latin typeface="Arial MT"/>
              <a:cs typeface="Arial MT"/>
            </a:endParaRPr>
          </a:p>
          <a:p>
            <a:pPr marL="182880" indent="-170180">
              <a:lnSpc>
                <a:spcPct val="100000"/>
              </a:lnSpc>
              <a:spcBef>
                <a:spcPts val="1150"/>
              </a:spcBef>
              <a:buAutoNum type="romanUcPeriod"/>
              <a:tabLst>
                <a:tab pos="182880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Primeiros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socorros;</a:t>
            </a:r>
            <a:endParaRPr sz="1200">
              <a:latin typeface="Arial MT"/>
              <a:cs typeface="Arial MT"/>
            </a:endParaRPr>
          </a:p>
          <a:p>
            <a:pPr marL="198755" indent="-186055">
              <a:lnSpc>
                <a:spcPct val="100000"/>
              </a:lnSpc>
              <a:spcBef>
                <a:spcPts val="1155"/>
              </a:spcBef>
              <a:buAutoNum type="romanUcPeriod"/>
              <a:tabLst>
                <a:tab pos="19875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Comunicação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não</a:t>
            </a:r>
            <a:r>
              <a:rPr dirty="0" sz="1200" spc="-10">
                <a:latin typeface="Arial MT"/>
                <a:cs typeface="Arial MT"/>
              </a:rPr>
              <a:t> violenta;</a:t>
            </a:r>
            <a:endParaRPr sz="1200">
              <a:latin typeface="Arial MT"/>
              <a:cs typeface="Arial MT"/>
            </a:endParaRPr>
          </a:p>
          <a:p>
            <a:pPr marL="155575" indent="-142875">
              <a:lnSpc>
                <a:spcPct val="100000"/>
              </a:lnSpc>
              <a:spcBef>
                <a:spcPts val="1130"/>
              </a:spcBef>
              <a:buAutoNum type="romanUcPeriod"/>
              <a:tabLst>
                <a:tab pos="155575" algn="l"/>
              </a:tabLst>
            </a:pP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Noções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psicologia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infanto-juvenil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proteção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escolar.</a:t>
            </a:r>
            <a:endParaRPr sz="1200">
              <a:latin typeface="Arial MT"/>
              <a:cs typeface="Arial MT"/>
            </a:endParaRPr>
          </a:p>
          <a:p>
            <a:pPr algn="just" marL="12700" marR="6350">
              <a:lnSpc>
                <a:spcPct val="111200"/>
              </a:lnSpc>
              <a:spcBef>
                <a:spcPts val="965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5º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gratificação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remuneratória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paga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percentual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10%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(dez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cento)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valor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vencimento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previsto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8º,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§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1º,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Lei </a:t>
            </a:r>
            <a:r>
              <a:rPr dirty="0" sz="1200">
                <a:latin typeface="Arial MT"/>
                <a:cs typeface="Arial MT"/>
              </a:rPr>
              <a:t>Complementar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015/2025.</a:t>
            </a:r>
            <a:endParaRPr sz="1200">
              <a:latin typeface="Arial MT"/>
              <a:cs typeface="Arial MT"/>
            </a:endParaRPr>
          </a:p>
          <a:p>
            <a:pPr algn="just" marL="12700" marR="13335">
              <a:lnSpc>
                <a:spcPct val="111200"/>
              </a:lnSpc>
              <a:spcBef>
                <a:spcPts val="944"/>
              </a:spcBef>
            </a:pPr>
            <a:r>
              <a:rPr dirty="0" sz="1200" b="1">
                <a:latin typeface="Arial"/>
                <a:cs typeface="Arial"/>
              </a:rPr>
              <a:t>§1º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adicional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pago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mensalmente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aos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grupamento, </a:t>
            </a:r>
            <a:r>
              <a:rPr dirty="0" sz="1200">
                <a:latin typeface="Arial MT"/>
                <a:cs typeface="Arial MT"/>
              </a:rPr>
              <a:t>discriminado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contracheque,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livre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qualquer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desconto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Imposto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Renda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ou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outro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tributo,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sendo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compensação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exclusiva</a:t>
            </a:r>
            <a:r>
              <a:rPr dirty="0" sz="1200" spc="3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pelas</a:t>
            </a:r>
            <a:r>
              <a:rPr dirty="0" sz="1200" spc="36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funções desempenhadas.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98372" y="301243"/>
            <a:ext cx="5789930" cy="36175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84810" marR="3023235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Prefeito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110600"/>
              </a:lnSpc>
              <a:spcBef>
                <a:spcPts val="994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6º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atividades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serão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coordenadas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por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Inspetor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coordenador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forma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art.8º,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deverá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emitir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relatórios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periódicos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realizadas,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visando </a:t>
            </a:r>
            <a:r>
              <a:rPr dirty="0" sz="1200">
                <a:latin typeface="Arial MT"/>
                <a:cs typeface="Arial MT"/>
              </a:rPr>
              <a:t>aprimorar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estratégias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proteção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ambiente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escolar.</a:t>
            </a:r>
            <a:endParaRPr sz="1200">
              <a:latin typeface="Arial MT"/>
              <a:cs typeface="Arial MT"/>
            </a:endParaRPr>
          </a:p>
          <a:p>
            <a:pPr algn="just" marL="12700" marR="13970">
              <a:lnSpc>
                <a:spcPct val="111700"/>
              </a:lnSpc>
              <a:spcBef>
                <a:spcPts val="96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7º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Atos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comando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regulamentarão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serviço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Escolar no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âmbito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interno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instituição.</a:t>
            </a:r>
            <a:endParaRPr sz="1200">
              <a:latin typeface="Arial MT"/>
              <a:cs typeface="Arial MT"/>
            </a:endParaRPr>
          </a:p>
          <a:p>
            <a:pPr algn="just" marL="12700" marR="9525">
              <a:lnSpc>
                <a:spcPct val="110900"/>
              </a:lnSpc>
              <a:spcBef>
                <a:spcPts val="969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8º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designação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deverão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compor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Ronda </a:t>
            </a:r>
            <a:r>
              <a:rPr dirty="0" sz="1200">
                <a:latin typeface="Arial MT"/>
                <a:cs typeface="Arial MT"/>
              </a:rPr>
              <a:t>Escolar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realizada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pelo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Inspetor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através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Boletim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Oficial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Município.</a:t>
            </a:r>
            <a:endParaRPr sz="1200">
              <a:latin typeface="Arial MT"/>
              <a:cs typeface="Arial MT"/>
            </a:endParaRPr>
          </a:p>
          <a:p>
            <a:pPr algn="just" marL="12700" marR="14604">
              <a:lnSpc>
                <a:spcPct val="111700"/>
              </a:lnSpc>
              <a:spcBef>
                <a:spcPts val="96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9º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Este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publicação,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revogadas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as </a:t>
            </a:r>
            <a:r>
              <a:rPr dirty="0" sz="1200">
                <a:latin typeface="Arial MT"/>
                <a:cs typeface="Arial MT"/>
              </a:rPr>
              <a:t>disposições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1155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03373" y="4362449"/>
            <a:ext cx="2178050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155"/>
              </a:spcBef>
            </a:pP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SEMOP1</dc:creator>
  <dcterms:created xsi:type="dcterms:W3CDTF">2025-07-10T16:54:18Z</dcterms:created>
  <dcterms:modified xsi:type="dcterms:W3CDTF">2025-07-10T16:54:18Z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