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2130" cy="73640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265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904,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22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5" b="1">
                <a:latin typeface="Times New Roman"/>
                <a:cs typeface="Times New Roman"/>
              </a:rPr>
              <a:t>JULHO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9335" marR="5715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2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DIRETRIZES,</a:t>
            </a:r>
            <a:r>
              <a:rPr dirty="0" sz="1200" spc="2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ESTRATÉGIAS</a:t>
            </a:r>
            <a:r>
              <a:rPr dirty="0" sz="1200" spc="285" b="1">
                <a:latin typeface="Times New Roman"/>
                <a:cs typeface="Times New Roman"/>
              </a:rPr>
              <a:t> 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AÇÕES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 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PROGRAMA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ATENÇÃO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ORIENTAÇÃO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ÀS</a:t>
            </a:r>
            <a:r>
              <a:rPr dirty="0" sz="1200" spc="3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MÃES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ATÍPICAS</a:t>
            </a:r>
            <a:r>
              <a:rPr dirty="0" sz="1200" spc="35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OUTRAS PROVIDÊNCIAS.</a:t>
            </a:r>
            <a:endParaRPr sz="1200">
              <a:latin typeface="Times New Roman"/>
              <a:cs typeface="Times New Roman"/>
            </a:endParaRPr>
          </a:p>
          <a:p>
            <a:pPr algn="just" marL="12700" marR="99695">
              <a:lnSpc>
                <a:spcPct val="103299"/>
              </a:lnSpc>
              <a:spcBef>
                <a:spcPts val="127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Prefeito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Município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Janeiro,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exercício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atribuições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lhe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confere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artigo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Municipal,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promulgo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20">
                <a:latin typeface="Times New Roman"/>
                <a:cs typeface="Times New Roman"/>
              </a:rPr>
              <a:t> 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06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instituído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diretrizes,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estratégias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implantação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orientação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mães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100"/>
              </a:lnSpc>
              <a:spcBef>
                <a:spcPts val="285"/>
              </a:spcBef>
            </a:pPr>
            <a:r>
              <a:rPr dirty="0" sz="1200">
                <a:latin typeface="Times New Roman"/>
                <a:cs typeface="Times New Roman"/>
              </a:rPr>
              <a:t>atípicas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filhos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possuem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doenças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raras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deficiências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síndrome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Down, </a:t>
            </a:r>
            <a:r>
              <a:rPr dirty="0" sz="1200">
                <a:latin typeface="Times New Roman"/>
                <a:cs typeface="Times New Roman"/>
              </a:rPr>
              <a:t>transtorno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espectro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autista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transtorno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déficit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 com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hiperatividade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– </a:t>
            </a:r>
            <a:r>
              <a:rPr dirty="0" sz="1200">
                <a:latin typeface="Times New Roman"/>
                <a:cs typeface="Times New Roman"/>
              </a:rPr>
              <a:t>TDAH,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transtorno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déficit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dislexia,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denominado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Cuidando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quem </a:t>
            </a:r>
            <a:r>
              <a:rPr dirty="0" sz="1200" spc="-10">
                <a:latin typeface="Times New Roman"/>
                <a:cs typeface="Times New Roman"/>
              </a:rPr>
              <a:t>Cuida.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65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-10">
                <a:latin typeface="Times New Roman"/>
                <a:cs typeface="Times New Roman"/>
              </a:rPr>
              <a:t> considera-</a:t>
            </a:r>
            <a:r>
              <a:rPr dirty="0" sz="1200">
                <a:latin typeface="Times New Roman"/>
                <a:cs typeface="Times New Roman"/>
              </a:rPr>
              <a:t>se mãe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atípica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mãe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ou</a:t>
            </a:r>
            <a:endParaRPr sz="1200">
              <a:latin typeface="Times New Roman"/>
              <a:cs typeface="Times New Roman"/>
            </a:endParaRPr>
          </a:p>
          <a:p>
            <a:pPr algn="just" marL="12700" marR="15875">
              <a:lnSpc>
                <a:spcPts val="1370"/>
              </a:lnSpc>
              <a:spcBef>
                <a:spcPts val="390"/>
              </a:spcBef>
            </a:pPr>
            <a:r>
              <a:rPr dirty="0" sz="1200">
                <a:latin typeface="Times New Roman"/>
                <a:cs typeface="Times New Roman"/>
              </a:rPr>
              <a:t>cuidadora,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tutora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curadora,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responsável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criação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filhos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necessitam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cuidados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específicos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deficiências,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29"/>
              </a:spcBef>
            </a:pPr>
            <a:r>
              <a:rPr dirty="0" sz="1200" spc="-10">
                <a:latin typeface="Times New Roman"/>
                <a:cs typeface="Times New Roman"/>
              </a:rPr>
              <a:t>síndromes,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transtornos,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doenças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raras,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TDAH,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dislexia,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outros.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 objetivo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oferecer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orientação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psicossocial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ct val="95800"/>
              </a:lnSpc>
              <a:spcBef>
                <a:spcPts val="345"/>
              </a:spcBef>
            </a:pPr>
            <a:r>
              <a:rPr dirty="0" sz="1200">
                <a:latin typeface="Times New Roman"/>
                <a:cs typeface="Times New Roman"/>
              </a:rPr>
              <a:t>apoio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proteção,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acompanhamento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psicológico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terapêutico,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integral,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informação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fortalecimento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valorização </a:t>
            </a:r>
            <a:r>
              <a:rPr dirty="0" sz="1200">
                <a:latin typeface="Times New Roman"/>
                <a:cs typeface="Times New Roman"/>
              </a:rPr>
              <a:t>dessas</a:t>
            </a:r>
            <a:r>
              <a:rPr dirty="0" sz="1200" spc="-10">
                <a:latin typeface="Times New Roman"/>
                <a:cs typeface="Times New Roman"/>
              </a:rPr>
              <a:t> mulheres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sociedade.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Constituem</a:t>
            </a:r>
            <a:r>
              <a:rPr dirty="0" sz="1200" spc="-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diretrizes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gerais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implementação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 marL="12700" marR="12065" indent="457200">
              <a:lnSpc>
                <a:spcPts val="1390"/>
              </a:lnSpc>
              <a:spcBef>
                <a:spcPts val="355"/>
              </a:spcBef>
              <a:buFont typeface="Times New Roman"/>
              <a:buAutoNum type="romanU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oferecer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apoio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incentivo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psicossocial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mães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atípicas,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visando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promoção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políticas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fortalecimento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apoio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local;</a:t>
            </a:r>
            <a:endParaRPr sz="1200">
              <a:latin typeface="Times New Roman"/>
              <a:cs typeface="Times New Roman"/>
            </a:endParaRPr>
          </a:p>
          <a:p>
            <a:pPr marL="12700" marR="15240" indent="457200">
              <a:lnSpc>
                <a:spcPts val="1390"/>
              </a:lnSpc>
              <a:spcBef>
                <a:spcPts val="315"/>
              </a:spcBef>
              <a:buFont typeface="Times New Roman"/>
              <a:buAutoNum type="romanU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fortalecer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apoio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trocas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experiências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desafios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jornada </a:t>
            </a:r>
            <a:r>
              <a:rPr dirty="0" sz="1200">
                <a:latin typeface="Times New Roman"/>
                <a:cs typeface="Times New Roman"/>
              </a:rPr>
              <a:t>da mãe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atípica,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especialmente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justiça;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435735" y="7801482"/>
            <a:ext cx="5150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incentivar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realização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debates,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encontros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</a:t>
            </a:r>
            <a:r>
              <a:rPr dirty="0" sz="1200" spc="-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rodas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conversa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maternidade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78204" y="7801482"/>
            <a:ext cx="473075" cy="601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dirty="0" sz="1200" spc="-20" i="1">
                <a:latin typeface="Times New Roman"/>
                <a:cs typeface="Times New Roman"/>
              </a:rPr>
              <a:t>III</a:t>
            </a:r>
            <a:r>
              <a:rPr dirty="0" sz="1200" spc="-2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atípica;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200" spc="-25" i="1">
                <a:latin typeface="Times New Roman"/>
                <a:cs typeface="Times New Roman"/>
              </a:rPr>
              <a:t>IV</a:t>
            </a:r>
            <a:r>
              <a:rPr dirty="0" sz="1200" spc="-25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435735" y="8194929"/>
            <a:ext cx="51511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estimular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criação 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políticas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acolhimento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mães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atípicas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78204" y="8332089"/>
            <a:ext cx="5606415" cy="160210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85"/>
              </a:spcBef>
            </a:pPr>
            <a:r>
              <a:rPr dirty="0" sz="1200">
                <a:latin typeface="Times New Roman"/>
                <a:cs typeface="Times New Roman"/>
              </a:rPr>
              <a:t>filhos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deficiência;</a:t>
            </a:r>
            <a:endParaRPr sz="1200">
              <a:latin typeface="Times New Roman"/>
              <a:cs typeface="Times New Roman"/>
            </a:endParaRPr>
          </a:p>
          <a:p>
            <a:pPr algn="just" marL="12700" marR="8255" indent="456565">
              <a:lnSpc>
                <a:spcPts val="1370"/>
              </a:lnSpc>
              <a:spcBef>
                <a:spcPts val="395"/>
              </a:spcBef>
              <a:buFont typeface="Times New Roman"/>
              <a:buAutoNum type="romanUcPeriod" startAt="5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incentivar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criação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espaços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informar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sensibilizar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sociedade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 spc="-10">
                <a:latin typeface="Times New Roman"/>
                <a:cs typeface="Times New Roman"/>
              </a:rPr>
              <a:t>dificuldades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enfrentadas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maternidade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atípica;</a:t>
            </a:r>
            <a:endParaRPr sz="1200">
              <a:latin typeface="Times New Roman"/>
              <a:cs typeface="Times New Roman"/>
            </a:endParaRPr>
          </a:p>
          <a:p>
            <a:pPr algn="just" marL="12700" marR="11430" indent="456565">
              <a:lnSpc>
                <a:spcPct val="95800"/>
              </a:lnSpc>
              <a:spcBef>
                <a:spcPts val="315"/>
              </a:spcBef>
              <a:buFont typeface="Times New Roman"/>
              <a:buAutoNum type="romanUcPeriod" startAt="5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incentivar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realização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oficinas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temáticas,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cursos,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encontros,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seminários, conferências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fóruns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debates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relevância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foco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 spc="-10">
                <a:latin typeface="Times New Roman"/>
                <a:cs typeface="Times New Roman"/>
              </a:rPr>
              <a:t>maternidade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atípica;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55930">
              <a:lnSpc>
                <a:spcPts val="1390"/>
              </a:lnSpc>
              <a:spcBef>
                <a:spcPts val="350"/>
              </a:spcBef>
              <a:buFont typeface="Times New Roman"/>
              <a:buAutoNum type="romanUcPeriod" startAt="5"/>
              <a:tabLst>
                <a:tab pos="468630" algn="l"/>
              </a:tabLst>
            </a:pPr>
            <a:r>
              <a:rPr dirty="0" sz="1200">
                <a:latin typeface="Times New Roman"/>
                <a:cs typeface="Times New Roman"/>
              </a:rPr>
              <a:t>estimular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estudos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divulgação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informações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prevenção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doenças </a:t>
            </a:r>
            <a:r>
              <a:rPr dirty="0" sz="1200">
                <a:latin typeface="Times New Roman"/>
                <a:cs typeface="Times New Roman"/>
              </a:rPr>
              <a:t>emocionais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podem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surgir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decorrência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maternidade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atípica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filhos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04510" cy="17240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4503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200" spc="-10">
                <a:latin typeface="Times New Roman"/>
                <a:cs typeface="Times New Roman"/>
              </a:rPr>
              <a:t>deficiência;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70"/>
              </a:lnSpc>
              <a:spcBef>
                <a:spcPts val="390"/>
              </a:spcBef>
              <a:tabLst>
                <a:tab pos="469900" algn="l"/>
              </a:tabLst>
            </a:pPr>
            <a:r>
              <a:rPr dirty="0" sz="1200" spc="-10" i="1">
                <a:latin typeface="Times New Roman"/>
                <a:cs typeface="Times New Roman"/>
              </a:rPr>
              <a:t>VIII.</a:t>
            </a:r>
            <a:r>
              <a:rPr dirty="0" sz="1200" i="1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proteger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integralmente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dignidade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mães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atípicas,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fim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ampará-</a:t>
            </a:r>
            <a:r>
              <a:rPr dirty="0" sz="1200" spc="-25">
                <a:latin typeface="Times New Roman"/>
                <a:cs typeface="Times New Roman"/>
              </a:rPr>
              <a:t>las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exercício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maternidade,</a:t>
            </a:r>
            <a:r>
              <a:rPr dirty="0" sz="1200">
                <a:latin typeface="Times New Roman"/>
                <a:cs typeface="Times New Roman"/>
              </a:rPr>
              <a:t> desde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concepção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filhos.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Art.4º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estratégias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implementação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2164206"/>
            <a:ext cx="76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 i="1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435735" y="2164206"/>
            <a:ext cx="5142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integral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foco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mães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atípicas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8204" y="2304160"/>
            <a:ext cx="5608320" cy="469392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65"/>
              </a:spcBef>
            </a:pPr>
            <a:r>
              <a:rPr dirty="0" sz="1200">
                <a:latin typeface="Times New Roman"/>
                <a:cs typeface="Times New Roman"/>
              </a:rPr>
              <a:t>educação,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trabalho,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habitação,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outras;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56565">
              <a:lnSpc>
                <a:spcPct val="96100"/>
              </a:lnSpc>
              <a:spcBef>
                <a:spcPts val="320"/>
              </a:spcBef>
              <a:buFont typeface="Times New Roman"/>
              <a:buAutoNum type="romanUcPeriod" startAt="2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sistemas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específicos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beneficiárias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desta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escalas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diferenciadas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crianças,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adolescentes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idosos,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 spc="-10">
                <a:latin typeface="Times New Roman"/>
                <a:cs typeface="Times New Roman"/>
              </a:rPr>
              <a:t>condições,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deficiências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aspectos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sociais,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pessoais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 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entorno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onde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vivem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pessoas avaliadas;</a:t>
            </a:r>
            <a:endParaRPr sz="1200">
              <a:latin typeface="Times New Roman"/>
              <a:cs typeface="Times New Roman"/>
            </a:endParaRPr>
          </a:p>
          <a:p>
            <a:pPr algn="just" marL="468630" indent="-455930">
              <a:lnSpc>
                <a:spcPct val="100000"/>
              </a:lnSpc>
              <a:spcBef>
                <a:spcPts val="265"/>
              </a:spcBef>
              <a:buFont typeface="Times New Roman"/>
              <a:buAutoNum type="romanUcPeriod" startAt="2"/>
              <a:tabLst>
                <a:tab pos="46863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implantação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cuidados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especializados;</a:t>
            </a:r>
            <a:endParaRPr sz="1200">
              <a:latin typeface="Times New Roman"/>
              <a:cs typeface="Times New Roman"/>
            </a:endParaRPr>
          </a:p>
          <a:p>
            <a:pPr algn="just" marL="469265" indent="-456565">
              <a:lnSpc>
                <a:spcPct val="100000"/>
              </a:lnSpc>
              <a:spcBef>
                <a:spcPts val="290"/>
              </a:spcBef>
              <a:buFont typeface="Times New Roman"/>
              <a:buAutoNum type="romanUcPeriod" startAt="2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implantação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cuidados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domicílio;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56565">
              <a:lnSpc>
                <a:spcPts val="1390"/>
              </a:lnSpc>
              <a:spcBef>
                <a:spcPts val="355"/>
              </a:spcBef>
              <a:buFont typeface="Times New Roman"/>
              <a:buAutoNum type="romanUcPeriod" startAt="2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– facilitação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tecnologias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assistivas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ajuda técnica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autonomia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domicílio;</a:t>
            </a:r>
            <a:endParaRPr sz="1200">
              <a:latin typeface="Times New Roman"/>
              <a:cs typeface="Times New Roman"/>
            </a:endParaRPr>
          </a:p>
          <a:p>
            <a:pPr algn="just" marL="12700" marR="8255" indent="456565">
              <a:lnSpc>
                <a:spcPts val="1390"/>
              </a:lnSpc>
              <a:spcBef>
                <a:spcPts val="315"/>
              </a:spcBef>
              <a:buFont typeface="Times New Roman"/>
              <a:buAutoNum type="romanUcPeriod" startAt="2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implantação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acolhimento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situações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ausência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vínculos familiares,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caso;</a:t>
            </a:r>
            <a:endParaRPr sz="1200">
              <a:latin typeface="Times New Roman"/>
              <a:cs typeface="Times New Roman"/>
            </a:endParaRPr>
          </a:p>
          <a:p>
            <a:pPr algn="just" marL="12700" marR="13335" indent="456565">
              <a:lnSpc>
                <a:spcPct val="95900"/>
              </a:lnSpc>
              <a:spcBef>
                <a:spcPts val="285"/>
              </a:spcBef>
              <a:buFont typeface="Times New Roman"/>
              <a:buAutoNum type="romanUcPeriod" startAt="2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elaboração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estudo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identifique, quantifique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trace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perfil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sociodemográfico </a:t>
            </a:r>
            <a:r>
              <a:rPr dirty="0" sz="1200">
                <a:latin typeface="Times New Roman"/>
                <a:cs typeface="Times New Roman"/>
              </a:rPr>
              <a:t>desses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grupos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identifique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obstáculos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enfrentam, especialmente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busca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 serviços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Art.5º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Caberá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 Poder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regulamentar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Art.6º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dotação orçamentária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Art.7º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vereadora</a:t>
            </a:r>
            <a:r>
              <a:rPr dirty="0" sz="1200" spc="-20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ROSIMAR</a:t>
            </a:r>
            <a:r>
              <a:rPr dirty="0" sz="1000" spc="-15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ALVES.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09469" y="7493634"/>
            <a:ext cx="2350135" cy="77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22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00050" marR="396240">
              <a:lnSpc>
                <a:spcPct val="120000"/>
              </a:lnSpc>
              <a:spcBef>
                <a:spcPts val="103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2025-09-10T15:47:22Z</dcterms:created>
  <dcterms:modified xsi:type="dcterms:W3CDTF">2025-09-10T15:47:22Z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