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9371" y="350419"/>
            <a:ext cx="721787" cy="71912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89324" y="9950387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43510" y="9322679"/>
            <a:ext cx="1955800" cy="0"/>
          </a:xfrm>
          <a:custGeom>
            <a:avLst/>
            <a:gdLst/>
            <a:ahLst/>
            <a:cxnLst/>
            <a:rect l="l" t="t" r="r" b="b"/>
            <a:pathLst>
              <a:path w="1955800" h="0">
                <a:moveTo>
                  <a:pt x="0" y="0"/>
                </a:moveTo>
                <a:lnTo>
                  <a:pt x="1955223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80187" y="1246273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39296" y="228276"/>
            <a:ext cx="315976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1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SEFtOPEDICA</a:t>
            </a:r>
            <a:endParaRPr sz="1150">
              <a:latin typeface="Arial"/>
              <a:cs typeface="Arial"/>
            </a:endParaRPr>
          </a:p>
          <a:p>
            <a:pPr marL="12700" marR="1995170" indent="3175">
              <a:lnSpc>
                <a:spcPct val="122300"/>
              </a:lnSpc>
              <a:spcBef>
                <a:spcPts val="440"/>
              </a:spcBef>
            </a:pPr>
            <a:r>
              <a:rPr dirty="0" sz="850" spc="-20">
                <a:latin typeface="Arial MT"/>
                <a:cs typeface="Arial MT"/>
              </a:rPr>
              <a:t>Rua Maria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64904" y="1460837"/>
            <a:ext cx="2945130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5824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2970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>
                <a:latin typeface="Arial MT"/>
                <a:cs typeface="Arial MT"/>
              </a:rPr>
              <a:t>14</a:t>
            </a:r>
            <a:r>
              <a:rPr dirty="0" sz="850" spc="3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julho,</a:t>
            </a:r>
            <a:r>
              <a:rPr dirty="0" sz="850" spc="-20">
                <a:latin typeface="Arial MT"/>
                <a:cs typeface="Arial MT"/>
              </a:rPr>
              <a:t> 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850">
              <a:latin typeface="Arial MT"/>
              <a:cs typeface="Arial MT"/>
            </a:endParaRPr>
          </a:p>
          <a:p>
            <a:pPr marL="13970" marR="127000" indent="-1905">
              <a:lnSpc>
                <a:spcPts val="910"/>
              </a:lnSpc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R$500.000,00,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0">
                <a:latin typeface="Arial MT"/>
                <a:cs typeface="Arial MT"/>
              </a:rPr>
              <a:t>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4895" y="2669023"/>
            <a:ext cx="646176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11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legais,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acordo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lhe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10">
                <a:latin typeface="Arial MT"/>
                <a:cs typeface="Arial MT"/>
              </a:rPr>
              <a:t>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859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10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edição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extra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10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6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8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2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6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2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1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seguintes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23121" y="4380840"/>
            <a:ext cx="1948180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3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16941" y="4698409"/>
            <a:ext cx="1624330" cy="41592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15"/>
              </a:spcBef>
            </a:pPr>
            <a:r>
              <a:rPr dirty="0" sz="850">
                <a:latin typeface="Arial MT"/>
                <a:cs typeface="Arial MT"/>
              </a:rPr>
              <a:t>Fundo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41910">
              <a:lnSpc>
                <a:spcPct val="100000"/>
              </a:lnSpc>
              <a:spcBef>
                <a:spcPts val="515"/>
              </a:spcBef>
            </a:pPr>
            <a:r>
              <a:rPr dirty="0" baseline="10416" sz="1200" spc="15">
                <a:latin typeface="Arial MT"/>
                <a:cs typeface="Arial MT"/>
              </a:rPr>
              <a:t>M</a:t>
            </a:r>
            <a:r>
              <a:rPr dirty="0" baseline="6535" sz="1275" spc="15">
                <a:latin typeface="Arial MT"/>
                <a:cs typeface="Arial MT"/>
              </a:rPr>
              <a:t>A</a:t>
            </a:r>
            <a:r>
              <a:rPr dirty="0" baseline="6944" sz="1200" spc="15">
                <a:latin typeface="Arial MT"/>
                <a:cs typeface="Arial MT"/>
              </a:rPr>
              <a:t>NU</a:t>
            </a:r>
            <a:r>
              <a:rPr dirty="0" baseline="10416" sz="1200" spc="15">
                <a:latin typeface="Arial MT"/>
                <a:cs typeface="Arial MT"/>
              </a:rPr>
              <a:t>T</a:t>
            </a:r>
            <a:r>
              <a:rPr dirty="0" sz="800" spc="10">
                <a:latin typeface="Arial MT"/>
                <a:cs typeface="Arial MT"/>
              </a:rPr>
              <a:t>E</a:t>
            </a:r>
            <a:r>
              <a:rPr dirty="0" baseline="6535" sz="1275" spc="15">
                <a:latin typeface="Arial MT"/>
                <a:cs typeface="Arial MT"/>
              </a:rPr>
              <a:t>N</a:t>
            </a:r>
            <a:r>
              <a:rPr dirty="0" sz="800" spc="10">
                <a:latin typeface="Arial MT"/>
                <a:cs typeface="Arial MT"/>
              </a:rPr>
              <a:t>CA</a:t>
            </a:r>
            <a:r>
              <a:rPr dirty="0" baseline="12345" sz="675" spc="15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baseline="6944" sz="1200" spc="15">
                <a:latin typeface="Arial MT"/>
                <a:cs typeface="Arial MT"/>
              </a:rPr>
              <a:t>ADM</a:t>
            </a:r>
            <a:r>
              <a:rPr dirty="0" baseline="6944" sz="1200" spc="22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N</a:t>
            </a:r>
            <a:r>
              <a:rPr dirty="0" sz="800" spc="-10">
                <a:latin typeface="Arial MT"/>
                <a:cs typeface="Arial MT"/>
              </a:rPr>
              <a:t>I</a:t>
            </a:r>
            <a:r>
              <a:rPr dirty="0" baseline="3472" sz="1200" spc="-15">
                <a:latin typeface="Arial MT"/>
                <a:cs typeface="Arial MT"/>
              </a:rPr>
              <a:t>S</a:t>
            </a:r>
            <a:r>
              <a:rPr dirty="0" baseline="6944" sz="1200" spc="-15">
                <a:latin typeface="Arial MT"/>
                <a:cs typeface="Arial MT"/>
              </a:rPr>
              <a:t>T</a:t>
            </a:r>
            <a:r>
              <a:rPr dirty="0" baseline="6535" sz="1275" spc="-15">
                <a:latin typeface="Arial MT"/>
                <a:cs typeface="Arial MT"/>
              </a:rPr>
              <a:t>R</a:t>
            </a:r>
            <a:r>
              <a:rPr dirty="0" baseline="3267" sz="1275" spc="-15">
                <a:latin typeface="Arial MT"/>
                <a:cs typeface="Arial MT"/>
              </a:rPr>
              <a:t>A</a:t>
            </a:r>
            <a:r>
              <a:rPr dirty="0" sz="800" spc="-10">
                <a:latin typeface="Arial MT"/>
                <a:cs typeface="Arial MT"/>
              </a:rPr>
              <a:t>CÃ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0342" y="4716692"/>
            <a:ext cx="655955" cy="5651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393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2</a:t>
            </a:r>
            <a:r>
              <a:rPr dirty="0" baseline="-10416" sz="1200" spc="-15">
                <a:latin typeface="Arial MT"/>
                <a:cs typeface="Arial MT"/>
              </a:rPr>
              <a:t>.</a:t>
            </a:r>
            <a:r>
              <a:rPr dirty="0" sz="800" spc="-10">
                <a:latin typeface="Arial MT"/>
                <a:cs typeface="Arial MT"/>
              </a:rPr>
              <a:t>83</a:t>
            </a:r>
            <a:r>
              <a:rPr dirty="0" sz="850" spc="-10">
                <a:latin typeface="Arial MT"/>
                <a:cs typeface="Arial MT"/>
              </a:rPr>
              <a:t>7</a:t>
            </a:r>
            <a:endParaRPr sz="8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445"/>
              </a:spcBef>
            </a:pPr>
            <a:r>
              <a:rPr dirty="0" sz="850" spc="-20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71475" y="4965032"/>
            <a:ext cx="38684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944" sz="1200">
                <a:latin typeface="Arial MT"/>
                <a:cs typeface="Arial MT"/>
              </a:rPr>
              <a:t>E</a:t>
            </a:r>
            <a:r>
              <a:rPr dirty="0" baseline="6944" sz="1200" spc="-89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O</a:t>
            </a:r>
            <a:r>
              <a:rPr dirty="0" baseline="9803" sz="1275">
                <a:latin typeface="Arial MT"/>
                <a:cs typeface="Arial MT"/>
              </a:rPr>
              <a:t>P</a:t>
            </a:r>
            <a:r>
              <a:rPr dirty="0" baseline="6535" sz="1275">
                <a:latin typeface="Arial MT"/>
                <a:cs typeface="Arial MT"/>
              </a:rPr>
              <a:t>E</a:t>
            </a:r>
            <a:r>
              <a:rPr dirty="0" baseline="3472" sz="1200">
                <a:latin typeface="Arial MT"/>
                <a:cs typeface="Arial MT"/>
              </a:rPr>
              <a:t>RA</a:t>
            </a:r>
            <a:r>
              <a:rPr dirty="0" baseline="6535" sz="1275">
                <a:latin typeface="Arial MT"/>
                <a:cs typeface="Arial MT"/>
              </a:rPr>
              <a:t>C</a:t>
            </a:r>
            <a:r>
              <a:rPr dirty="0" baseline="3472" sz="1200">
                <a:latin typeface="Arial MT"/>
                <a:cs typeface="Arial MT"/>
              </a:rPr>
              <a:t>I</a:t>
            </a:r>
            <a:r>
              <a:rPr dirty="0" baseline="3472" sz="1200" spc="345">
                <a:latin typeface="Arial MT"/>
                <a:cs typeface="Arial MT"/>
              </a:rPr>
              <a:t> </a:t>
            </a:r>
            <a:r>
              <a:rPr dirty="0" baseline="6535" sz="1275" spc="-15">
                <a:latin typeface="Arial MT"/>
                <a:cs typeface="Arial MT"/>
              </a:rPr>
              <a:t>N</a:t>
            </a:r>
            <a:r>
              <a:rPr dirty="0" baseline="6944" sz="1200" spc="-15">
                <a:latin typeface="Arial MT"/>
                <a:cs typeface="Arial MT"/>
              </a:rPr>
              <a:t>A</a:t>
            </a:r>
            <a:r>
              <a:rPr dirty="0" baseline="3472" sz="1200" spc="-15">
                <a:latin typeface="Arial MT"/>
                <a:cs typeface="Arial MT"/>
              </a:rPr>
              <a:t>LIZACÃ</a:t>
            </a:r>
            <a:r>
              <a:rPr dirty="0" baseline="3267" sz="1275" spc="-15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</a:t>
            </a:r>
            <a:r>
              <a:rPr dirty="0" baseline="3267" sz="1275" spc="-15">
                <a:latin typeface="Arial MT"/>
                <a:cs typeface="Arial MT"/>
              </a:rPr>
              <a:t>AS</a:t>
            </a:r>
            <a:r>
              <a:rPr dirty="0" baseline="3267" sz="1275" spc="-13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U</a:t>
            </a:r>
            <a:r>
              <a:rPr dirty="0" baseline="3267" sz="1275" spc="-15">
                <a:latin typeface="Arial MT"/>
                <a:cs typeface="Arial MT"/>
              </a:rPr>
              <a:t>N</a:t>
            </a:r>
            <a:r>
              <a:rPr dirty="0" baseline="3472" sz="1200" spc="-15">
                <a:latin typeface="Arial MT"/>
                <a:cs typeface="Arial MT"/>
              </a:rPr>
              <a:t>I</a:t>
            </a:r>
            <a:r>
              <a:rPr dirty="0" baseline="3267" sz="1275" spc="-15">
                <a:latin typeface="Arial MT"/>
                <a:cs typeface="Arial MT"/>
              </a:rPr>
              <a:t>DA</a:t>
            </a:r>
            <a:r>
              <a:rPr dirty="0" baseline="3472" sz="1200" spc="-15">
                <a:latin typeface="Arial MT"/>
                <a:cs typeface="Arial MT"/>
              </a:rPr>
              <a:t>DES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</a:t>
            </a:r>
            <a:r>
              <a:rPr dirty="0" baseline="3472" sz="1200">
                <a:latin typeface="Arial MT"/>
                <a:cs typeface="Arial MT"/>
              </a:rPr>
              <a:t>AÚ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baseline="3472" sz="1200">
                <a:latin typeface="Arial MT"/>
                <a:cs typeface="Arial MT"/>
              </a:rPr>
              <a:t>/</a:t>
            </a:r>
            <a:r>
              <a:rPr dirty="0" sz="850">
                <a:latin typeface="Arial MT"/>
                <a:cs typeface="Arial MT"/>
              </a:rPr>
              <a:t>CO</a:t>
            </a:r>
            <a:r>
              <a:rPr dirty="0" sz="800">
                <a:latin typeface="Arial MT"/>
                <a:cs typeface="Arial MT"/>
              </a:rPr>
              <a:t>N</a:t>
            </a:r>
            <a:r>
              <a:rPr dirty="0" baseline="3472" sz="1200">
                <a:latin typeface="Arial MT"/>
                <a:cs typeface="Arial MT"/>
              </a:rPr>
              <a:t>S</a:t>
            </a:r>
            <a:r>
              <a:rPr dirty="0" baseline="3703" sz="1125">
                <a:latin typeface="Arial MT"/>
                <a:cs typeface="Arial MT"/>
              </a:rPr>
              <a:t>T</a:t>
            </a:r>
            <a:r>
              <a:rPr dirty="0" baseline="3472" sz="1200">
                <a:latin typeface="Arial MT"/>
                <a:cs typeface="Arial MT"/>
              </a:rPr>
              <a:t>/</a:t>
            </a:r>
            <a:r>
              <a:rPr dirty="0" sz="850">
                <a:latin typeface="Arial MT"/>
                <a:cs typeface="Arial MT"/>
              </a:rPr>
              <a:t>R</a:t>
            </a:r>
            <a:r>
              <a:rPr dirty="0" sz="800">
                <a:latin typeface="Arial MT"/>
                <a:cs typeface="Arial MT"/>
              </a:rPr>
              <a:t>EF</a:t>
            </a:r>
            <a:r>
              <a:rPr dirty="0" sz="800" spc="27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R</a:t>
            </a:r>
            <a:r>
              <a:rPr dirty="0" sz="800" spc="-10">
                <a:latin typeface="Arial MT"/>
                <a:cs typeface="Arial MT"/>
              </a:rPr>
              <a:t>M</a:t>
            </a:r>
            <a:r>
              <a:rPr dirty="0" baseline="3472" sz="1200" spc="-15">
                <a:latin typeface="Arial MT"/>
                <a:cs typeface="Arial MT"/>
              </a:rPr>
              <a:t>A/</a:t>
            </a:r>
            <a:r>
              <a:rPr dirty="0" sz="850" spc="-10">
                <a:latin typeface="Arial MT"/>
                <a:cs typeface="Arial MT"/>
              </a:rPr>
              <a:t>A</a:t>
            </a:r>
            <a:r>
              <a:rPr dirty="0" sz="800" spc="-10">
                <a:latin typeface="Arial MT"/>
                <a:cs typeface="Arial MT"/>
              </a:rPr>
              <a:t>M</a:t>
            </a:r>
            <a:r>
              <a:rPr dirty="0" sz="850" spc="-10">
                <a:latin typeface="Arial MT"/>
                <a:cs typeface="Arial MT"/>
              </a:rPr>
              <a:t>P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42656" y="5126530"/>
            <a:ext cx="21913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EQUIPAMENTOS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MATERIAL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PERMANENTE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65263" y="5079300"/>
            <a:ext cx="2160270" cy="729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470"/>
              </a:spcBef>
            </a:pPr>
            <a:r>
              <a:rPr dirty="0" sz="850" spc="-25">
                <a:latin typeface="Arial MT"/>
                <a:cs typeface="Arial MT"/>
              </a:rPr>
              <a:t>SUS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Estruturação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ASPS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Governo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5" b="1">
                <a:latin typeface="Arial"/>
                <a:cs typeface="Arial"/>
              </a:rPr>
              <a:t>Total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80" b="1">
                <a:latin typeface="Arial"/>
                <a:cs typeface="Arial"/>
              </a:rPr>
              <a:t>do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30" b="1">
                <a:latin typeface="Arial"/>
                <a:cs typeface="Arial"/>
              </a:rPr>
              <a:t>Projeto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407034">
              <a:lnSpc>
                <a:spcPct val="100000"/>
              </a:lnSpc>
              <a:spcBef>
                <a:spcPts val="275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Suplementado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72320" y="5079300"/>
            <a:ext cx="525145" cy="729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35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850" spc="-40" b="1">
                <a:latin typeface="Arial"/>
                <a:cs typeface="Arial"/>
              </a:rPr>
              <a:t>500.000,00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75"/>
              </a:spcBef>
            </a:pPr>
            <a:r>
              <a:rPr dirty="0" sz="850" spc="-40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79293" y="5845651"/>
            <a:ext cx="596773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80059" marR="5080" indent="-467995">
              <a:lnSpc>
                <a:spcPts val="1010"/>
              </a:lnSpc>
              <a:spcBef>
                <a:spcPts val="14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presente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suplementar,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55">
                <a:latin typeface="Arial MT"/>
                <a:cs typeface="Arial MT"/>
              </a:rPr>
              <a:t>43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Federa|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55320" y="6203689"/>
            <a:ext cx="164528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88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Dotação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20075" y="6544298"/>
            <a:ext cx="1948180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-3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21650" y="6212830"/>
            <a:ext cx="64389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95"/>
              </a:spcBef>
            </a:pPr>
            <a:r>
              <a:rPr dirty="0" sz="850" spc="-10">
                <a:latin typeface="Palatino Linotype"/>
                <a:cs typeface="Palatino Linotype"/>
              </a:rPr>
              <a:t>R$500.000,00</a:t>
            </a:r>
            <a:endParaRPr sz="85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Palatino Linotype"/>
                <a:cs typeface="Palatino Linotype"/>
              </a:rPr>
              <a:t>$500.000,00</a:t>
            </a:r>
            <a:endParaRPr sz="850">
              <a:latin typeface="Palatino Linotype"/>
              <a:cs typeface="Palatino Linotyp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16941" y="6858821"/>
            <a:ext cx="5475605" cy="42164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40"/>
              </a:spcBef>
            </a:pPr>
            <a:r>
              <a:rPr dirty="0" sz="850">
                <a:latin typeface="Arial MT"/>
                <a:cs typeface="Arial MT"/>
              </a:rPr>
              <a:t>Fundo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40"/>
              </a:spcBef>
            </a:pPr>
            <a:r>
              <a:rPr dirty="0" baseline="3267" sz="1275" spc="-67">
                <a:latin typeface="Arial MT"/>
                <a:cs typeface="Arial MT"/>
              </a:rPr>
              <a:t>MANUTENCÃO.</a:t>
            </a:r>
            <a:r>
              <a:rPr dirty="0" baseline="3267" sz="1275" spc="19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ADMINISTRA</a:t>
            </a:r>
            <a:r>
              <a:rPr dirty="0" sz="850" spc="-40">
                <a:latin typeface="Arial MT"/>
                <a:cs typeface="Arial MT"/>
              </a:rPr>
              <a:t>CA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30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6535" sz="1275" spc="-60">
                <a:latin typeface="Arial MT"/>
                <a:cs typeface="Arial MT"/>
              </a:rPr>
              <a:t>O</a:t>
            </a:r>
            <a:r>
              <a:rPr dirty="0" baseline="6535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DAS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157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SAÚDE/CONST/REFORMA/AMPI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2757" y="6867962"/>
            <a:ext cx="605155" cy="57721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65"/>
              </a:spcBef>
            </a:pPr>
            <a:r>
              <a:rPr dirty="0" sz="850" spc="-10"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2.837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35"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42929" y="7296082"/>
            <a:ext cx="12274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OBRAS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104">
                <a:latin typeface="Arial MT"/>
                <a:cs typeface="Arial MT"/>
              </a:rPr>
              <a:t>E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30">
                <a:latin typeface="Arial MT"/>
                <a:cs typeface="Arial MT"/>
              </a:rPr>
              <a:t>INSTAL</a:t>
            </a:r>
            <a:r>
              <a:rPr dirty="0" sz="850" spc="-20">
                <a:latin typeface="Arial MT"/>
                <a:cs typeface="Arial MT"/>
              </a:rPr>
              <a:t>AC</a:t>
            </a:r>
            <a:r>
              <a:rPr dirty="0" baseline="3267" sz="1275" spc="-30">
                <a:latin typeface="Arial MT"/>
                <a:cs typeface="Arial MT"/>
              </a:rPr>
              <a:t>ÕES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62218" y="7239712"/>
            <a:ext cx="2201545" cy="735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388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5485">
              <a:lnSpc>
                <a:spcPct val="100000"/>
              </a:lnSpc>
              <a:spcBef>
                <a:spcPts val="300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72320" y="7239712"/>
            <a:ext cx="527685" cy="735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5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850" spc="-35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54426" y="8006064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latin typeface="Arial MT"/>
                <a:cs typeface="Arial MT"/>
              </a:rPr>
              <a:t>ArtigO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3º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60984" y="8006064"/>
            <a:ext cx="343407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Revogadas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664660" y="8758704"/>
            <a:ext cx="18700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Gabinete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do Prefeito,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14</a:t>
            </a:r>
            <a:r>
              <a:rPr dirty="0" sz="850" spc="3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julho,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874076" y="9963587"/>
            <a:ext cx="29400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426230" y="9969935"/>
            <a:ext cx="49466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3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2025-07-23T15:05:40Z</dcterms:created>
  <dcterms:modified xsi:type="dcterms:W3CDTF">2025-07-23T15:05:40Z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