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7569200" cy="10699750"/>
  <p:notesSz cx="7569200" cy="1069975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690" y="3316922"/>
            <a:ext cx="6433820" cy="224694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5380" y="5991860"/>
            <a:ext cx="5298440" cy="26749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78460" y="2460942"/>
            <a:ext cx="3292602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3898138" y="2460942"/>
            <a:ext cx="3292602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Relationship Id="rId8" Type="http://schemas.openxmlformats.org/officeDocument/2006/relationships/image" Target="../media/image2.pn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881380" y="233679"/>
            <a:ext cx="959339" cy="880745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390515" y="395604"/>
            <a:ext cx="961694" cy="6889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460" y="427990"/>
            <a:ext cx="6812280" cy="1711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460" y="2460942"/>
            <a:ext cx="6812280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573528" y="9950768"/>
            <a:ext cx="2422144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78460" y="9950768"/>
            <a:ext cx="1740916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5449824" y="9950768"/>
            <a:ext cx="1740916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978204" y="433831"/>
            <a:ext cx="5610860" cy="9526270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911225" marR="2148840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Municipal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30"/>
              </a:spcBef>
            </a:pP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dirty="0" sz="1200" b="1">
                <a:latin typeface="Times New Roman"/>
                <a:cs typeface="Times New Roman"/>
              </a:rPr>
              <a:t>LEI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MUNICIPAL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Nº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902,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21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-5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JULHO DE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spc="-20" b="1">
                <a:latin typeface="Times New Roman"/>
                <a:cs typeface="Times New Roman"/>
              </a:rPr>
              <a:t>2025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4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2298700" marR="5080">
              <a:lnSpc>
                <a:spcPts val="1320"/>
              </a:lnSpc>
            </a:pPr>
            <a:r>
              <a:rPr dirty="0" sz="1150" b="1">
                <a:latin typeface="Times New Roman"/>
                <a:cs typeface="Times New Roman"/>
              </a:rPr>
              <a:t>DISPÕE</a:t>
            </a:r>
            <a:r>
              <a:rPr dirty="0" sz="1150" spc="100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SOBRE</a:t>
            </a:r>
            <a:r>
              <a:rPr dirty="0" sz="1150" spc="100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ALTERAR</a:t>
            </a:r>
            <a:r>
              <a:rPr dirty="0" sz="1150" spc="100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O</a:t>
            </a:r>
            <a:r>
              <a:rPr dirty="0" sz="1150" spc="105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DECRETO</a:t>
            </a:r>
            <a:r>
              <a:rPr dirty="0" sz="1150" spc="120" b="1">
                <a:latin typeface="Times New Roman"/>
                <a:cs typeface="Times New Roman"/>
              </a:rPr>
              <a:t> </a:t>
            </a:r>
            <a:r>
              <a:rPr dirty="0" sz="1150" spc="-10" b="1">
                <a:latin typeface="Times New Roman"/>
                <a:cs typeface="Times New Roman"/>
              </a:rPr>
              <a:t>Nº2004 </a:t>
            </a:r>
            <a:r>
              <a:rPr dirty="0" sz="1150" b="1">
                <a:latin typeface="Times New Roman"/>
                <a:cs typeface="Times New Roman"/>
              </a:rPr>
              <a:t>DE</a:t>
            </a:r>
            <a:r>
              <a:rPr dirty="0" sz="1150" spc="-25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29</a:t>
            </a:r>
            <a:r>
              <a:rPr dirty="0" sz="1150" spc="-20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DE</a:t>
            </a:r>
            <a:r>
              <a:rPr dirty="0" sz="1150" spc="-25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JULHO</a:t>
            </a:r>
            <a:r>
              <a:rPr dirty="0" sz="1150" spc="-15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DE</a:t>
            </a:r>
            <a:r>
              <a:rPr dirty="0" sz="1150" spc="-25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2015</a:t>
            </a:r>
            <a:r>
              <a:rPr dirty="0" sz="1150" spc="-15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PARA</a:t>
            </a:r>
            <a:r>
              <a:rPr dirty="0" sz="1150" spc="-25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CRIAR</a:t>
            </a:r>
            <a:r>
              <a:rPr dirty="0" sz="1150" spc="-10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A</a:t>
            </a:r>
            <a:r>
              <a:rPr dirty="0" sz="1150" spc="-25" b="1">
                <a:latin typeface="Times New Roman"/>
                <a:cs typeface="Times New Roman"/>
              </a:rPr>
              <a:t> </a:t>
            </a:r>
            <a:r>
              <a:rPr dirty="0" sz="1150" b="1">
                <a:latin typeface="Times New Roman"/>
                <a:cs typeface="Times New Roman"/>
              </a:rPr>
              <a:t>LEI</a:t>
            </a:r>
            <a:r>
              <a:rPr dirty="0" sz="1150" spc="-25" b="1">
                <a:latin typeface="Times New Roman"/>
                <a:cs typeface="Times New Roman"/>
              </a:rPr>
              <a:t> </a:t>
            </a:r>
            <a:r>
              <a:rPr dirty="0" sz="1150" spc="-35" b="1">
                <a:latin typeface="Times New Roman"/>
                <a:cs typeface="Times New Roman"/>
              </a:rPr>
              <a:t>Nº </a:t>
            </a:r>
            <a:r>
              <a:rPr dirty="0" sz="1150" b="1">
                <a:latin typeface="Times New Roman"/>
                <a:cs typeface="Times New Roman"/>
              </a:rPr>
              <a:t>902/2025</a:t>
            </a:r>
            <a:r>
              <a:rPr dirty="0" sz="1150" spc="295" b="1">
                <a:latin typeface="Times New Roman"/>
                <a:cs typeface="Times New Roman"/>
              </a:rPr>
              <a:t>   </a:t>
            </a:r>
            <a:r>
              <a:rPr dirty="0" sz="1150" b="1">
                <a:latin typeface="Times New Roman"/>
                <a:cs typeface="Times New Roman"/>
              </a:rPr>
              <a:t>MUNICIPAL</a:t>
            </a:r>
            <a:r>
              <a:rPr dirty="0" sz="1150" spc="305" b="1">
                <a:latin typeface="Times New Roman"/>
                <a:cs typeface="Times New Roman"/>
              </a:rPr>
              <a:t>   </a:t>
            </a:r>
            <a:r>
              <a:rPr dirty="0" sz="1150" b="1">
                <a:latin typeface="Times New Roman"/>
                <a:cs typeface="Times New Roman"/>
              </a:rPr>
              <a:t>DOS</a:t>
            </a:r>
            <a:r>
              <a:rPr dirty="0" sz="1150" spc="300" b="1">
                <a:latin typeface="Times New Roman"/>
                <a:cs typeface="Times New Roman"/>
              </a:rPr>
              <a:t>   </a:t>
            </a:r>
            <a:r>
              <a:rPr dirty="0" sz="1150" spc="-10" b="1">
                <a:latin typeface="Times New Roman"/>
                <a:cs typeface="Times New Roman"/>
              </a:rPr>
              <a:t>BENEFÍCIOS EVENTUAIS</a:t>
            </a:r>
            <a:endParaRPr sz="1150">
              <a:latin typeface="Times New Roman"/>
              <a:cs typeface="Times New Roman"/>
            </a:endParaRPr>
          </a:p>
          <a:p>
            <a:pPr algn="just" marL="100965" marR="99060">
              <a:lnSpc>
                <a:spcPct val="103400"/>
              </a:lnSpc>
              <a:spcBef>
                <a:spcPts val="1235"/>
              </a:spcBef>
            </a:pPr>
            <a:r>
              <a:rPr dirty="0" sz="1200" b="1">
                <a:latin typeface="Times New Roman"/>
                <a:cs typeface="Times New Roman"/>
              </a:rPr>
              <a:t>LUCAS</a:t>
            </a:r>
            <a:r>
              <a:rPr dirty="0" sz="1200" spc="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DUTRA</a:t>
            </a:r>
            <a:r>
              <a:rPr dirty="0" sz="1200" spc="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DOS</a:t>
            </a:r>
            <a:r>
              <a:rPr dirty="0" sz="1200" spc="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SANTOS</a:t>
            </a:r>
            <a:r>
              <a:rPr dirty="0" sz="1200">
                <a:latin typeface="Times New Roman"/>
                <a:cs typeface="Times New Roman"/>
              </a:rPr>
              <a:t>,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Prefeito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Seropédica,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Estado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Rio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Janeiro,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exercício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atribuições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lhe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confere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artigo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74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Orgânica </a:t>
            </a:r>
            <a:r>
              <a:rPr dirty="0" sz="1200">
                <a:latin typeface="Times New Roman"/>
                <a:cs typeface="Times New Roman"/>
              </a:rPr>
              <a:t>Municipal,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faz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saber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Câmara</a:t>
            </a:r>
            <a:r>
              <a:rPr dirty="0" sz="1200" spc="2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Vereadores</a:t>
            </a:r>
            <a:r>
              <a:rPr dirty="0" sz="1200" spc="2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aprovou,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eu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sanciono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promulgo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seguinte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lei: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8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02235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Art.1º</a:t>
            </a:r>
            <a:r>
              <a:rPr dirty="0" sz="1200" spc="16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5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Presente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tem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como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finalidade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regulamentar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provisões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benefícios </a:t>
            </a:r>
            <a:r>
              <a:rPr dirty="0" sz="1200">
                <a:latin typeface="Times New Roman"/>
                <a:cs typeface="Times New Roman"/>
              </a:rPr>
              <a:t>eventuais,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consonância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38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NOB-</a:t>
            </a:r>
            <a:r>
              <a:rPr dirty="0" sz="1200">
                <a:latin typeface="Times New Roman"/>
                <a:cs typeface="Times New Roman"/>
              </a:rPr>
              <a:t>SUAS,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estabelecendo</a:t>
            </a:r>
            <a:r>
              <a:rPr dirty="0" sz="1200" spc="3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suas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caracterizações, </a:t>
            </a:r>
            <a:r>
              <a:rPr dirty="0" sz="1200">
                <a:latin typeface="Times New Roman"/>
                <a:cs typeface="Times New Roman"/>
              </a:rPr>
              <a:t>princípios,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diretrizes,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conteúdo,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significado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responsabilidades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âmbito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gestão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da </a:t>
            </a:r>
            <a:r>
              <a:rPr dirty="0" sz="1200">
                <a:latin typeface="Times New Roman"/>
                <a:cs typeface="Times New Roman"/>
              </a:rPr>
              <a:t>Política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Seropédica.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95"/>
              </a:spcBef>
            </a:pPr>
            <a:endParaRPr sz="1200">
              <a:latin typeface="Times New Roman"/>
              <a:cs typeface="Times New Roman"/>
            </a:endParaRPr>
          </a:p>
          <a:p>
            <a:pPr algn="ctr" marL="297180" marR="204470">
              <a:lnSpc>
                <a:spcPts val="138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DOS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BENEFÍCIOS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EVENTUAIS,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DOS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SERVIÇOS,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DOS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PROGRAMAS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spc="-25" b="1">
                <a:latin typeface="Times New Roman"/>
                <a:cs typeface="Times New Roman"/>
              </a:rPr>
              <a:t>DE </a:t>
            </a:r>
            <a:r>
              <a:rPr dirty="0" sz="1200" b="1">
                <a:latin typeface="Times New Roman"/>
                <a:cs typeface="Times New Roman"/>
              </a:rPr>
              <a:t>ASSISTÊNCIA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SOCIAL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E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DOS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PROJETOS</a:t>
            </a:r>
            <a:r>
              <a:rPr dirty="0" sz="1200" spc="-2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ENFRENTAMENTO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spc="-25" b="1">
                <a:latin typeface="Times New Roman"/>
                <a:cs typeface="Times New Roman"/>
              </a:rPr>
              <a:t>DA </a:t>
            </a:r>
            <a:r>
              <a:rPr dirty="0" sz="1200" spc="-10" b="1">
                <a:latin typeface="Times New Roman"/>
                <a:cs typeface="Times New Roman"/>
              </a:rPr>
              <a:t>POBREZA.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4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02235" marR="6350">
              <a:lnSpc>
                <a:spcPts val="138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204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2°</a:t>
            </a:r>
            <a:r>
              <a:rPr dirty="0" sz="1200" spc="22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são</a:t>
            </a:r>
            <a:r>
              <a:rPr dirty="0" sz="1200" spc="20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provisões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suplementares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provisórias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prestadas</a:t>
            </a:r>
            <a:r>
              <a:rPr dirty="0" sz="1200" spc="24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aos </a:t>
            </a:r>
            <a:r>
              <a:rPr dirty="0" sz="1200">
                <a:latin typeface="Times New Roman"/>
                <a:cs typeface="Times New Roman"/>
              </a:rPr>
              <a:t>indivíduos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virtude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nascimento,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morte,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situações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vulnerabilidade </a:t>
            </a:r>
            <a:r>
              <a:rPr dirty="0" sz="1200">
                <a:latin typeface="Times New Roman"/>
                <a:cs typeface="Times New Roman"/>
              </a:rPr>
              <a:t>temporária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calamidade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pública,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prevista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federal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n°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8.742,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1993.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02235" marR="76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2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3°</a:t>
            </a:r>
            <a:r>
              <a:rPr dirty="0" sz="1200" spc="3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integram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organicamente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garantias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SUAS,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devendo </a:t>
            </a:r>
            <a:r>
              <a:rPr dirty="0" sz="1200">
                <a:latin typeface="Times New Roman"/>
                <a:cs typeface="Times New Roman"/>
              </a:rPr>
              <a:t>sua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prestação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observar: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65"/>
              </a:spcBef>
            </a:pPr>
            <a:endParaRPr sz="1200">
              <a:latin typeface="Times New Roman"/>
              <a:cs typeface="Times New Roman"/>
            </a:endParaRPr>
          </a:p>
          <a:p>
            <a:pPr marL="102235">
              <a:lnSpc>
                <a:spcPct val="100000"/>
              </a:lnSpc>
            </a:pPr>
            <a:r>
              <a:rPr dirty="0" sz="1200" i="1">
                <a:latin typeface="Times New Roman"/>
                <a:cs typeface="Times New Roman"/>
              </a:rPr>
              <a:t>I</a:t>
            </a:r>
            <a:r>
              <a:rPr dirty="0" sz="1200" spc="-30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subordinação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contribuições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prévias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vinculação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quaisquer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contrapartidas.</a:t>
            </a:r>
            <a:endParaRPr sz="1200">
              <a:latin typeface="Times New Roman"/>
              <a:cs typeface="Times New Roman"/>
            </a:endParaRPr>
          </a:p>
          <a:p>
            <a:pPr marL="102235" marR="8890">
              <a:lnSpc>
                <a:spcPts val="1380"/>
              </a:lnSpc>
              <a:spcBef>
                <a:spcPts val="370"/>
              </a:spcBef>
            </a:pPr>
            <a:r>
              <a:rPr dirty="0" sz="1200" i="1">
                <a:latin typeface="Times New Roman"/>
                <a:cs typeface="Times New Roman"/>
              </a:rPr>
              <a:t>lI</a:t>
            </a:r>
            <a:r>
              <a:rPr dirty="0" sz="1200" spc="345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3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Desvinculação</a:t>
            </a:r>
            <a:r>
              <a:rPr dirty="0" sz="1200" spc="3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comprovações</a:t>
            </a:r>
            <a:r>
              <a:rPr dirty="0" sz="1200" spc="3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complexas</a:t>
            </a:r>
            <a:r>
              <a:rPr dirty="0" sz="1200" spc="3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3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vexatórias,</a:t>
            </a:r>
            <a:r>
              <a:rPr dirty="0" sz="1200" spc="3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3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estigmatizam</a:t>
            </a:r>
            <a:r>
              <a:rPr dirty="0" sz="1200" spc="35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os </a:t>
            </a:r>
            <a:r>
              <a:rPr dirty="0" sz="1200" spc="-10">
                <a:latin typeface="Times New Roman"/>
                <a:cs typeface="Times New Roman"/>
              </a:rPr>
              <a:t>beneficiários.</a:t>
            </a:r>
            <a:endParaRPr sz="1200">
              <a:latin typeface="Times New Roman"/>
              <a:cs typeface="Times New Roman"/>
            </a:endParaRPr>
          </a:p>
          <a:p>
            <a:pPr marL="102235">
              <a:lnSpc>
                <a:spcPct val="100000"/>
              </a:lnSpc>
              <a:spcBef>
                <a:spcPts val="245"/>
              </a:spcBef>
            </a:pPr>
            <a:r>
              <a:rPr dirty="0" sz="1200" i="1">
                <a:latin typeface="Times New Roman"/>
                <a:cs typeface="Times New Roman"/>
              </a:rPr>
              <a:t>Il</a:t>
            </a:r>
            <a:r>
              <a:rPr dirty="0" sz="1200" spc="-25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Garantia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qualidade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prontidão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benefícios.</a:t>
            </a:r>
            <a:endParaRPr sz="1200">
              <a:latin typeface="Times New Roman"/>
              <a:cs typeface="Times New Roman"/>
            </a:endParaRPr>
          </a:p>
          <a:p>
            <a:pPr marL="102235" marR="6985">
              <a:lnSpc>
                <a:spcPts val="1380"/>
              </a:lnSpc>
              <a:spcBef>
                <a:spcPts val="370"/>
              </a:spcBef>
            </a:pPr>
            <a:r>
              <a:rPr dirty="0" sz="1200" spc="-10" i="1">
                <a:latin typeface="Times New Roman"/>
                <a:cs typeface="Times New Roman"/>
              </a:rPr>
              <a:t>VI</a:t>
            </a:r>
            <a:r>
              <a:rPr dirty="0" sz="1200" spc="-60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Garantia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igualdade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condições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acesso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informações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fruição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benefícios eventuais.</a:t>
            </a:r>
            <a:endParaRPr sz="1200">
              <a:latin typeface="Times New Roman"/>
              <a:cs typeface="Times New Roman"/>
            </a:endParaRPr>
          </a:p>
          <a:p>
            <a:pPr marL="102235">
              <a:lnSpc>
                <a:spcPct val="100000"/>
              </a:lnSpc>
              <a:spcBef>
                <a:spcPts val="240"/>
              </a:spcBef>
            </a:pPr>
            <a:r>
              <a:rPr dirty="0" sz="1200" i="1">
                <a:latin typeface="Times New Roman"/>
                <a:cs typeface="Times New Roman"/>
              </a:rPr>
              <a:t>V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Ampla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divulgação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critérios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concessão.</a:t>
            </a:r>
            <a:endParaRPr sz="1200">
              <a:latin typeface="Times New Roman"/>
              <a:cs typeface="Times New Roman"/>
            </a:endParaRPr>
          </a:p>
          <a:p>
            <a:pPr marL="102235">
              <a:lnSpc>
                <a:spcPct val="100000"/>
              </a:lnSpc>
              <a:spcBef>
                <a:spcPts val="275"/>
              </a:spcBef>
            </a:pPr>
            <a:r>
              <a:rPr dirty="0" sz="1200" i="1">
                <a:latin typeface="Times New Roman"/>
                <a:cs typeface="Times New Roman"/>
              </a:rPr>
              <a:t>VI</a:t>
            </a:r>
            <a:r>
              <a:rPr dirty="0" sz="1200" spc="-30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Integração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oferta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serviços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socioassistenciais.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10"/>
              </a:spcBef>
            </a:pPr>
            <a:endParaRPr sz="1200">
              <a:latin typeface="Times New Roman"/>
              <a:cs typeface="Times New Roman"/>
            </a:endParaRPr>
          </a:p>
          <a:p>
            <a:pPr marL="102235" marR="9525">
              <a:lnSpc>
                <a:spcPts val="1380"/>
              </a:lnSpc>
            </a:pPr>
            <a:r>
              <a:rPr dirty="0" sz="1200" spc="-10" b="1">
                <a:latin typeface="Times New Roman"/>
                <a:cs typeface="Times New Roman"/>
              </a:rPr>
              <a:t>Art.</a:t>
            </a:r>
            <a:r>
              <a:rPr dirty="0" sz="1200" spc="-6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4°</a:t>
            </a:r>
            <a:r>
              <a:rPr dirty="0" sz="1200" spc="-4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eventuais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podem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prestados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na</a:t>
            </a:r>
            <a:r>
              <a:rPr dirty="0" sz="1200" spc="-6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forma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pecúnia,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bens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consumo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serviços.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4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02235" marR="6985">
              <a:lnSpc>
                <a:spcPct val="9560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4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5°</a:t>
            </a:r>
            <a:r>
              <a:rPr dirty="0" sz="1200" spc="5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público-</a:t>
            </a:r>
            <a:r>
              <a:rPr dirty="0" sz="1200">
                <a:latin typeface="Times New Roman"/>
                <a:cs typeface="Times New Roman"/>
              </a:rPr>
              <a:t>alvo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acesso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deverá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identificado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pelo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partir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estudos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realidade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diagnóstico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elaborado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uso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informações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disponibilizadas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Vigilância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Socioassistencial,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vistas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orientar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o </a:t>
            </a:r>
            <a:r>
              <a:rPr dirty="0" sz="1200" spc="-10">
                <a:latin typeface="Times New Roman"/>
                <a:cs typeface="Times New Roman"/>
              </a:rPr>
              <a:t>planejamento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oferta.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068120" y="433831"/>
            <a:ext cx="5520055" cy="9980295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821690" marR="2148205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Municipal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  <a:p>
            <a:pPr marL="567055">
              <a:lnSpc>
                <a:spcPct val="100000"/>
              </a:lnSpc>
              <a:spcBef>
                <a:spcPts val="1165"/>
              </a:spcBef>
            </a:pPr>
            <a:r>
              <a:rPr dirty="0" sz="1200" b="1">
                <a:latin typeface="Times New Roman"/>
                <a:cs typeface="Times New Roman"/>
              </a:rPr>
              <a:t>CAPÍTULO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I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DA PRESTAÇÃO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BENEFÍCIOS </a:t>
            </a:r>
            <a:r>
              <a:rPr dirty="0" sz="1200" spc="-10" b="1">
                <a:latin typeface="Times New Roman"/>
                <a:cs typeface="Times New Roman"/>
              </a:rPr>
              <a:t>EVENTUAIS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8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10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6°</a:t>
            </a:r>
            <a:r>
              <a:rPr dirty="0" sz="1200" spc="114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devem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prestados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virtude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nascimento,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morte, </a:t>
            </a:r>
            <a:r>
              <a:rPr dirty="0" sz="1200">
                <a:latin typeface="Times New Roman"/>
                <a:cs typeface="Times New Roman"/>
              </a:rPr>
              <a:t>vulnerabilidade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temporária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calamidade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pública,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observadas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contingências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riscos, </a:t>
            </a:r>
            <a:r>
              <a:rPr dirty="0" sz="1200">
                <a:latin typeface="Times New Roman"/>
                <a:cs typeface="Times New Roman"/>
              </a:rPr>
              <a:t>perdas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danos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estão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sujeitos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indivíduos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952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Parágrafo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único.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critérios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prazos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ser </a:t>
            </a:r>
            <a:r>
              <a:rPr dirty="0" sz="1200">
                <a:latin typeface="Times New Roman"/>
                <a:cs typeface="Times New Roman"/>
              </a:rPr>
              <a:t>estabelecidos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meio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Resolução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Conselho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Social, </a:t>
            </a:r>
            <a:r>
              <a:rPr dirty="0" sz="1200">
                <a:latin typeface="Times New Roman"/>
                <a:cs typeface="Times New Roman"/>
              </a:rPr>
              <a:t>conforme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prevê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Art.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2,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§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19º,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Federal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8.742,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1993.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76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Art.7º</a:t>
            </a:r>
            <a:r>
              <a:rPr dirty="0" sz="1200" spc="2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3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são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modalidades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provisões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gratuitas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Proteção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 </a:t>
            </a:r>
            <a:r>
              <a:rPr dirty="0" sz="1200">
                <a:latin typeface="Times New Roman"/>
                <a:cs typeface="Times New Roman"/>
              </a:rPr>
              <a:t>Básica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caráter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suplementar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temporário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integram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organicamente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garantias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do </a:t>
            </a:r>
            <a:r>
              <a:rPr dirty="0" sz="1200">
                <a:latin typeface="Times New Roman"/>
                <a:cs typeface="Times New Roman"/>
              </a:rPr>
              <a:t>Sistema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Único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SUAS,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prestados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cidadãos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em </a:t>
            </a:r>
            <a:r>
              <a:rPr dirty="0" sz="1200">
                <a:latin typeface="Times New Roman"/>
                <a:cs typeface="Times New Roman"/>
              </a:rPr>
              <a:t>virtude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atendimentos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emergenciais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decorrentes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nascimento,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morte,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situações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 spc="-10">
                <a:latin typeface="Times New Roman"/>
                <a:cs typeface="Times New Roman"/>
              </a:rPr>
              <a:t>vulnerabilidade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temporária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calamidade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pública,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10">
                <a:latin typeface="Times New Roman"/>
                <a:cs typeface="Times New Roman"/>
              </a:rPr>
              <a:t> fundamentação </a:t>
            </a:r>
            <a:r>
              <a:rPr dirty="0" sz="1200">
                <a:latin typeface="Times New Roman"/>
                <a:cs typeface="Times New Roman"/>
              </a:rPr>
              <a:t>nos</a:t>
            </a:r>
            <a:r>
              <a:rPr dirty="0" sz="1200" spc="-10">
                <a:latin typeface="Times New Roman"/>
                <a:cs typeface="Times New Roman"/>
              </a:rPr>
              <a:t> princípios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cidadania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direitos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sociais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humanos.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35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43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8º</a:t>
            </a:r>
            <a:r>
              <a:rPr dirty="0" sz="1200" spc="44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434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4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43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4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43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destinam</a:t>
            </a:r>
            <a:r>
              <a:rPr dirty="0" sz="1200" spc="4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43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cidadãos</a:t>
            </a:r>
            <a:r>
              <a:rPr dirty="0" sz="1200" spc="4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4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4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434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com </a:t>
            </a:r>
            <a:r>
              <a:rPr dirty="0" sz="1200">
                <a:latin typeface="Times New Roman"/>
                <a:cs typeface="Times New Roman"/>
              </a:rPr>
              <a:t>impossibilidade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arcar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própria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enfrentamento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contingências</a:t>
            </a:r>
            <a:r>
              <a:rPr dirty="0" sz="1200" spc="-10">
                <a:latin typeface="Times New Roman"/>
                <a:cs typeface="Times New Roman"/>
              </a:rPr>
              <a:t> sociais, </a:t>
            </a:r>
            <a:r>
              <a:rPr dirty="0" sz="1200">
                <a:latin typeface="Times New Roman"/>
                <a:cs typeface="Times New Roman"/>
              </a:rPr>
              <a:t>cuja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ocorrência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provoca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riscos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fragiliza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manutenção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indivíduo,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unidade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 </a:t>
            </a:r>
            <a:r>
              <a:rPr dirty="0" sz="1200" spc="-10">
                <a:latin typeface="Times New Roman"/>
                <a:cs typeface="Times New Roman"/>
              </a:rPr>
              <a:t>sobrevivência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seus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membros.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1º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Considera-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família,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núcleo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básico,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vinculado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laços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consanguíneos,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aliança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afinidade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circunscritos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obrigações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recíprocas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mútuas,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organizadas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torno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relações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geração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gênero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vivem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sob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mesmo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teto.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985">
              <a:lnSpc>
                <a:spcPts val="138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§</a:t>
            </a:r>
            <a:r>
              <a:rPr dirty="0" sz="1200" spc="-5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2°</a:t>
            </a:r>
            <a:r>
              <a:rPr dirty="0" sz="1200" spc="-5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5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acesso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benefícios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eventuais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regulamentados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por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Lei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é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garantido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famílias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residem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Seropédica,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cujos membros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tenham renda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per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capita</a:t>
            </a:r>
            <a:r>
              <a:rPr dirty="0" sz="1200" spc="-10">
                <a:latin typeface="Times New Roman"/>
                <a:cs typeface="Times New Roman"/>
              </a:rPr>
              <a:t> mensal </a:t>
            </a:r>
            <a:r>
              <a:rPr dirty="0" sz="1200">
                <a:latin typeface="Times New Roman"/>
                <a:cs typeface="Times New Roman"/>
              </a:rPr>
              <a:t>igual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inferior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1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(um)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salário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mínimo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vigente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País,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conforme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determina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Parágrafo </a:t>
            </a:r>
            <a:r>
              <a:rPr dirty="0" sz="1200">
                <a:latin typeface="Times New Roman"/>
                <a:cs typeface="Times New Roman"/>
              </a:rPr>
              <a:t>único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Art.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2º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8742,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07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Dezembro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1993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–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LOAS,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alterada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n° </a:t>
            </a:r>
            <a:r>
              <a:rPr dirty="0" sz="1200">
                <a:latin typeface="Times New Roman"/>
                <a:cs typeface="Times New Roman"/>
              </a:rPr>
              <a:t>12.435,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06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Julho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0">
                <a:latin typeface="Times New Roman"/>
                <a:cs typeface="Times New Roman"/>
              </a:rPr>
              <a:t> 2011.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10160">
              <a:lnSpc>
                <a:spcPts val="138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§</a:t>
            </a:r>
            <a:r>
              <a:rPr dirty="0" sz="1200" spc="5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3°-</a:t>
            </a:r>
            <a:r>
              <a:rPr dirty="0" sz="1200" spc="5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casos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apresentarem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alto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grau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vulnerabilidade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não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enquadrarem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nos </a:t>
            </a:r>
            <a:r>
              <a:rPr dirty="0" sz="1200" spc="-10">
                <a:latin typeface="Times New Roman"/>
                <a:cs typeface="Times New Roman"/>
              </a:rPr>
              <a:t>critérios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previstos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parágrafo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acima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terão</a:t>
            </a:r>
            <a:r>
              <a:rPr dirty="0" sz="1200" spc="-10">
                <a:latin typeface="Times New Roman"/>
                <a:cs typeface="Times New Roman"/>
              </a:rPr>
              <a:t> avaliação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profissional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qualificado,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mediante </a:t>
            </a:r>
            <a:r>
              <a:rPr dirty="0" sz="1200">
                <a:latin typeface="Times New Roman"/>
                <a:cs typeface="Times New Roman"/>
              </a:rPr>
              <a:t>parecer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assistente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98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Art.9°</a:t>
            </a:r>
            <a:r>
              <a:rPr dirty="0" sz="1200" spc="-4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4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são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prestados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caráter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transitório,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pecúnia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bem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material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reposição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perdas,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finalidade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atender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em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risco,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vulnerabilidade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social,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econômica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vítima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calamidade,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modo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a </a:t>
            </a:r>
            <a:r>
              <a:rPr dirty="0" sz="1200">
                <a:latin typeface="Times New Roman"/>
                <a:cs typeface="Times New Roman"/>
              </a:rPr>
              <a:t>assegurar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sobrevivência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reconstruir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autonomia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através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redução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vulnerabilidades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impactos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decorrentes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riscos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sociais.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89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1º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Entende-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 contingência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aquele evento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imponderável,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cuja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ocorrência </a:t>
            </a:r>
            <a:r>
              <a:rPr dirty="0" sz="1200" spc="-25">
                <a:latin typeface="Times New Roman"/>
                <a:cs typeface="Times New Roman"/>
              </a:rPr>
              <a:t>no </a:t>
            </a:r>
            <a:r>
              <a:rPr dirty="0" sz="1200">
                <a:latin typeface="Times New Roman"/>
                <a:cs typeface="Times New Roman"/>
              </a:rPr>
              <a:t>cotidiano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indivíduos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caracteriza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riscos,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perdas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danos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integridade </a:t>
            </a:r>
            <a:r>
              <a:rPr dirty="0" sz="1200">
                <a:latin typeface="Times New Roman"/>
                <a:cs typeface="Times New Roman"/>
              </a:rPr>
              <a:t>pessoal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familiar,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constituindo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situações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vulnerabilidades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sociais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temporárias.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</a:t>
            </a:r>
            <a:r>
              <a:rPr dirty="0" sz="1200" spc="8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2°</a:t>
            </a:r>
            <a:r>
              <a:rPr dirty="0" sz="1200" spc="8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80" b="1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Entende-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calamidade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pública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aquela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decorrente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situações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risco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ambiental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climático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advindas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baixas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temperaturas,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tempestades,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enchentes,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068120" y="433831"/>
            <a:ext cx="5517515" cy="4037329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821690" marR="2145665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Municipal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  <a:p>
            <a:pPr algn="just" marL="12700" marR="5080">
              <a:lnSpc>
                <a:spcPts val="1380"/>
              </a:lnSpc>
              <a:spcBef>
                <a:spcPts val="1240"/>
              </a:spcBef>
            </a:pPr>
            <a:r>
              <a:rPr dirty="0" sz="1200" spc="-10">
                <a:latin typeface="Times New Roman"/>
                <a:cs typeface="Times New Roman"/>
              </a:rPr>
              <a:t>desabamentos,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incêndio,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epidemias provocando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calamidades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conseqüente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necessidade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 spc="-10">
                <a:latin typeface="Times New Roman"/>
                <a:cs typeface="Times New Roman"/>
              </a:rPr>
              <a:t>remoção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realojamento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pessoas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famílias,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face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desabrigo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perdas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são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passíveis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atenção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pressupondo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seu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enfretamento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ações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assistenciais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caráter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emergência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previstas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LOAS.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76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Art.10º</a:t>
            </a:r>
            <a:r>
              <a:rPr dirty="0" sz="1200" spc="3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4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Serão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concedidos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cuja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vulnerabilidade,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riscos, </a:t>
            </a:r>
            <a:r>
              <a:rPr dirty="0" sz="1200">
                <a:latin typeface="Times New Roman"/>
                <a:cs typeface="Times New Roman"/>
              </a:rPr>
              <a:t>perdas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danos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vivência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fragilidade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ocasionados:</a:t>
            </a: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  <a:spcBef>
                <a:spcPts val="335"/>
              </a:spcBef>
            </a:pPr>
            <a:r>
              <a:rPr dirty="0" sz="1200">
                <a:latin typeface="Times New Roman"/>
                <a:cs typeface="Times New Roman"/>
              </a:rPr>
              <a:t>I-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renda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insuficiente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desemprego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incapacite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acesso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condições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meios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suprir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reprodução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cotidiana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 solicitante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 sua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família,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principalmente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a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alimentação;</a:t>
            </a:r>
            <a:endParaRPr sz="1200">
              <a:latin typeface="Times New Roman"/>
              <a:cs typeface="Times New Roman"/>
            </a:endParaRPr>
          </a:p>
          <a:p>
            <a:pPr algn="just" marL="150495" indent="-137795">
              <a:lnSpc>
                <a:spcPct val="100000"/>
              </a:lnSpc>
              <a:spcBef>
                <a:spcPts val="245"/>
              </a:spcBef>
              <a:buAutoNum type="romanUcPeriod" startAt="2"/>
              <a:tabLst>
                <a:tab pos="150495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falta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documentação;</a:t>
            </a:r>
            <a:endParaRPr sz="1200">
              <a:latin typeface="Times New Roman"/>
              <a:cs typeface="Times New Roman"/>
            </a:endParaRPr>
          </a:p>
          <a:p>
            <a:pPr algn="just" marL="200660" indent="-187960">
              <a:lnSpc>
                <a:spcPct val="100000"/>
              </a:lnSpc>
              <a:spcBef>
                <a:spcPts val="275"/>
              </a:spcBef>
              <a:buAutoNum type="romanUcPeriod" startAt="2"/>
              <a:tabLst>
                <a:tab pos="20066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falta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domicilio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impossibilidade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garantir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abrigo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seus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filhos;</a:t>
            </a:r>
            <a:endParaRPr sz="1200">
              <a:latin typeface="Times New Roman"/>
              <a:cs typeface="Times New Roman"/>
            </a:endParaRPr>
          </a:p>
          <a:p>
            <a:pPr algn="just" marL="12700" marR="8255" indent="217170">
              <a:lnSpc>
                <a:spcPts val="1380"/>
              </a:lnSpc>
              <a:spcBef>
                <a:spcPts val="370"/>
              </a:spcBef>
              <a:buAutoNum type="romanUcPeriod" startAt="2"/>
              <a:tabLst>
                <a:tab pos="22987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situações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desastre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calamidades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públicas;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outras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identificadas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que </a:t>
            </a:r>
            <a:r>
              <a:rPr dirty="0" sz="1200" spc="-10">
                <a:latin typeface="Times New Roman"/>
                <a:cs typeface="Times New Roman"/>
              </a:rPr>
              <a:t>comprometam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sobrevivência.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76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Parágrafo</a:t>
            </a:r>
            <a:r>
              <a:rPr dirty="0" sz="1200" spc="7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único</a:t>
            </a:r>
            <a:r>
              <a:rPr dirty="0" sz="1200" spc="8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8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Ficam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vedadas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quaisquer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situações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constrangimento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vexatória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comprovação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necessidades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1068120" y="4918074"/>
            <a:ext cx="5519420" cy="55340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dirty="0" sz="1200" b="1">
                <a:latin typeface="Times New Roman"/>
                <a:cs typeface="Times New Roman"/>
              </a:rPr>
              <a:t>CAPÍTULO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II -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AUXÍLIO</a:t>
            </a:r>
            <a:r>
              <a:rPr dirty="0" sz="1200" spc="-10" b="1">
                <a:latin typeface="Times New Roman"/>
                <a:cs typeface="Times New Roman"/>
              </a:rPr>
              <a:t> FUNERAL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8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98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Art.11</a:t>
            </a:r>
            <a:r>
              <a:rPr dirty="0" sz="1200" spc="14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6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Auxílio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Funeral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consiste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suplementar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Proteção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Básica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 Sistema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Único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SUAS,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prestada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cidadãos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às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virtude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morte,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integram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juntamente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vulnerabilidade</a:t>
            </a:r>
            <a:r>
              <a:rPr dirty="0" sz="1200" spc="3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temporária</a:t>
            </a:r>
            <a:r>
              <a:rPr dirty="0" sz="1200" spc="3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calamidade</a:t>
            </a:r>
            <a:r>
              <a:rPr dirty="0" sz="1200" spc="3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pública</a:t>
            </a:r>
            <a:r>
              <a:rPr dirty="0" sz="1200" spc="3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3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garantias</a:t>
            </a:r>
            <a:r>
              <a:rPr dirty="0" sz="1200" spc="3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3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Sistema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Único</a:t>
            </a:r>
            <a:r>
              <a:rPr dirty="0" sz="1200" spc="33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SUAS.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Parágrafo</a:t>
            </a:r>
            <a:r>
              <a:rPr dirty="0" sz="1200" spc="3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único</a:t>
            </a:r>
            <a:r>
              <a:rPr dirty="0" sz="1200" spc="33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–</a:t>
            </a:r>
            <a:r>
              <a:rPr dirty="0" sz="1200" spc="32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Não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devem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computados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3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renda</a:t>
            </a:r>
            <a:r>
              <a:rPr dirty="0" sz="1200" spc="3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valores</a:t>
            </a:r>
            <a:r>
              <a:rPr dirty="0" sz="1200" spc="3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auferidos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dos </a:t>
            </a:r>
            <a:r>
              <a:rPr dirty="0" sz="1200">
                <a:latin typeface="Times New Roman"/>
                <a:cs typeface="Times New Roman"/>
              </a:rPr>
              <a:t>programas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transferência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renda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municipais,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estaduais,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federais,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Bolsa</a:t>
            </a:r>
            <a:r>
              <a:rPr dirty="0" sz="1200" spc="-10">
                <a:latin typeface="Times New Roman"/>
                <a:cs typeface="Times New Roman"/>
              </a:rPr>
              <a:t> Família,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Prestação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Continuada,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entre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outros;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4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12</a:t>
            </a:r>
            <a:r>
              <a:rPr dirty="0" sz="1200" spc="-2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3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Terão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acesso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Auxílio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Funeral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famílias/indivíduos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que </a:t>
            </a:r>
            <a:r>
              <a:rPr dirty="0" sz="1200" spc="-10">
                <a:latin typeface="Times New Roman"/>
                <a:cs typeface="Times New Roman"/>
              </a:rPr>
              <a:t>atendidos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avaliados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sócio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econômica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profissional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Serviço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 </a:t>
            </a:r>
            <a:r>
              <a:rPr dirty="0" sz="1200">
                <a:latin typeface="Times New Roman"/>
                <a:cs typeface="Times New Roman"/>
              </a:rPr>
              <a:t>apresentem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seguintes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requisitos:</a:t>
            </a:r>
            <a:endParaRPr sz="1200">
              <a:latin typeface="Times New Roman"/>
              <a:cs typeface="Times New Roman"/>
            </a:endParaRPr>
          </a:p>
          <a:p>
            <a:pPr marL="100330" indent="-87630">
              <a:lnSpc>
                <a:spcPct val="100000"/>
              </a:lnSpc>
              <a:spcBef>
                <a:spcPts val="240"/>
              </a:spcBef>
              <a:buFont typeface="Times New Roman"/>
              <a:buAutoNum type="romanUcPeriod"/>
              <a:tabLst>
                <a:tab pos="10033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renda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familiar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igual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inferior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três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salários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mínimos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nacionais;</a:t>
            </a:r>
            <a:endParaRPr sz="1200">
              <a:latin typeface="Times New Roman"/>
              <a:cs typeface="Times New Roman"/>
            </a:endParaRPr>
          </a:p>
          <a:p>
            <a:pPr marL="150495" indent="-137795">
              <a:lnSpc>
                <a:spcPct val="100000"/>
              </a:lnSpc>
              <a:spcBef>
                <a:spcPts val="265"/>
              </a:spcBef>
              <a:buFont typeface="Times New Roman"/>
              <a:buAutoNum type="romanUcPeriod"/>
              <a:tabLst>
                <a:tab pos="150495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comprovar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residência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município;</a:t>
            </a:r>
            <a:endParaRPr sz="1200">
              <a:latin typeface="Times New Roman"/>
              <a:cs typeface="Times New Roman"/>
            </a:endParaRPr>
          </a:p>
          <a:p>
            <a:pPr marL="200660" indent="-187960">
              <a:lnSpc>
                <a:spcPct val="100000"/>
              </a:lnSpc>
              <a:spcBef>
                <a:spcPts val="275"/>
              </a:spcBef>
              <a:buFont typeface="Times New Roman"/>
              <a:buAutoNum type="romanUcPeriod"/>
              <a:tabLst>
                <a:tab pos="200660" algn="l"/>
              </a:tabLst>
            </a:pPr>
            <a:r>
              <a:rPr dirty="0" sz="1200">
                <a:latin typeface="Times New Roman"/>
                <a:cs typeface="Times New Roman"/>
              </a:rPr>
              <a:t>–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apresentar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documentação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falecido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solicitante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solicitação;</a:t>
            </a:r>
            <a:endParaRPr sz="1200">
              <a:latin typeface="Times New Roman"/>
              <a:cs typeface="Times New Roman"/>
            </a:endParaRPr>
          </a:p>
          <a:p>
            <a:pPr marL="193040" indent="-180340">
              <a:lnSpc>
                <a:spcPct val="100000"/>
              </a:lnSpc>
              <a:spcBef>
                <a:spcPts val="280"/>
              </a:spcBef>
              <a:buFont typeface="Times New Roman"/>
              <a:buAutoNum type="romanUcPeriod"/>
              <a:tabLst>
                <a:tab pos="19304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sepultamento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cujus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seja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realizado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cemitério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município.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Parágrafo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único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indivíduos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deverão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passar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avaliação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socioeconômica </a:t>
            </a:r>
            <a:r>
              <a:rPr dirty="0" sz="1200">
                <a:latin typeface="Times New Roman"/>
                <a:cs typeface="Times New Roman"/>
              </a:rPr>
              <a:t>através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entrevista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social,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análise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documental</a:t>
            </a:r>
            <a:r>
              <a:rPr dirty="0" sz="1200" spc="3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e/ou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visita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domiciliar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realizada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por </a:t>
            </a:r>
            <a:r>
              <a:rPr dirty="0" sz="1200">
                <a:latin typeface="Times New Roman"/>
                <a:cs typeface="Times New Roman"/>
              </a:rPr>
              <a:t>profissionais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Serviço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Secretaria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76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4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13</a:t>
            </a:r>
            <a:r>
              <a:rPr dirty="0" sz="1200" spc="5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funeral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pode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liberado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diretamente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integrante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 </a:t>
            </a:r>
            <a:r>
              <a:rPr dirty="0" sz="1200">
                <a:latin typeface="Times New Roman"/>
                <a:cs typeface="Times New Roman"/>
              </a:rPr>
              <a:t>beneficiária: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mãe,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pai,</a:t>
            </a:r>
            <a:r>
              <a:rPr dirty="0" sz="1200" spc="3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parente</a:t>
            </a:r>
            <a:r>
              <a:rPr dirty="0" sz="1200" spc="3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até</a:t>
            </a:r>
            <a:r>
              <a:rPr dirty="0" sz="1200" spc="3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segundo</a:t>
            </a:r>
            <a:r>
              <a:rPr dirty="0" sz="1200" spc="3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grau</a:t>
            </a:r>
            <a:r>
              <a:rPr dirty="0" sz="1200" spc="3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3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pessoa</a:t>
            </a:r>
            <a:r>
              <a:rPr dirty="0" sz="1200" spc="3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autorizada</a:t>
            </a:r>
            <a:r>
              <a:rPr dirty="0" sz="1200" spc="37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mediante </a:t>
            </a:r>
            <a:r>
              <a:rPr dirty="0" sz="1200">
                <a:latin typeface="Times New Roman"/>
                <a:cs typeface="Times New Roman"/>
              </a:rPr>
              <a:t>procuração,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bem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como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ILPI e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Comunidades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Terapêuticas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tiver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óbito,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caso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a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falecido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tiver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condições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arcar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despesas.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068120" y="433831"/>
            <a:ext cx="5519420" cy="9800590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821690" marR="2148205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Municipal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95"/>
              </a:spcBef>
            </a:pPr>
            <a:endParaRPr sz="1200">
              <a:latin typeface="Arial"/>
              <a:cs typeface="Arial"/>
            </a:endParaRPr>
          </a:p>
          <a:p>
            <a:pPr algn="just" marL="12700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16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14</a:t>
            </a:r>
            <a:r>
              <a:rPr dirty="0" sz="1200" spc="17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de: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Auxílio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Funeral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é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necessário,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quando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couber,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a </a:t>
            </a:r>
            <a:r>
              <a:rPr dirty="0" sz="1200" spc="-10">
                <a:latin typeface="Times New Roman"/>
                <a:cs typeface="Times New Roman"/>
              </a:rPr>
              <a:t>apresentação</a:t>
            </a:r>
            <a:r>
              <a:rPr dirty="0" sz="1200">
                <a:latin typeface="Times New Roman"/>
                <a:cs typeface="Times New Roman"/>
              </a:rPr>
              <a:t> dos seguintes </a:t>
            </a:r>
            <a:r>
              <a:rPr dirty="0" sz="1200" spc="-10">
                <a:latin typeface="Times New Roman"/>
                <a:cs typeface="Times New Roman"/>
              </a:rPr>
              <a:t>documentos:</a:t>
            </a:r>
            <a:endParaRPr sz="1200">
              <a:latin typeface="Times New Roman"/>
              <a:cs typeface="Times New Roman"/>
            </a:endParaRPr>
          </a:p>
          <a:p>
            <a:pPr algn="just" marL="12700">
              <a:lnSpc>
                <a:spcPct val="100000"/>
              </a:lnSpc>
              <a:spcBef>
                <a:spcPts val="240"/>
              </a:spcBef>
            </a:pPr>
            <a:r>
              <a:rPr dirty="0" sz="1200" i="1">
                <a:latin typeface="Times New Roman"/>
                <a:cs typeface="Times New Roman"/>
              </a:rPr>
              <a:t>I</a:t>
            </a:r>
            <a:r>
              <a:rPr dirty="0" sz="1200" spc="-25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Carteira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Identidade,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CPF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Carteira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Trabalho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falecido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solicitante;</a:t>
            </a:r>
            <a:endParaRPr sz="1200">
              <a:latin typeface="Times New Roman"/>
              <a:cs typeface="Times New Roman"/>
            </a:endParaRPr>
          </a:p>
          <a:p>
            <a:pPr algn="just" marL="12700" marR="10160">
              <a:lnSpc>
                <a:spcPts val="1380"/>
              </a:lnSpc>
              <a:spcBef>
                <a:spcPts val="370"/>
              </a:spcBef>
            </a:pPr>
            <a:r>
              <a:rPr dirty="0" sz="1200" i="1">
                <a:latin typeface="Times New Roman"/>
                <a:cs typeface="Times New Roman"/>
              </a:rPr>
              <a:t>II</a:t>
            </a:r>
            <a:r>
              <a:rPr dirty="0" sz="1200" spc="105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Comprovantes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Renda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cujus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todos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indivíduos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residem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casa </a:t>
            </a:r>
            <a:r>
              <a:rPr dirty="0" sz="1200">
                <a:latin typeface="Times New Roman"/>
                <a:cs typeface="Times New Roman"/>
              </a:rPr>
              <a:t>(folha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pagamento,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aposentadoria,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pensão,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auxílio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doença,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seguro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desemprego,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nota </a:t>
            </a:r>
            <a:r>
              <a:rPr dirty="0" sz="1200">
                <a:latin typeface="Times New Roman"/>
                <a:cs typeface="Times New Roman"/>
              </a:rPr>
              <a:t>fiscal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produtor,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dentre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outros);</a:t>
            </a:r>
            <a:endParaRPr sz="1200">
              <a:latin typeface="Times New Roman"/>
              <a:cs typeface="Times New Roman"/>
            </a:endParaRPr>
          </a:p>
          <a:p>
            <a:pPr algn="just" marL="12700" marR="6985">
              <a:lnSpc>
                <a:spcPct val="95900"/>
              </a:lnSpc>
              <a:spcBef>
                <a:spcPts val="300"/>
              </a:spcBef>
            </a:pPr>
            <a:r>
              <a:rPr dirty="0" sz="1200" i="1">
                <a:latin typeface="Times New Roman"/>
                <a:cs typeface="Times New Roman"/>
              </a:rPr>
              <a:t>III</a:t>
            </a:r>
            <a:r>
              <a:rPr dirty="0" sz="1200" spc="-30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Comprovante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Residência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atualizado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(fatura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água,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luz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telefone,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e/ou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cadastro </a:t>
            </a:r>
            <a:r>
              <a:rPr dirty="0" sz="1200">
                <a:latin typeface="Times New Roman"/>
                <a:cs typeface="Times New Roman"/>
              </a:rPr>
              <a:t>único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inscrição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Seropédica).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caso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requerente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apresentar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uma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declaração </a:t>
            </a:r>
            <a:r>
              <a:rPr dirty="0" sz="1200">
                <a:latin typeface="Times New Roman"/>
                <a:cs typeface="Times New Roman"/>
              </a:rPr>
              <a:t>assinada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três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testemunhas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sejam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vizinhos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imóvel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falecido.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Além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disso,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é </a:t>
            </a:r>
            <a:r>
              <a:rPr dirty="0" sz="1200">
                <a:latin typeface="Times New Roman"/>
                <a:cs typeface="Times New Roman"/>
              </a:rPr>
              <a:t>imprescindível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fornecer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cópias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identidade,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CPF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comprovante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residência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das </a:t>
            </a:r>
            <a:r>
              <a:rPr dirty="0" sz="1200">
                <a:latin typeface="Times New Roman"/>
                <a:cs typeface="Times New Roman"/>
              </a:rPr>
              <a:t>testemunhas,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sendo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titulares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respectivos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comprovantes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residência.</a:t>
            </a:r>
            <a:endParaRPr sz="1200">
              <a:latin typeface="Times New Roman"/>
              <a:cs typeface="Times New Roman"/>
            </a:endParaRPr>
          </a:p>
          <a:p>
            <a:pPr algn="just" marL="12700">
              <a:lnSpc>
                <a:spcPct val="100000"/>
              </a:lnSpc>
              <a:spcBef>
                <a:spcPts val="275"/>
              </a:spcBef>
            </a:pPr>
            <a:r>
              <a:rPr dirty="0" sz="1200" i="1">
                <a:latin typeface="Times New Roman"/>
                <a:cs typeface="Times New Roman"/>
              </a:rPr>
              <a:t>IV</a:t>
            </a:r>
            <a:r>
              <a:rPr dirty="0" sz="1200" spc="-25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Certidão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Óbito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Guia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Sepultamento.</a:t>
            </a:r>
            <a:endParaRPr sz="1200">
              <a:latin typeface="Times New Roman"/>
              <a:cs typeface="Times New Roman"/>
            </a:endParaRPr>
          </a:p>
          <a:p>
            <a:pPr algn="just" marL="12700">
              <a:lnSpc>
                <a:spcPct val="100000"/>
              </a:lnSpc>
              <a:spcBef>
                <a:spcPts val="275"/>
              </a:spcBef>
            </a:pPr>
            <a:r>
              <a:rPr dirty="0" sz="1200" i="1">
                <a:latin typeface="Times New Roman"/>
                <a:cs typeface="Times New Roman"/>
              </a:rPr>
              <a:t>VI</a:t>
            </a:r>
            <a:r>
              <a:rPr dirty="0" sz="1200" spc="-30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Número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Inscrição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CadÚnico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(Número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NIS).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952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15.</a:t>
            </a:r>
            <a:r>
              <a:rPr dirty="0" sz="1200" spc="1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alcance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funeral,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preferencialmente,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distinto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modalidades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prestação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serviços:</a:t>
            </a:r>
            <a:endParaRPr sz="1200">
              <a:latin typeface="Times New Roman"/>
              <a:cs typeface="Times New Roman"/>
            </a:endParaRPr>
          </a:p>
          <a:p>
            <a:pPr marL="12700" marR="8255">
              <a:lnSpc>
                <a:spcPts val="1380"/>
              </a:lnSpc>
              <a:spcBef>
                <a:spcPts val="325"/>
              </a:spcBef>
            </a:pPr>
            <a:r>
              <a:rPr dirty="0" sz="1200" i="1">
                <a:latin typeface="Times New Roman"/>
                <a:cs typeface="Times New Roman"/>
              </a:rPr>
              <a:t>I</a:t>
            </a:r>
            <a:r>
              <a:rPr dirty="0" sz="1200" spc="190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–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liberação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despesas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urna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funerária,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velório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sepultamento,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sendo </a:t>
            </a:r>
            <a:r>
              <a:rPr dirty="0" sz="1200">
                <a:latin typeface="Times New Roman"/>
                <a:cs typeface="Times New Roman"/>
              </a:rPr>
              <a:t>direcionado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Funerária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Contatada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processo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Licitação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Municipal;</a:t>
            </a:r>
            <a:endParaRPr sz="1200">
              <a:latin typeface="Times New Roman"/>
              <a:cs typeface="Times New Roman"/>
            </a:endParaRPr>
          </a:p>
          <a:p>
            <a:pPr marL="12700" marR="8890">
              <a:lnSpc>
                <a:spcPts val="1380"/>
              </a:lnSpc>
              <a:spcBef>
                <a:spcPts val="335"/>
              </a:spcBef>
            </a:pPr>
            <a:r>
              <a:rPr dirty="0" sz="1200">
                <a:latin typeface="Times New Roman"/>
                <a:cs typeface="Times New Roman"/>
              </a:rPr>
              <a:t>II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–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isenção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aluguel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gavetas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tempo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determinado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03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anos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Cemitério Municipal;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2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16</a:t>
            </a:r>
            <a:r>
              <a:rPr dirty="0" sz="1200" spc="-2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solicitações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deverão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feitas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diretamente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Secretaria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Assistência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</a:t>
            </a:r>
            <a:r>
              <a:rPr dirty="0" sz="1200" spc="-25">
                <a:latin typeface="Times New Roman"/>
                <a:cs typeface="Times New Roman"/>
              </a:rPr>
              <a:t> do </a:t>
            </a:r>
            <a:r>
              <a:rPr dirty="0" sz="1200">
                <a:latin typeface="Times New Roman"/>
                <a:cs typeface="Times New Roman"/>
              </a:rPr>
              <a:t>município,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tratadas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profissional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Serviço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180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avaliada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Assessoria </a:t>
            </a:r>
            <a:r>
              <a:rPr dirty="0" sz="1200">
                <a:latin typeface="Times New Roman"/>
                <a:cs typeface="Times New Roman"/>
              </a:rPr>
              <a:t>Jurídica,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mediante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abertura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Processo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Administrativo;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35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 17.</a:t>
            </a:r>
            <a:r>
              <a:rPr dirty="0" sz="1200" spc="5" b="1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Recomenda-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regulamentação de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profissional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atendimento,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durante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o </a:t>
            </a:r>
            <a:r>
              <a:rPr dirty="0" sz="1200">
                <a:latin typeface="Times New Roman"/>
                <a:cs typeface="Times New Roman"/>
              </a:rPr>
              <a:t>final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semana,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regime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Plantão,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solicitarem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pronto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atendimento </a:t>
            </a:r>
            <a:r>
              <a:rPr dirty="0" sz="1200">
                <a:latin typeface="Times New Roman"/>
                <a:cs typeface="Times New Roman"/>
              </a:rPr>
              <a:t>social,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advindo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morte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seus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membros,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mediante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necessidades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urgentes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da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enfrentar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riscos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vulnerabilidades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tanto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cunho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emocional;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dirty="0" sz="1200" b="1">
                <a:latin typeface="Times New Roman"/>
                <a:cs typeface="Times New Roman"/>
              </a:rPr>
              <a:t>CAPÍTULO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III -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AUXÍLIO</a:t>
            </a:r>
            <a:r>
              <a:rPr dirty="0" sz="1200" spc="-10" b="1">
                <a:latin typeface="Times New Roman"/>
                <a:cs typeface="Times New Roman"/>
              </a:rPr>
              <a:t> NATALIDADE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8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  <a:spcBef>
                <a:spcPts val="5"/>
              </a:spcBef>
            </a:pPr>
            <a:r>
              <a:rPr dirty="0" sz="1200" spc="-10" b="1">
                <a:latin typeface="Times New Roman"/>
                <a:cs typeface="Times New Roman"/>
              </a:rPr>
              <a:t>Art.18</a:t>
            </a:r>
            <a:r>
              <a:rPr dirty="0" sz="1200" spc="-3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4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eventual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forma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auxílio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natalidade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constitui-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uma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prestação </a:t>
            </a:r>
            <a:r>
              <a:rPr dirty="0" sz="1200">
                <a:latin typeface="Times New Roman"/>
                <a:cs typeface="Times New Roman"/>
              </a:rPr>
              <a:t>temporária,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não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contributiva,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neste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município,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ofertado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bens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consumo,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destinado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reduzir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vulnerabilidade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provocada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nascimento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membro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-6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carentes.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9525">
              <a:lnSpc>
                <a:spcPts val="1380"/>
              </a:lnSpc>
            </a:pPr>
            <a:r>
              <a:rPr dirty="0" sz="1200" spc="-10" b="1">
                <a:latin typeface="Times New Roman"/>
                <a:cs typeface="Times New Roman"/>
              </a:rPr>
              <a:t>§1º</a:t>
            </a:r>
            <a:r>
              <a:rPr dirty="0" sz="1200" spc="-5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5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auxílio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que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trata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caput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deste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artigo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destinado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mãe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nascituro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que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resida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Seropédica.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952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§2°</a:t>
            </a:r>
            <a:r>
              <a:rPr dirty="0" sz="1200" spc="-4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5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requerimento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Auxílio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Natalidade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deverá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realizado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até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90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(noventa)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dias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após </a:t>
            </a:r>
            <a:r>
              <a:rPr dirty="0" sz="1200">
                <a:latin typeface="Times New Roman"/>
                <a:cs typeface="Times New Roman"/>
              </a:rPr>
              <a:t>o </a:t>
            </a:r>
            <a:r>
              <a:rPr dirty="0" sz="1200" spc="-10">
                <a:latin typeface="Times New Roman"/>
                <a:cs typeface="Times New Roman"/>
              </a:rPr>
              <a:t>nascimento.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698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§3º</a:t>
            </a:r>
            <a:r>
              <a:rPr dirty="0" sz="1200" spc="-3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–</a:t>
            </a:r>
            <a:r>
              <a:rPr dirty="0" sz="1200" spc="-2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beneficiário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receberá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Kit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contendo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materiais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básicos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uso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recém-nascido, </a:t>
            </a:r>
            <a:r>
              <a:rPr dirty="0" sz="1200">
                <a:latin typeface="Times New Roman"/>
                <a:cs typeface="Times New Roman"/>
              </a:rPr>
              <a:t>após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estudo</a:t>
            </a:r>
            <a:r>
              <a:rPr dirty="0" sz="1200" spc="-10">
                <a:latin typeface="Times New Roman"/>
                <a:cs typeface="Times New Roman"/>
              </a:rPr>
              <a:t> socioeconômico,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parecer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favorável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10">
                <a:latin typeface="Times New Roman"/>
                <a:cs typeface="Times New Roman"/>
              </a:rPr>
              <a:t> auxílio.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068120" y="433831"/>
            <a:ext cx="5520690" cy="9928860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821690" marR="2148840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Municipal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  <a:p>
            <a:pPr marL="12700" marR="6985">
              <a:lnSpc>
                <a:spcPts val="1380"/>
              </a:lnSpc>
              <a:spcBef>
                <a:spcPts val="1240"/>
              </a:spcBef>
            </a:pPr>
            <a:r>
              <a:rPr dirty="0" sz="1200" b="1">
                <a:latin typeface="Times New Roman"/>
                <a:cs typeface="Times New Roman"/>
              </a:rPr>
              <a:t>§4º</a:t>
            </a:r>
            <a:r>
              <a:rPr dirty="0" sz="1200" spc="13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3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Kit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mencionado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deverá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conter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enxoval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recém-</a:t>
            </a:r>
            <a:r>
              <a:rPr dirty="0" sz="1200">
                <a:latin typeface="Times New Roman"/>
                <a:cs typeface="Times New Roman"/>
              </a:rPr>
              <a:t>nascido,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incluindo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itens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 spc="-10">
                <a:latin typeface="Times New Roman"/>
                <a:cs typeface="Times New Roman"/>
              </a:rPr>
              <a:t>vestuário,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observado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qualidade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que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garanta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dignidade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respeito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beneficiária.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7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dirty="0" sz="1200" spc="-10" b="1">
                <a:latin typeface="Times New Roman"/>
                <a:cs typeface="Times New Roman"/>
              </a:rPr>
              <a:t>Art.</a:t>
            </a:r>
            <a:r>
              <a:rPr dirty="0" sz="1200" spc="-4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19</a:t>
            </a:r>
            <a:r>
              <a:rPr dirty="0" sz="1200" spc="-3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4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alcance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auxílio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natalidade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poderá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ocorrer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seguintes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condições: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10"/>
              </a:spcBef>
            </a:pPr>
            <a:endParaRPr sz="1200">
              <a:latin typeface="Times New Roman"/>
              <a:cs typeface="Times New Roman"/>
            </a:endParaRPr>
          </a:p>
          <a:p>
            <a:pPr marL="100330" indent="-87630">
              <a:lnSpc>
                <a:spcPct val="100000"/>
              </a:lnSpc>
              <a:buFont typeface="Times New Roman"/>
              <a:buAutoNum type="romanUcPeriod"/>
              <a:tabLst>
                <a:tab pos="10033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atenções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necessárias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recém-nascido;</a:t>
            </a:r>
            <a:endParaRPr sz="1200">
              <a:latin typeface="Times New Roman"/>
              <a:cs typeface="Times New Roman"/>
            </a:endParaRPr>
          </a:p>
          <a:p>
            <a:pPr marL="150495" indent="-137795">
              <a:lnSpc>
                <a:spcPct val="100000"/>
              </a:lnSpc>
              <a:spcBef>
                <a:spcPts val="275"/>
              </a:spcBef>
              <a:buFont typeface="Times New Roman"/>
              <a:buAutoNum type="romanUcPeriod"/>
              <a:tabLst>
                <a:tab pos="150495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apoio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mãe,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caso 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morte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recém-nascido;</a:t>
            </a:r>
            <a:endParaRPr sz="1200">
              <a:latin typeface="Times New Roman"/>
              <a:cs typeface="Times New Roman"/>
            </a:endParaRPr>
          </a:p>
          <a:p>
            <a:pPr marL="200660" indent="-187960">
              <a:lnSpc>
                <a:spcPct val="100000"/>
              </a:lnSpc>
              <a:spcBef>
                <a:spcPts val="280"/>
              </a:spcBef>
              <a:buFont typeface="Times New Roman"/>
              <a:buAutoNum type="romanUcPeriod"/>
              <a:tabLst>
                <a:tab pos="20066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apoio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caso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morte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mãe;</a:t>
            </a:r>
            <a:endParaRPr sz="1200">
              <a:latin typeface="Times New Roman"/>
              <a:cs typeface="Times New Roman"/>
            </a:endParaRPr>
          </a:p>
          <a:p>
            <a:pPr marL="12700" marR="6350" indent="177800">
              <a:lnSpc>
                <a:spcPts val="1380"/>
              </a:lnSpc>
              <a:spcBef>
                <a:spcPts val="370"/>
              </a:spcBef>
              <a:buFont typeface="Times New Roman"/>
              <a:buAutoNum type="romanUcPeriod"/>
              <a:tabLst>
                <a:tab pos="19050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inserção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política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municipal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saúde,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acompanhamento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mãe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do </a:t>
            </a:r>
            <a:r>
              <a:rPr dirty="0" sz="1200" spc="-10">
                <a:latin typeface="Times New Roman"/>
                <a:cs typeface="Times New Roman"/>
              </a:rPr>
              <a:t>recém-nascido;</a:t>
            </a: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44"/>
              </a:spcBef>
            </a:pPr>
            <a:r>
              <a:rPr dirty="0" sz="1200">
                <a:latin typeface="Times New Roman"/>
                <a:cs typeface="Times New Roman"/>
              </a:rPr>
              <a:t>V-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inserção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serviços,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programas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projetos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política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9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§5º</a:t>
            </a:r>
            <a:r>
              <a:rPr dirty="0" sz="1200" spc="-3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–</a:t>
            </a:r>
            <a:r>
              <a:rPr dirty="0" sz="1200" spc="-2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morte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criança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inabilita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receber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natalidade.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35"/>
              </a:spcBef>
            </a:pP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dirty="0" sz="1200" b="1">
                <a:latin typeface="Times New Roman"/>
                <a:cs typeface="Times New Roman"/>
              </a:rPr>
              <a:t>CAPÍTULO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IV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ALUGUEL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SOCIAL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8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10795">
              <a:lnSpc>
                <a:spcPts val="138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7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20-</a:t>
            </a:r>
            <a:r>
              <a:rPr dirty="0" sz="1200" spc="7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Fica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Poder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Executivo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autorizado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conceder,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através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órgãos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e </a:t>
            </a:r>
            <a:r>
              <a:rPr dirty="0" sz="1200">
                <a:latin typeface="Times New Roman"/>
                <a:cs typeface="Times New Roman"/>
              </a:rPr>
              <a:t>entidades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administração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pública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municipal,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caráter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excepcional,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do </a:t>
            </a:r>
            <a:r>
              <a:rPr dirty="0" sz="1200">
                <a:latin typeface="Times New Roman"/>
                <a:cs typeface="Times New Roman"/>
              </a:rPr>
              <a:t>Aluguel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baixa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renda,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vitimas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força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maior,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cujas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moradias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tenham </a:t>
            </a:r>
            <a:r>
              <a:rPr dirty="0" sz="1200">
                <a:latin typeface="Times New Roman"/>
                <a:cs typeface="Times New Roman"/>
              </a:rPr>
              <a:t>sido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destruídas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tenham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demolidas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decorrência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desastres.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35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Parágrafo</a:t>
            </a:r>
            <a:r>
              <a:rPr dirty="0" sz="1200" spc="16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Único</a:t>
            </a:r>
            <a:r>
              <a:rPr dirty="0" sz="1200" spc="17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6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fins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disposto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caput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deste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artigo,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considera-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a </a:t>
            </a:r>
            <a:r>
              <a:rPr dirty="0" sz="1200">
                <a:latin typeface="Times New Roman"/>
                <a:cs typeface="Times New Roman"/>
              </a:rPr>
              <a:t>unidade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nuclear</a:t>
            </a:r>
            <a:r>
              <a:rPr dirty="0" sz="1200" spc="2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formada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pelos</a:t>
            </a:r>
            <a:r>
              <a:rPr dirty="0" sz="1200" spc="2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pais</a:t>
            </a:r>
            <a:r>
              <a:rPr dirty="0" sz="1200" spc="2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filhos,</a:t>
            </a:r>
            <a:r>
              <a:rPr dirty="0" sz="1200" spc="2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ainda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que,</a:t>
            </a:r>
            <a:r>
              <a:rPr dirty="0" sz="1200" spc="2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eventualmente</a:t>
            </a:r>
            <a:r>
              <a:rPr dirty="0" sz="1200" spc="2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ampliada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por </a:t>
            </a:r>
            <a:r>
              <a:rPr dirty="0" sz="1200">
                <a:latin typeface="Times New Roman"/>
                <a:cs typeface="Times New Roman"/>
              </a:rPr>
              <a:t>parentes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agregados,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grupo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doméstico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vivendo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sob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mesma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moradia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que 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mantenha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economicamente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recursos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seus</a:t>
            </a:r>
            <a:r>
              <a:rPr dirty="0" sz="1200" spc="-10">
                <a:latin typeface="Times New Roman"/>
                <a:cs typeface="Times New Roman"/>
              </a:rPr>
              <a:t> integrantes.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76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27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21</a:t>
            </a:r>
            <a:r>
              <a:rPr dirty="0" sz="1200" spc="27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27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"Aluguel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Social"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compreenderá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pagamento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valor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mensal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50% </a:t>
            </a:r>
            <a:r>
              <a:rPr dirty="0" sz="1200">
                <a:latin typeface="Times New Roman"/>
                <a:cs typeface="Times New Roman"/>
              </a:rPr>
              <a:t>(cinqüenta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cento)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salário-</a:t>
            </a:r>
            <a:r>
              <a:rPr dirty="0" sz="1200">
                <a:latin typeface="Times New Roman"/>
                <a:cs typeface="Times New Roman"/>
              </a:rPr>
              <a:t>mínimo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vigente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época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concessão,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família, </a:t>
            </a:r>
            <a:r>
              <a:rPr dirty="0" sz="1200">
                <a:latin typeface="Times New Roman"/>
                <a:cs typeface="Times New Roman"/>
              </a:rPr>
              <a:t>devendo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empregado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locação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outro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meio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obtenção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moradia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 beneficiária.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35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Parágrafo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Único</a:t>
            </a:r>
            <a:r>
              <a:rPr dirty="0" sz="1200" spc="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"Aluguel Social"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terá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prazo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vigência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6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(seis)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meses, </a:t>
            </a:r>
            <a:r>
              <a:rPr dirty="0" sz="1200" spc="-10">
                <a:latin typeface="Times New Roman"/>
                <a:cs typeface="Times New Roman"/>
              </a:rPr>
              <a:t>podendo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renovado</a:t>
            </a:r>
            <a:r>
              <a:rPr dirty="0" sz="1200" spc="229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uma</a:t>
            </a:r>
            <a:r>
              <a:rPr dirty="0" sz="1200" spc="2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única</a:t>
            </a:r>
            <a:r>
              <a:rPr dirty="0" sz="1200" spc="2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vez</a:t>
            </a:r>
            <a:r>
              <a:rPr dirty="0" sz="1200" spc="2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igual</a:t>
            </a:r>
            <a:r>
              <a:rPr dirty="0" sz="1200" spc="2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período,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desde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229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mantida</a:t>
            </a:r>
            <a:r>
              <a:rPr dirty="0" sz="1200" spc="229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229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necessidade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do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disponibilidade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financeira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orçamentária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município.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76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6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22</a:t>
            </a:r>
            <a:r>
              <a:rPr dirty="0" sz="1200" spc="6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6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São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condições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cumulativas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benefício,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tenha efetivamente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sofrido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efeitos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desastres,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conforme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laudo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exarado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Coordenadoria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Defesa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Civil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ouvida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Secretaria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Assistência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Direitos </a:t>
            </a:r>
            <a:r>
              <a:rPr dirty="0" sz="1200">
                <a:latin typeface="Times New Roman"/>
                <a:cs typeface="Times New Roman"/>
              </a:rPr>
              <a:t>Humanos,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Trabalho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Renda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responsável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coordenação.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§1º</a:t>
            </a:r>
            <a:r>
              <a:rPr dirty="0" sz="1200" spc="5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São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condições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específicas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"Aluguel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Social"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residência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da </a:t>
            </a:r>
            <a:r>
              <a:rPr dirty="0" sz="1200" spc="-10">
                <a:latin typeface="Times New Roman"/>
                <a:cs typeface="Times New Roman"/>
              </a:rPr>
              <a:t>família: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80"/>
              </a:spcBef>
            </a:pPr>
            <a:endParaRPr sz="1200">
              <a:latin typeface="Times New Roman"/>
              <a:cs typeface="Times New Roman"/>
            </a:endParaRPr>
          </a:p>
          <a:p>
            <a:pPr marL="100330" indent="-87630">
              <a:lnSpc>
                <a:spcPct val="100000"/>
              </a:lnSpc>
              <a:buFont typeface="Times New Roman"/>
              <a:buAutoNum type="romanUcPeriod"/>
              <a:tabLst>
                <a:tab pos="10033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tenha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total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parcialmente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destruída</a:t>
            </a:r>
            <a:r>
              <a:rPr dirty="0" sz="1200" spc="-25">
                <a:latin typeface="Times New Roman"/>
                <a:cs typeface="Times New Roman"/>
              </a:rPr>
              <a:t> ou;</a:t>
            </a:r>
            <a:endParaRPr sz="1200">
              <a:latin typeface="Times New Roman"/>
              <a:cs typeface="Times New Roman"/>
            </a:endParaRPr>
          </a:p>
          <a:p>
            <a:pPr algn="just" marL="12700" marR="5080" indent="148590">
              <a:lnSpc>
                <a:spcPts val="1380"/>
              </a:lnSpc>
              <a:spcBef>
                <a:spcPts val="370"/>
              </a:spcBef>
              <a:buFont typeface="Times New Roman"/>
              <a:buAutoNum type="romanUcPeriod"/>
              <a:tabLst>
                <a:tab pos="16129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tenha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demolida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decorrência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desastres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evitar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novos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desastres,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especial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casos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apresentarem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problemas estruturais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graves,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estarem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situadas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em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068120" y="433831"/>
            <a:ext cx="5519420" cy="9885680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821690" marR="2147570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Municipal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  <a:p>
            <a:pPr algn="just" marL="12700" marR="8890">
              <a:lnSpc>
                <a:spcPts val="1380"/>
              </a:lnSpc>
              <a:spcBef>
                <a:spcPts val="1240"/>
              </a:spcBef>
            </a:pPr>
            <a:r>
              <a:rPr dirty="0" sz="1200">
                <a:latin typeface="Times New Roman"/>
                <a:cs typeface="Times New Roman"/>
              </a:rPr>
              <a:t>área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sob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risco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iminente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desabamento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desmoronamento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ou,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ainda,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área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 spc="-10">
                <a:latin typeface="Times New Roman"/>
                <a:cs typeface="Times New Roman"/>
              </a:rPr>
              <a:t>preservação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permanente.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952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§2º</a:t>
            </a:r>
            <a:r>
              <a:rPr dirty="0" sz="1200" spc="4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aceitação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implica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aceitação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demolição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referido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imóvel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pelo </a:t>
            </a:r>
            <a:r>
              <a:rPr dirty="0" sz="1200">
                <a:latin typeface="Times New Roman"/>
                <a:cs typeface="Times New Roman"/>
              </a:rPr>
              <a:t>Poder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Público,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cuja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segurança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esteja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definitivamente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comprometida.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952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17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23</a:t>
            </a:r>
            <a:r>
              <a:rPr dirty="0" sz="1200" spc="19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9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pagamento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cancelado,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antes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mesmo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término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sua </a:t>
            </a:r>
            <a:r>
              <a:rPr dirty="0" sz="1200">
                <a:latin typeface="Times New Roman"/>
                <a:cs typeface="Times New Roman"/>
              </a:rPr>
              <a:t>vigência,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seguintes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hipóteses: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>
              <a:lnSpc>
                <a:spcPct val="100000"/>
              </a:lnSpc>
              <a:spcBef>
                <a:spcPts val="5"/>
              </a:spcBef>
            </a:pPr>
            <a:r>
              <a:rPr dirty="0" sz="1200" i="1">
                <a:latin typeface="Times New Roman"/>
                <a:cs typeface="Times New Roman"/>
              </a:rPr>
              <a:t>I</a:t>
            </a:r>
            <a:r>
              <a:rPr dirty="0" sz="1200" spc="-30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quando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dada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solução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habitacional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definitiva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famílias;</a:t>
            </a:r>
            <a:endParaRPr sz="1200">
              <a:latin typeface="Times New Roman"/>
              <a:cs typeface="Times New Roman"/>
            </a:endParaRPr>
          </a:p>
          <a:p>
            <a:pPr algn="just" marL="12700" marR="7620">
              <a:lnSpc>
                <a:spcPts val="1380"/>
              </a:lnSpc>
              <a:spcBef>
                <a:spcPts val="375"/>
              </a:spcBef>
            </a:pPr>
            <a:r>
              <a:rPr dirty="0" sz="1200" i="1">
                <a:latin typeface="Times New Roman"/>
                <a:cs typeface="Times New Roman"/>
              </a:rPr>
              <a:t>II</a:t>
            </a:r>
            <a:r>
              <a:rPr dirty="0" sz="1200" spc="50" i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quando,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comprovadamente,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beneficiários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deixaram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usá-</a:t>
            </a:r>
            <a:r>
              <a:rPr dirty="0" sz="1200">
                <a:latin typeface="Times New Roman"/>
                <a:cs typeface="Times New Roman"/>
              </a:rPr>
              <a:t>lo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suas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finalidades, </a:t>
            </a:r>
            <a:r>
              <a:rPr dirty="0" sz="1200">
                <a:latin typeface="Times New Roman"/>
                <a:cs typeface="Times New Roman"/>
              </a:rPr>
              <a:t>assegurado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direito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ampla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defesa.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5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10160">
              <a:lnSpc>
                <a:spcPts val="138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33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24</a:t>
            </a:r>
            <a:r>
              <a:rPr dirty="0" sz="1200" spc="34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33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3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despesas</a:t>
            </a:r>
            <a:r>
              <a:rPr dirty="0" sz="1200" spc="3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decorrentes</a:t>
            </a:r>
            <a:r>
              <a:rPr dirty="0" sz="1200" spc="3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3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presente</a:t>
            </a:r>
            <a:r>
              <a:rPr dirty="0" sz="1200" spc="3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3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correrão</a:t>
            </a:r>
            <a:r>
              <a:rPr dirty="0" sz="1200" spc="3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3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conta</a:t>
            </a:r>
            <a:r>
              <a:rPr dirty="0" sz="1200" spc="3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dotação orçamentária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específica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créditos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adicionais.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71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§1º</a:t>
            </a:r>
            <a:r>
              <a:rPr dirty="0" sz="1200" spc="12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limite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global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remanejamento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dotações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orçamentárias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autorizado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cada </a:t>
            </a:r>
            <a:r>
              <a:rPr dirty="0" sz="1200">
                <a:latin typeface="Times New Roman"/>
                <a:cs typeface="Times New Roman"/>
              </a:rPr>
              <a:t>exercício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não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aplicável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remanejamentos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destinados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viabilizar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cumprimento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da </a:t>
            </a:r>
            <a:r>
              <a:rPr dirty="0" sz="1200">
                <a:latin typeface="Times New Roman"/>
                <a:cs typeface="Times New Roman"/>
              </a:rPr>
              <a:t>presente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Lei.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98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§2º</a:t>
            </a:r>
            <a:r>
              <a:rPr dirty="0" sz="1200" spc="8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valores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previstos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presente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Lei,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poderão,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mediante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decreto,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ser </a:t>
            </a:r>
            <a:r>
              <a:rPr dirty="0" sz="1200">
                <a:latin typeface="Times New Roman"/>
                <a:cs typeface="Times New Roman"/>
              </a:rPr>
              <a:t>reduzidos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até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50%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(cinqüenta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cento)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ampliados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até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20%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(vinte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cento), </a:t>
            </a:r>
            <a:r>
              <a:rPr dirty="0" sz="1200">
                <a:latin typeface="Times New Roman"/>
                <a:cs typeface="Times New Roman"/>
              </a:rPr>
              <a:t>quando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tal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medida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necessária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adequar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total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gastos,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bem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promover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sua </a:t>
            </a:r>
            <a:r>
              <a:rPr dirty="0" sz="1200" spc="-10">
                <a:latin typeface="Times New Roman"/>
                <a:cs typeface="Times New Roman"/>
              </a:rPr>
              <a:t>renovação.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89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25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órgão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responsável pela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política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fornecerá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à </a:t>
            </a:r>
            <a:r>
              <a:rPr dirty="0" sz="1200">
                <a:latin typeface="Times New Roman"/>
                <a:cs typeface="Times New Roman"/>
              </a:rPr>
              <a:t>Secretaria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Finanças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relação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beneficiários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assegurar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os </a:t>
            </a:r>
            <a:r>
              <a:rPr dirty="0" sz="1200">
                <a:latin typeface="Times New Roman"/>
                <a:cs typeface="Times New Roman"/>
              </a:rPr>
              <a:t>procedimentos</a:t>
            </a:r>
            <a:r>
              <a:rPr dirty="0" sz="1200" spc="3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administrativos</a:t>
            </a:r>
            <a:r>
              <a:rPr dirty="0" sz="1200" spc="3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necessários</a:t>
            </a:r>
            <a:r>
              <a:rPr dirty="0" sz="1200" spc="3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3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assegurar</a:t>
            </a:r>
            <a:r>
              <a:rPr dirty="0" sz="1200" spc="3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3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efetivo</a:t>
            </a:r>
            <a:r>
              <a:rPr dirty="0" sz="1200" spc="3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pagamento</a:t>
            </a:r>
            <a:r>
              <a:rPr dirty="0" sz="1200" spc="39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dos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possam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efetivados.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  <a:spcBef>
                <a:spcPts val="5"/>
              </a:spcBef>
            </a:pPr>
            <a:r>
              <a:rPr dirty="0" sz="1200" spc="-10" b="1">
                <a:latin typeface="Times New Roman"/>
                <a:cs typeface="Times New Roman"/>
              </a:rPr>
              <a:t>Art.</a:t>
            </a:r>
            <a:r>
              <a:rPr dirty="0" sz="1200" spc="-8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26</a:t>
            </a:r>
            <a:r>
              <a:rPr dirty="0" sz="1200" spc="-75" b="1">
                <a:latin typeface="Times New Roman"/>
                <a:cs typeface="Times New Roman"/>
              </a:rPr>
              <a:t> </a:t>
            </a:r>
            <a:r>
              <a:rPr dirty="0" sz="1200" spc="-5" b="1">
                <a:latin typeface="Times New Roman"/>
                <a:cs typeface="Times New Roman"/>
              </a:rPr>
              <a:t>-</a:t>
            </a:r>
            <a:r>
              <a:rPr dirty="0" sz="1200" spc="-80" b="1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Casos</a:t>
            </a:r>
            <a:r>
              <a:rPr dirty="0" sz="1200" spc="-7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omissos,</a:t>
            </a:r>
            <a:r>
              <a:rPr dirty="0" sz="1200" spc="-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7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que</a:t>
            </a:r>
            <a:r>
              <a:rPr dirty="0" sz="1200" spc="-8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gerem</a:t>
            </a:r>
            <a:r>
              <a:rPr dirty="0" sz="1200" spc="-7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dúvidas</a:t>
            </a:r>
            <a:r>
              <a:rPr dirty="0" sz="1200" spc="-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sobre</a:t>
            </a:r>
            <a:r>
              <a:rPr dirty="0" sz="1200" spc="-8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</a:t>
            </a:r>
            <a:r>
              <a:rPr dirty="0" sz="1200" spc="-8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interpretação</a:t>
            </a:r>
            <a:r>
              <a:rPr dirty="0" sz="1200" spc="-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termos</a:t>
            </a:r>
            <a:r>
              <a:rPr dirty="0" sz="1200" spc="-7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da</a:t>
            </a:r>
            <a:r>
              <a:rPr dirty="0" sz="1200" spc="-8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presente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Lei,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serão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regulamentados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pelo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Prefeito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Municipal,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mediante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decreto.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85"/>
              </a:spcBef>
            </a:pPr>
            <a:endParaRPr sz="1200">
              <a:latin typeface="Times New Roman"/>
              <a:cs typeface="Times New Roman"/>
            </a:endParaRPr>
          </a:p>
          <a:p>
            <a:pPr marL="347345" marR="341630" indent="37909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CAPÍTULO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IV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DOS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BENEFÍCIOS PARA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SITUAÇÕES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spc="-25" b="1">
                <a:latin typeface="Times New Roman"/>
                <a:cs typeface="Times New Roman"/>
              </a:rPr>
              <a:t>DE </a:t>
            </a:r>
            <a:r>
              <a:rPr dirty="0" sz="1200" b="1">
                <a:latin typeface="Times New Roman"/>
                <a:cs typeface="Times New Roman"/>
              </a:rPr>
              <a:t>VULNERABILIDADE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TEMPORÁRIA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E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CALAMIDADE</a:t>
            </a:r>
            <a:r>
              <a:rPr dirty="0" sz="1200" spc="-10" b="1">
                <a:latin typeface="Times New Roman"/>
                <a:cs typeface="Times New Roman"/>
              </a:rPr>
              <a:t> PÚBLICA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5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8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27</a:t>
            </a:r>
            <a:r>
              <a:rPr dirty="0" sz="1200" spc="9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8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alcance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eventual,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alimentação,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concedido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na </a:t>
            </a:r>
            <a:r>
              <a:rPr dirty="0" sz="1200">
                <a:latin typeface="Times New Roman"/>
                <a:cs typeface="Times New Roman"/>
              </a:rPr>
              <a:t>modalidade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cesta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básica,</a:t>
            </a:r>
            <a:r>
              <a:rPr dirty="0" sz="1200" spc="3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caráter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emergência,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3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 spc="-10">
                <a:latin typeface="Times New Roman"/>
                <a:cs typeface="Times New Roman"/>
              </a:rPr>
              <a:t>vulnerabilidade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econômica,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residentes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Seropédica.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28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alcance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 benefício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cesta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básica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é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destinado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beneficiárias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terá </a:t>
            </a:r>
            <a:r>
              <a:rPr dirty="0" sz="1200" spc="-10">
                <a:latin typeface="Times New Roman"/>
                <a:cs typeface="Times New Roman"/>
              </a:rPr>
              <a:t>preferencialmente</a:t>
            </a:r>
            <a:r>
              <a:rPr dirty="0" sz="1200">
                <a:latin typeface="Times New Roman"/>
                <a:cs typeface="Times New Roman"/>
              </a:rPr>
              <a:t> os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seguintes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critérios: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10160">
              <a:lnSpc>
                <a:spcPts val="1380"/>
              </a:lnSpc>
            </a:pPr>
            <a:r>
              <a:rPr dirty="0" sz="1200" spc="-10">
                <a:latin typeface="Times New Roman"/>
                <a:cs typeface="Times New Roman"/>
              </a:rPr>
              <a:t>I-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insegurança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alimentar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causada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pela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falta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condições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socioeconômicas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para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manter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uma </a:t>
            </a:r>
            <a:r>
              <a:rPr dirty="0" sz="1200" spc="-10">
                <a:latin typeface="Times New Roman"/>
                <a:cs typeface="Times New Roman"/>
              </a:rPr>
              <a:t>alimentação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digna,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saudável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qualidade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quantidade;</a:t>
            </a:r>
            <a:endParaRPr sz="1200">
              <a:latin typeface="Times New Roman"/>
              <a:cs typeface="Times New Roman"/>
            </a:endParaRPr>
          </a:p>
          <a:p>
            <a:pPr algn="just" marL="12700">
              <a:lnSpc>
                <a:spcPct val="100000"/>
              </a:lnSpc>
              <a:spcBef>
                <a:spcPts val="240"/>
              </a:spcBef>
            </a:pPr>
            <a:r>
              <a:rPr dirty="0" sz="1200">
                <a:latin typeface="Times New Roman"/>
                <a:cs typeface="Times New Roman"/>
              </a:rPr>
              <a:t>II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deficiência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nutricional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causada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falta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alimentação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balanceada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nutritiva;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068120" y="433831"/>
            <a:ext cx="5520055" cy="9103995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821690" marR="2148205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Municipal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  <a:p>
            <a:pPr marL="200660" indent="-187960">
              <a:lnSpc>
                <a:spcPct val="100000"/>
              </a:lnSpc>
              <a:spcBef>
                <a:spcPts val="1140"/>
              </a:spcBef>
              <a:buAutoNum type="romanUcPeriod" startAt="3"/>
              <a:tabLst>
                <a:tab pos="200660" algn="l"/>
              </a:tabLst>
            </a:pPr>
            <a:r>
              <a:rPr dirty="0" sz="1200" spc="-10">
                <a:latin typeface="Times New Roman"/>
                <a:cs typeface="Times New Roman"/>
              </a:rPr>
              <a:t>-</a:t>
            </a:r>
            <a:r>
              <a:rPr dirty="0" sz="1200">
                <a:latin typeface="Times New Roman"/>
                <a:cs typeface="Times New Roman"/>
              </a:rPr>
              <a:t>necessidade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alimentação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especifica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voltada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doenças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crônicas;</a:t>
            </a:r>
            <a:endParaRPr sz="1200">
              <a:latin typeface="Times New Roman"/>
              <a:cs typeface="Times New Roman"/>
            </a:endParaRPr>
          </a:p>
          <a:p>
            <a:pPr marL="209550" indent="-196850">
              <a:lnSpc>
                <a:spcPct val="100000"/>
              </a:lnSpc>
              <a:spcBef>
                <a:spcPts val="280"/>
              </a:spcBef>
              <a:buAutoNum type="romanUcPeriod" startAt="3"/>
              <a:tabLst>
                <a:tab pos="20955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desemprego,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morte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abandono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membro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sustenta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grupo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familiar;</a:t>
            </a:r>
            <a:endParaRPr sz="1200">
              <a:latin typeface="Times New Roman"/>
              <a:cs typeface="Times New Roman"/>
            </a:endParaRPr>
          </a:p>
          <a:p>
            <a:pPr marL="160020" indent="-147320">
              <a:lnSpc>
                <a:spcPct val="100000"/>
              </a:lnSpc>
              <a:spcBef>
                <a:spcPts val="275"/>
              </a:spcBef>
              <a:buAutoNum type="romanUcPeriod" startAt="3"/>
              <a:tabLst>
                <a:tab pos="16002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casos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emergência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calamidade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pública;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1079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29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beneficio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terá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prazo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vigência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6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(seis)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meses,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podendo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renovado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uma </a:t>
            </a:r>
            <a:r>
              <a:rPr dirty="0" sz="1200">
                <a:latin typeface="Times New Roman"/>
                <a:cs typeface="Times New Roman"/>
              </a:rPr>
              <a:t>única</a:t>
            </a:r>
            <a:r>
              <a:rPr dirty="0" sz="1200" spc="4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vez</a:t>
            </a:r>
            <a:r>
              <a:rPr dirty="0" sz="1200" spc="4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409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igual</a:t>
            </a:r>
            <a:r>
              <a:rPr dirty="0" sz="1200" spc="4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período,</a:t>
            </a:r>
            <a:r>
              <a:rPr dirty="0" sz="1200" spc="4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desde</a:t>
            </a:r>
            <a:r>
              <a:rPr dirty="0" sz="1200" spc="4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409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mantida</a:t>
            </a:r>
            <a:r>
              <a:rPr dirty="0" sz="1200" spc="409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4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necessidade</a:t>
            </a:r>
            <a:r>
              <a:rPr dirty="0" sz="1200" spc="409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4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4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409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a </a:t>
            </a:r>
            <a:r>
              <a:rPr dirty="0" sz="1200">
                <a:latin typeface="Times New Roman"/>
                <a:cs typeface="Times New Roman"/>
              </a:rPr>
              <a:t>disponibilidade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financeira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orçamentária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município.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3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255">
              <a:lnSpc>
                <a:spcPct val="9590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8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30</a:t>
            </a:r>
            <a:r>
              <a:rPr dirty="0" sz="1200" spc="10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9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Tratando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cesta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básica,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beneficiário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possa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fazer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jus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 solicitado,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ele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terá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que,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obrigatoriamente,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avaliado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equipe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técnica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CRAS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jurisdição,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visando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obter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parecer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favorável,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haja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liberação.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1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89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§1°</a:t>
            </a:r>
            <a:r>
              <a:rPr dirty="0" sz="1200" spc="-5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requerimento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cesta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básica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fornecido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após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dia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solicitação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beneficiária.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1079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§2º</a:t>
            </a:r>
            <a:r>
              <a:rPr dirty="0" sz="1200" spc="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tratando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caso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doença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crônica,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qual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deverá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comprovada,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mediante apresentação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laudo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médico,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solicitação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terá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atendida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imediata.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3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255" indent="38100">
              <a:lnSpc>
                <a:spcPct val="9590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2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31</a:t>
            </a:r>
            <a:r>
              <a:rPr dirty="0" sz="1200" spc="-3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3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alcance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cobertores,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colchões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materiais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congêneres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prestado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emergencial,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calamidade </a:t>
            </a:r>
            <a:r>
              <a:rPr dirty="0" sz="1200">
                <a:latin typeface="Times New Roman"/>
                <a:cs typeface="Times New Roman"/>
              </a:rPr>
              <a:t>pública,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vulnerabilidade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econômica,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residentes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Seropédica.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13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32</a:t>
            </a:r>
            <a:r>
              <a:rPr dirty="0" sz="1200" spc="14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5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alcance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eventual,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transporte,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será </a:t>
            </a:r>
            <a:r>
              <a:rPr dirty="0" sz="1200">
                <a:latin typeface="Times New Roman"/>
                <a:cs typeface="Times New Roman"/>
              </a:rPr>
              <a:t>concedido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itinerantes,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nos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casos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emergenciais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e/ou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possibilite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reinserção </a:t>
            </a:r>
            <a:r>
              <a:rPr dirty="0" sz="1200">
                <a:latin typeface="Times New Roman"/>
                <a:cs typeface="Times New Roman"/>
              </a:rPr>
              <a:t>familiar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comunitária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àqueles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estejam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vulnerabilidade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32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e </a:t>
            </a:r>
            <a:r>
              <a:rPr dirty="0" sz="1200">
                <a:latin typeface="Times New Roman"/>
                <a:cs typeface="Times New Roman"/>
              </a:rPr>
              <a:t>econômica,</a:t>
            </a:r>
            <a:r>
              <a:rPr dirty="0" sz="1200" spc="4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mediante</a:t>
            </a:r>
            <a:r>
              <a:rPr dirty="0" sz="1200" spc="4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4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fornecimento</a:t>
            </a:r>
            <a:r>
              <a:rPr dirty="0" sz="1200" spc="4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43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passagens</a:t>
            </a:r>
            <a:r>
              <a:rPr dirty="0" sz="1200" spc="4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43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transporte</a:t>
            </a:r>
            <a:r>
              <a:rPr dirty="0" sz="1200" spc="43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coletivo</a:t>
            </a:r>
            <a:r>
              <a:rPr dirty="0" sz="1200" spc="4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urbano, </a:t>
            </a:r>
            <a:r>
              <a:rPr dirty="0" sz="1200">
                <a:latin typeface="Times New Roman"/>
                <a:cs typeface="Times New Roman"/>
              </a:rPr>
              <a:t>intermunicipais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e/ou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interestaduais,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após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parecer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favorável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concessão,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emitidos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pelo </a:t>
            </a:r>
            <a:r>
              <a:rPr dirty="0" sz="1200">
                <a:latin typeface="Times New Roman"/>
                <a:cs typeface="Times New Roman"/>
              </a:rPr>
              <a:t>Centro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Especializado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(CREAS).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3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350">
              <a:lnSpc>
                <a:spcPct val="9590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204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33</a:t>
            </a:r>
            <a:r>
              <a:rPr dirty="0" sz="1200" spc="2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–</a:t>
            </a:r>
            <a:r>
              <a:rPr dirty="0" sz="1200" spc="21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alcance</a:t>
            </a:r>
            <a:r>
              <a:rPr dirty="0" sz="1200" spc="20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2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eventual,</a:t>
            </a:r>
            <a:r>
              <a:rPr dirty="0" sz="1200" spc="20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auxílio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moradia,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através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do </a:t>
            </a:r>
            <a:r>
              <a:rPr dirty="0" sz="1200">
                <a:latin typeface="Times New Roman"/>
                <a:cs typeface="Times New Roman"/>
              </a:rPr>
              <a:t>Programa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Aluguel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Social,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oferecido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neste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município,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concedido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objetivo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minimizar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riscos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danos,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oferecendo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segurança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membros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núcleo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familiar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estejam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vulnerabilidade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econômica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residentes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Seropédica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há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menos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01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(um)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ano.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76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3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34</a:t>
            </a:r>
            <a:r>
              <a:rPr dirty="0" sz="1200" spc="-3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3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alcance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eventual,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auxílio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mudança,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através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auxílio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transporte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móveis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utensílios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concedido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risco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econômico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residentes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Seropédica,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necessitem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realizar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mudança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para </a:t>
            </a:r>
            <a:r>
              <a:rPr dirty="0" sz="1200">
                <a:latin typeface="Times New Roman"/>
                <a:cs typeface="Times New Roman"/>
              </a:rPr>
              <a:t>endereço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diverso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seja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âmbito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próprio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diverso,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dado </a:t>
            </a:r>
            <a:r>
              <a:rPr dirty="0" sz="1200">
                <a:latin typeface="Times New Roman"/>
                <a:cs typeface="Times New Roman"/>
              </a:rPr>
              <a:t>mediante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avaliação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equipe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técnica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referencia.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1143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15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35-</a:t>
            </a:r>
            <a:r>
              <a:rPr dirty="0" sz="1200" spc="16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destinado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calamidade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deverá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ser </a:t>
            </a:r>
            <a:r>
              <a:rPr dirty="0" sz="1200">
                <a:latin typeface="Times New Roman"/>
                <a:cs typeface="Times New Roman"/>
              </a:rPr>
              <a:t>garantido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considerando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situação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apresentada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cada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evento.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068120" y="433831"/>
            <a:ext cx="5520055" cy="9933305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821690" marR="2148205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Municipal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1165"/>
              </a:spcBef>
            </a:pPr>
            <a:r>
              <a:rPr dirty="0" sz="1200" b="1">
                <a:latin typeface="Times New Roman"/>
                <a:cs typeface="Times New Roman"/>
              </a:rPr>
              <a:t>CAPITULO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V-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DAS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DISPOSIÇÕES</a:t>
            </a:r>
            <a:r>
              <a:rPr dirty="0" sz="1200" spc="-10" b="1">
                <a:latin typeface="Times New Roman"/>
                <a:cs typeface="Times New Roman"/>
              </a:rPr>
              <a:t> FINAIS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9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>
              <a:lnSpc>
                <a:spcPct val="10000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36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10">
                <a:latin typeface="Times New Roman"/>
                <a:cs typeface="Times New Roman"/>
              </a:rPr>
              <a:t> compete: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985">
              <a:lnSpc>
                <a:spcPts val="1380"/>
              </a:lnSpc>
            </a:pPr>
            <a:r>
              <a:rPr dirty="0" sz="1200" i="1">
                <a:latin typeface="Times New Roman"/>
                <a:cs typeface="Times New Roman"/>
              </a:rPr>
              <a:t>I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coordenação </a:t>
            </a:r>
            <a:r>
              <a:rPr dirty="0" sz="1200">
                <a:latin typeface="Times New Roman"/>
                <a:cs typeface="Times New Roman"/>
              </a:rPr>
              <a:t>geral,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operacionalização,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acompanhamento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avaliação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prestação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seu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financiamento;</a:t>
            </a:r>
            <a:endParaRPr sz="1200">
              <a:latin typeface="Times New Roman"/>
              <a:cs typeface="Times New Roman"/>
            </a:endParaRPr>
          </a:p>
          <a:p>
            <a:pPr algn="just" marL="12700" marR="5080" indent="179070">
              <a:lnSpc>
                <a:spcPts val="1380"/>
              </a:lnSpc>
              <a:spcBef>
                <a:spcPts val="340"/>
              </a:spcBef>
              <a:buFont typeface="Times New Roman"/>
              <a:buAutoNum type="romanUcPeriod" startAt="2"/>
              <a:tabLst>
                <a:tab pos="19177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elaboração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Plano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Acompanhamento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Monitoramento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famílias beneficiárias;</a:t>
            </a:r>
            <a:endParaRPr sz="1200">
              <a:latin typeface="Times New Roman"/>
              <a:cs typeface="Times New Roman"/>
            </a:endParaRPr>
          </a:p>
          <a:p>
            <a:pPr algn="just" marL="12700" marR="5080" indent="191135">
              <a:lnSpc>
                <a:spcPct val="95900"/>
              </a:lnSpc>
              <a:spcBef>
                <a:spcPts val="295"/>
              </a:spcBef>
              <a:buFont typeface="Times New Roman"/>
              <a:buAutoNum type="romanUcPeriod" startAt="2"/>
              <a:tabLst>
                <a:tab pos="203835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realização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estudos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realidade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sócio econômica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requerente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monitoramento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demanda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para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necessário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aprimoramento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relação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custo/benefício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concessões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-6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eventuais;</a:t>
            </a:r>
            <a:endParaRPr sz="1200">
              <a:latin typeface="Times New Roman"/>
              <a:cs typeface="Times New Roman"/>
            </a:endParaRPr>
          </a:p>
          <a:p>
            <a:pPr algn="just" marL="12700" marR="6985" indent="187960">
              <a:lnSpc>
                <a:spcPts val="1380"/>
              </a:lnSpc>
              <a:spcBef>
                <a:spcPts val="375"/>
              </a:spcBef>
              <a:buFont typeface="Times New Roman"/>
              <a:buAutoNum type="romanUcPeriod" startAt="2"/>
              <a:tabLst>
                <a:tab pos="20066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elaborar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regimento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previstos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nesta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Lei,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expedir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as </a:t>
            </a:r>
            <a:r>
              <a:rPr dirty="0" sz="1200">
                <a:latin typeface="Times New Roman"/>
                <a:cs typeface="Times New Roman"/>
              </a:rPr>
              <a:t>instruções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instituir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formulários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modelos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documentos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necessários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normatização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à </a:t>
            </a:r>
            <a:r>
              <a:rPr dirty="0" sz="1200" spc="-10">
                <a:latin typeface="Times New Roman"/>
                <a:cs typeface="Times New Roman"/>
              </a:rPr>
              <a:t>operacionalização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eventuais;</a:t>
            </a:r>
            <a:endParaRPr sz="1200">
              <a:latin typeface="Times New Roman"/>
              <a:cs typeface="Times New Roman"/>
            </a:endParaRPr>
          </a:p>
          <a:p>
            <a:pPr algn="just" marL="12700" marR="9525">
              <a:lnSpc>
                <a:spcPts val="1380"/>
              </a:lnSpc>
              <a:spcBef>
                <a:spcPts val="335"/>
              </a:spcBef>
            </a:pPr>
            <a:r>
              <a:rPr dirty="0" sz="1200" i="1">
                <a:latin typeface="Times New Roman"/>
                <a:cs typeface="Times New Roman"/>
              </a:rPr>
              <a:t>V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articulação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políticas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sociais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setoriais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defesa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direitos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municipais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o </a:t>
            </a:r>
            <a:r>
              <a:rPr dirty="0" sz="1200">
                <a:latin typeface="Times New Roman"/>
                <a:cs typeface="Times New Roman"/>
              </a:rPr>
              <a:t>atendimento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integral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beneficiária;</a:t>
            </a:r>
            <a:endParaRPr sz="1200">
              <a:latin typeface="Times New Roman"/>
              <a:cs typeface="Times New Roman"/>
            </a:endParaRPr>
          </a:p>
          <a:p>
            <a:pPr algn="just" marL="12700" marR="10160">
              <a:lnSpc>
                <a:spcPts val="1380"/>
              </a:lnSpc>
              <a:spcBef>
                <a:spcPts val="325"/>
              </a:spcBef>
            </a:pPr>
            <a:r>
              <a:rPr dirty="0" sz="1200" i="1">
                <a:latin typeface="Times New Roman"/>
                <a:cs typeface="Times New Roman"/>
              </a:rPr>
              <a:t>VI</a:t>
            </a:r>
            <a:r>
              <a:rPr dirty="0" sz="1200" spc="125" i="1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135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40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cadastramento</a:t>
            </a:r>
            <a:r>
              <a:rPr dirty="0" sz="1200" spc="140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140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famílias</a:t>
            </a:r>
            <a:r>
              <a:rPr dirty="0" sz="1200" spc="140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40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Cadastro</a:t>
            </a:r>
            <a:r>
              <a:rPr dirty="0" sz="1200" spc="135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Único</a:t>
            </a:r>
            <a:r>
              <a:rPr dirty="0" sz="1200" spc="140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35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nos</a:t>
            </a:r>
            <a:r>
              <a:rPr dirty="0" sz="1200" spc="140">
                <a:latin typeface="Times New Roman"/>
                <a:cs typeface="Times New Roman"/>
              </a:rPr>
              <a:t>  </a:t>
            </a:r>
            <a:r>
              <a:rPr dirty="0" sz="1200">
                <a:latin typeface="Times New Roman"/>
                <a:cs typeface="Times New Roman"/>
              </a:rPr>
              <a:t>demais</a:t>
            </a:r>
            <a:r>
              <a:rPr dirty="0" sz="1200" spc="140">
                <a:latin typeface="Times New Roman"/>
                <a:cs typeface="Times New Roman"/>
              </a:rPr>
              <a:t>  </a:t>
            </a:r>
            <a:r>
              <a:rPr dirty="0" sz="1200" spc="-10">
                <a:latin typeface="Times New Roman"/>
                <a:cs typeface="Times New Roman"/>
              </a:rPr>
              <a:t>serviços socioassistenciais.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3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10160">
              <a:lnSpc>
                <a:spcPct val="95900"/>
              </a:lnSpc>
            </a:pPr>
            <a:r>
              <a:rPr dirty="0" sz="1200" spc="-20" b="1">
                <a:latin typeface="Times New Roman"/>
                <a:cs typeface="Times New Roman"/>
              </a:rPr>
              <a:t>Art.</a:t>
            </a:r>
            <a:r>
              <a:rPr dirty="0" sz="1200" spc="-5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37</a:t>
            </a:r>
            <a:r>
              <a:rPr dirty="0" sz="1200" spc="-4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3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Conselho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Municipal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Assistência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compete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fiscalizar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aplicação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desta </a:t>
            </a:r>
            <a:r>
              <a:rPr dirty="0" sz="1200">
                <a:latin typeface="Times New Roman"/>
                <a:cs typeface="Times New Roman"/>
              </a:rPr>
              <a:t>Lei,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bem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como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fornecer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informações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sobre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irregularidades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aplicação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do </a:t>
            </a:r>
            <a:r>
              <a:rPr dirty="0" sz="1200">
                <a:latin typeface="Times New Roman"/>
                <a:cs typeface="Times New Roman"/>
              </a:rPr>
              <a:t>regulamento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Eventuais,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avaliar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reformular,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necessário,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cada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ano,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a </a:t>
            </a:r>
            <a:r>
              <a:rPr dirty="0" sz="1200">
                <a:latin typeface="Times New Roman"/>
                <a:cs typeface="Times New Roman"/>
              </a:rPr>
              <a:t>regulamentação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valor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dotação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orçamentária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consignada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tanto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na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Orçamentária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Anual,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Eventuais;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76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4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38</a:t>
            </a:r>
            <a:r>
              <a:rPr dirty="0" sz="1200" spc="-3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4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Caberá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gestor,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durante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elaboração,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Poder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Executivo,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cada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Projeto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Orçamentária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Anual,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estimar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quantidade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serem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concedidos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o </a:t>
            </a:r>
            <a:r>
              <a:rPr dirty="0" sz="1200">
                <a:latin typeface="Times New Roman"/>
                <a:cs typeface="Times New Roman"/>
              </a:rPr>
              <a:t>exercício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financeiro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subsequente.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98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2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39</a:t>
            </a:r>
            <a:r>
              <a:rPr dirty="0" sz="1200" spc="4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3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alcançar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eficácia,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deverão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atender,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âmbito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SUAS,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seguintes</a:t>
            </a:r>
            <a:r>
              <a:rPr dirty="0" sz="1200" spc="-10">
                <a:latin typeface="Times New Roman"/>
                <a:cs typeface="Times New Roman"/>
              </a:rPr>
              <a:t> requisitos: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9525" indent="125730">
              <a:lnSpc>
                <a:spcPts val="1380"/>
              </a:lnSpc>
              <a:buFont typeface="Times New Roman"/>
              <a:buAutoNum type="romanUcPeriod"/>
              <a:tabLst>
                <a:tab pos="13843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compor</a:t>
            </a:r>
            <a:r>
              <a:rPr dirty="0" sz="1200" spc="2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uma</a:t>
            </a:r>
            <a:r>
              <a:rPr dirty="0" sz="1200" spc="2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cadeia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satisfação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necessidades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humanas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básicas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254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englobe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prestação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continuada,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serviços,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programas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projetos;</a:t>
            </a:r>
            <a:endParaRPr sz="1200">
              <a:latin typeface="Times New Roman"/>
              <a:cs typeface="Times New Roman"/>
            </a:endParaRPr>
          </a:p>
          <a:p>
            <a:pPr algn="just" marL="150495" indent="-137795">
              <a:lnSpc>
                <a:spcPct val="100000"/>
              </a:lnSpc>
              <a:spcBef>
                <a:spcPts val="240"/>
              </a:spcBef>
              <a:buFont typeface="Times New Roman"/>
              <a:buAutoNum type="romanUcPeriod"/>
              <a:tabLst>
                <a:tab pos="150495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construir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provisão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certa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enfrentar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agilidade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presteza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incertos;</a:t>
            </a:r>
            <a:endParaRPr sz="1200">
              <a:latin typeface="Times New Roman"/>
              <a:cs typeface="Times New Roman"/>
            </a:endParaRPr>
          </a:p>
          <a:p>
            <a:pPr algn="just" marL="200660" indent="-187960">
              <a:lnSpc>
                <a:spcPct val="100000"/>
              </a:lnSpc>
              <a:spcBef>
                <a:spcPts val="265"/>
              </a:spcBef>
              <a:buFont typeface="Times New Roman"/>
              <a:buAutoNum type="romanUcPeriod"/>
              <a:tabLst>
                <a:tab pos="200660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não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contributivo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sujeito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estipulação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contrapartidas;</a:t>
            </a:r>
            <a:endParaRPr sz="1200">
              <a:latin typeface="Times New Roman"/>
              <a:cs typeface="Times New Roman"/>
            </a:endParaRPr>
          </a:p>
          <a:p>
            <a:pPr algn="just" marL="12700" marR="6985" indent="174625">
              <a:lnSpc>
                <a:spcPts val="1380"/>
              </a:lnSpc>
              <a:spcBef>
                <a:spcPts val="370"/>
              </a:spcBef>
              <a:buFont typeface="Times New Roman"/>
              <a:buAutoNum type="romanUcPeriod"/>
              <a:tabLst>
                <a:tab pos="187325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adotar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critério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elegibilidade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consonância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Política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Nacional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Assistência </a:t>
            </a:r>
            <a:r>
              <a:rPr dirty="0" sz="1200">
                <a:latin typeface="Times New Roman"/>
                <a:cs typeface="Times New Roman"/>
              </a:rPr>
              <a:t>Social,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ultrapasse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limite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indigência,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centrando-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nas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vulnerabilidades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sociais </a:t>
            </a:r>
            <a:r>
              <a:rPr dirty="0" sz="1200">
                <a:latin typeface="Times New Roman"/>
                <a:cs typeface="Times New Roman"/>
              </a:rPr>
              <a:t>advindas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contingências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diversas;</a:t>
            </a:r>
            <a:endParaRPr sz="1200">
              <a:latin typeface="Times New Roman"/>
              <a:cs typeface="Times New Roman"/>
            </a:endParaRPr>
          </a:p>
          <a:p>
            <a:pPr algn="just" marL="12700" marR="10795" indent="159385">
              <a:lnSpc>
                <a:spcPts val="1380"/>
              </a:lnSpc>
              <a:spcBef>
                <a:spcPts val="335"/>
              </a:spcBef>
              <a:buFont typeface="Times New Roman"/>
              <a:buAutoNum type="romanUcPeriod"/>
              <a:tabLst>
                <a:tab pos="172085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divulgar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0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interpretar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eventual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como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direito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cidadão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tornando </a:t>
            </a:r>
            <a:r>
              <a:rPr dirty="0" sz="1200">
                <a:latin typeface="Times New Roman"/>
                <a:cs typeface="Times New Roman"/>
              </a:rPr>
              <a:t>públicas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condições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oportunidades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acessá-</a:t>
            </a:r>
            <a:r>
              <a:rPr dirty="0" sz="1200">
                <a:latin typeface="Times New Roman"/>
                <a:cs typeface="Times New Roman"/>
              </a:rPr>
              <a:t>los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usufruí-</a:t>
            </a:r>
            <a:r>
              <a:rPr dirty="0" sz="1200" spc="-20">
                <a:latin typeface="Times New Roman"/>
                <a:cs typeface="Times New Roman"/>
              </a:rPr>
              <a:t>los;</a:t>
            </a:r>
            <a:endParaRPr sz="1200">
              <a:latin typeface="Times New Roman"/>
              <a:cs typeface="Times New Roman"/>
            </a:endParaRPr>
          </a:p>
          <a:p>
            <a:pPr algn="just" marL="12700" marR="6350" indent="222885">
              <a:lnSpc>
                <a:spcPts val="1380"/>
              </a:lnSpc>
              <a:spcBef>
                <a:spcPts val="335"/>
              </a:spcBef>
              <a:buFont typeface="Times New Roman"/>
              <a:buAutoNum type="romanUcPeriod"/>
              <a:tabLst>
                <a:tab pos="235585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desvincular-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comprovações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complexas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3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constrangedoras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pobreza,</a:t>
            </a:r>
            <a:r>
              <a:rPr dirty="0" sz="1200" spc="30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que </a:t>
            </a:r>
            <a:r>
              <a:rPr dirty="0" sz="1200" spc="-10">
                <a:latin typeface="Times New Roman"/>
                <a:cs typeface="Times New Roman"/>
              </a:rPr>
              <a:t>estigmatizam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beneficiários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política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social;</a:t>
            </a:r>
            <a:endParaRPr sz="1200">
              <a:latin typeface="Times New Roman"/>
              <a:cs typeface="Times New Roman"/>
            </a:endParaRPr>
          </a:p>
          <a:p>
            <a:pPr algn="just" marL="12700" marR="8890" indent="243204">
              <a:lnSpc>
                <a:spcPts val="1380"/>
              </a:lnSpc>
              <a:spcBef>
                <a:spcPts val="340"/>
              </a:spcBef>
              <a:buFont typeface="Times New Roman"/>
              <a:buAutoNum type="romanUcPeriod"/>
              <a:tabLst>
                <a:tab pos="255904" algn="l"/>
              </a:tabLst>
            </a:pP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prestado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diretamente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pelos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órgãos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públicos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entidades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organizações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20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conforme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definido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art.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3o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12.435/2011</a:t>
            </a:r>
            <a:r>
              <a:rPr dirty="0" sz="1200" spc="2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0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</a:t>
            </a:r>
            <a:r>
              <a:rPr dirty="0" sz="1200" spc="21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posterior </a:t>
            </a:r>
            <a:r>
              <a:rPr dirty="0" sz="1200">
                <a:latin typeface="Times New Roman"/>
                <a:cs typeface="Times New Roman"/>
              </a:rPr>
              <a:t>regulamentação,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modo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assegurar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vinculação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orgânica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destes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24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a </a:t>
            </a:r>
            <a:r>
              <a:rPr dirty="0" sz="1200">
                <a:latin typeface="Times New Roman"/>
                <a:cs typeface="Times New Roman"/>
              </a:rPr>
              <a:t>política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social.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068120" y="433831"/>
            <a:ext cx="5518785" cy="6177280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821690" marR="2146935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1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Municipal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95"/>
              </a:spcBef>
            </a:pPr>
            <a:endParaRPr sz="1200">
              <a:latin typeface="Arial"/>
              <a:cs typeface="Arial"/>
            </a:endParaRPr>
          </a:p>
          <a:p>
            <a:pPr algn="just" marL="12700" marR="508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§1º</a:t>
            </a:r>
            <a:r>
              <a:rPr dirty="0" sz="1200" spc="10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0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concessão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Eventuais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previstos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nesta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deverá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precedida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 spc="-10">
                <a:latin typeface="Times New Roman"/>
                <a:cs typeface="Times New Roman"/>
              </a:rPr>
              <a:t>relatório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circunstanciado,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elaborado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equipe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técnica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Assistentes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Sociais,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deverá </a:t>
            </a:r>
            <a:r>
              <a:rPr dirty="0" sz="1200">
                <a:latin typeface="Times New Roman"/>
                <a:cs typeface="Times New Roman"/>
              </a:rPr>
              <a:t>instaurar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estudo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social,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demonstrando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necessidade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atendimento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cada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caso.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 indent="3810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§2°</a:t>
            </a:r>
            <a:r>
              <a:rPr dirty="0" sz="1200" spc="-2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requerimento,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observada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natureza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poderá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solicitado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ao </a:t>
            </a:r>
            <a:r>
              <a:rPr dirty="0" sz="1200">
                <a:latin typeface="Times New Roman"/>
                <a:cs typeface="Times New Roman"/>
              </a:rPr>
              <a:t>requerente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original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cópia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documentos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pessoais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comprovantes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residência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renda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documento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conexo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fato.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3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715">
              <a:lnSpc>
                <a:spcPct val="95900"/>
              </a:lnSpc>
            </a:pPr>
            <a:r>
              <a:rPr dirty="0" sz="1200" b="1">
                <a:latin typeface="Times New Roman"/>
                <a:cs typeface="Times New Roman"/>
              </a:rPr>
              <a:t>§3°</a:t>
            </a:r>
            <a:r>
              <a:rPr dirty="0" sz="1200" spc="9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9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Até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dia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15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(quinze)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mês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subseqüente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atendimento,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deverá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enviado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ao </a:t>
            </a:r>
            <a:r>
              <a:rPr dirty="0" sz="1200" spc="-10">
                <a:latin typeface="Times New Roman"/>
                <a:cs typeface="Times New Roman"/>
              </a:rPr>
              <a:t>Conselho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Assistência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relação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concedidos,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contendo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os </a:t>
            </a:r>
            <a:r>
              <a:rPr dirty="0" sz="1200">
                <a:latin typeface="Times New Roman"/>
                <a:cs typeface="Times New Roman"/>
              </a:rPr>
              <a:t>nomes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endereços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beneficiários,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juntamente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cópia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relatórios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expedidos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pelos </a:t>
            </a:r>
            <a:r>
              <a:rPr dirty="0" sz="1200">
                <a:latin typeface="Times New Roman"/>
                <a:cs typeface="Times New Roman"/>
              </a:rPr>
              <a:t>assistentes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sociais.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1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</a:pPr>
            <a:r>
              <a:rPr dirty="0" sz="1200" spc="-10" b="1">
                <a:latin typeface="Times New Roman"/>
                <a:cs typeface="Times New Roman"/>
              </a:rPr>
              <a:t>Art.</a:t>
            </a:r>
            <a:r>
              <a:rPr dirty="0" sz="1200" spc="-5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40</a:t>
            </a:r>
            <a:r>
              <a:rPr dirty="0" sz="1200" spc="-4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4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Benefícios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Eventuais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serão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devidos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indivíduo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família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em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número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igual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das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ocorrências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desses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eventos,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podendo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pagos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concedidos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diretamente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um </a:t>
            </a:r>
            <a:r>
              <a:rPr dirty="0" sz="1200">
                <a:latin typeface="Times New Roman"/>
                <a:cs typeface="Times New Roman"/>
              </a:rPr>
              <a:t>integrante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3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família</a:t>
            </a:r>
            <a:r>
              <a:rPr dirty="0" sz="1200" spc="3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beneficiária:</a:t>
            </a:r>
            <a:r>
              <a:rPr dirty="0" sz="1200" spc="3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mãe,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pai,</a:t>
            </a:r>
            <a:r>
              <a:rPr dirty="0" sz="1200" spc="3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parente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até</a:t>
            </a:r>
            <a:r>
              <a:rPr dirty="0" sz="1200" spc="3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3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segundo</a:t>
            </a:r>
            <a:r>
              <a:rPr dirty="0" sz="1200" spc="3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grau</a:t>
            </a:r>
            <a:r>
              <a:rPr dirty="0" sz="1200" spc="3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ou</a:t>
            </a:r>
            <a:r>
              <a:rPr dirty="0" sz="1200" spc="3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pessoa </a:t>
            </a:r>
            <a:r>
              <a:rPr dirty="0" sz="1200">
                <a:latin typeface="Times New Roman"/>
                <a:cs typeface="Times New Roman"/>
              </a:rPr>
              <a:t>autorizada</a:t>
            </a:r>
            <a:r>
              <a:rPr dirty="0" sz="1200" spc="-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mediante</a:t>
            </a:r>
            <a:r>
              <a:rPr dirty="0" sz="1200" spc="-5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procuração.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41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Poderá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buscar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parcerias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firmar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convênios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Estado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União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fins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cumprimento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operacionalização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desta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Lei.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350">
              <a:lnSpc>
                <a:spcPts val="1380"/>
              </a:lnSpc>
              <a:spcBef>
                <a:spcPts val="5"/>
              </a:spcBef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7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42</a:t>
            </a:r>
            <a:r>
              <a:rPr dirty="0" sz="1200" spc="8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7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despesas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oriundas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execução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benefícios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elencados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presente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Lei </a:t>
            </a:r>
            <a:r>
              <a:rPr dirty="0" sz="1200">
                <a:latin typeface="Times New Roman"/>
                <a:cs typeface="Times New Roman"/>
              </a:rPr>
              <a:t>serão</a:t>
            </a:r>
            <a:r>
              <a:rPr dirty="0" sz="1200" spc="2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executadas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pelo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Fundo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deste</a:t>
            </a:r>
            <a:r>
              <a:rPr dirty="0" sz="1200" spc="2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28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da </a:t>
            </a:r>
            <a:r>
              <a:rPr dirty="0" sz="1200" spc="-10">
                <a:latin typeface="Times New Roman"/>
                <a:cs typeface="Times New Roman"/>
              </a:rPr>
              <a:t>Secretaria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Assistência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Social</a:t>
            </a:r>
            <a:r>
              <a:rPr dirty="0" sz="1200" spc="-10">
                <a:latin typeface="Times New Roman"/>
                <a:cs typeface="Times New Roman"/>
              </a:rPr>
              <a:t> Municipal.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1143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43</a:t>
            </a:r>
            <a:r>
              <a:rPr dirty="0" sz="1200" spc="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Esta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entra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vigor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data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publicação,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revogadas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disposições </a:t>
            </a:r>
            <a:r>
              <a:rPr dirty="0" sz="1200" spc="-25">
                <a:latin typeface="Times New Roman"/>
                <a:cs typeface="Times New Roman"/>
              </a:rPr>
              <a:t>em </a:t>
            </a:r>
            <a:r>
              <a:rPr dirty="0" sz="1200" spc="-10">
                <a:latin typeface="Times New Roman"/>
                <a:cs typeface="Times New Roman"/>
              </a:rPr>
              <a:t>contrário.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978204" y="7277861"/>
            <a:ext cx="1981200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b="1">
                <a:latin typeface="Times New Roman"/>
                <a:cs typeface="Times New Roman"/>
              </a:rPr>
              <a:t>AUTORIA:</a:t>
            </a:r>
            <a:r>
              <a:rPr dirty="0" sz="1200" spc="27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Poder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Executivo.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2607691" y="8323326"/>
            <a:ext cx="2351405" cy="7772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dirty="0" sz="1200" spc="-10" b="1">
                <a:latin typeface="Times New Roman"/>
                <a:cs typeface="Times New Roman"/>
              </a:rPr>
              <a:t>Seropédica-</a:t>
            </a:r>
            <a:r>
              <a:rPr dirty="0" sz="1200" b="1">
                <a:latin typeface="Times New Roman"/>
                <a:cs typeface="Times New Roman"/>
              </a:rPr>
              <a:t>RJ,</a:t>
            </a:r>
            <a:r>
              <a:rPr dirty="0" sz="1200" spc="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21</a:t>
            </a:r>
            <a:r>
              <a:rPr dirty="0" sz="1200" spc="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julho</a:t>
            </a:r>
            <a:r>
              <a:rPr dirty="0" sz="1200" spc="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5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2025.</a:t>
            </a:r>
            <a:endParaRPr sz="1200">
              <a:latin typeface="Times New Roman"/>
              <a:cs typeface="Times New Roman"/>
            </a:endParaRPr>
          </a:p>
          <a:p>
            <a:pPr algn="ctr" marL="400685" marR="394970">
              <a:lnSpc>
                <a:spcPct val="119200"/>
              </a:lnSpc>
              <a:spcBef>
                <a:spcPts val="1040"/>
              </a:spcBef>
            </a:pPr>
            <a:r>
              <a:rPr dirty="0" sz="1200" b="1">
                <a:latin typeface="Times New Roman"/>
                <a:cs typeface="Times New Roman"/>
              </a:rPr>
              <a:t>Lucas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Dutra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dos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Santos </a:t>
            </a:r>
            <a:r>
              <a:rPr dirty="0" sz="1200" b="1">
                <a:latin typeface="Times New Roman"/>
                <a:cs typeface="Times New Roman"/>
              </a:rPr>
              <a:t>Prefeito</a:t>
            </a:r>
            <a:r>
              <a:rPr dirty="0" sz="1200" spc="-60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Municipal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Luiz Fernando Evangelista</dc:creator>
  <dcterms:created xsi:type="dcterms:W3CDTF">2025-09-10T15:48:53Z</dcterms:created>
  <dcterms:modified xsi:type="dcterms:W3CDTF">2025-09-10T15:48:53Z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2025-07-23T00:00:00Z</vt:filetime>
  </property>
  <property fmtid="{D5CDD505-2E9C-101B-9397-08002B2CF9AE}" pid="3" name="Creator">
    <vt:lpwstr>Microsoft® Word 2016</vt:lpwstr>
  </property>
  <property fmtid="{D5CDD505-2E9C-101B-9397-08002B2CF9AE}" pid="4" name="LastSaved">
    <vt:filetime>2025-09-10T00:00:00Z</vt:filetime>
  </property>
  <property fmtid="{D5CDD505-2E9C-101B-9397-08002B2CF9AE}" pid="5" name="Producer">
    <vt:lpwstr>www.ilovepdf.com</vt:lpwstr>
  </property>
</Properties>
</file>