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7569200" cy="10699750"/>
  <p:notesSz cx="75692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6922"/>
            <a:ext cx="6433820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91860"/>
            <a:ext cx="5298440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60942"/>
            <a:ext cx="3292602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990"/>
            <a:ext cx="6812280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60942"/>
            <a:ext cx="6812280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50768"/>
            <a:ext cx="2422144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50768"/>
            <a:ext cx="1740916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33831"/>
            <a:ext cx="5610860" cy="95262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911225" marR="214884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902,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21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 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8700" marR="5080">
              <a:lnSpc>
                <a:spcPts val="1320"/>
              </a:lnSpc>
            </a:pPr>
            <a:r>
              <a:rPr dirty="0" sz="1150" b="1">
                <a:latin typeface="Times New Roman"/>
                <a:cs typeface="Times New Roman"/>
              </a:rPr>
              <a:t>DISPÕE</a:t>
            </a:r>
            <a:r>
              <a:rPr dirty="0" sz="1150" spc="1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SOBRE</a:t>
            </a:r>
            <a:r>
              <a:rPr dirty="0" sz="1150" spc="1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ALTERAR</a:t>
            </a:r>
            <a:r>
              <a:rPr dirty="0" sz="1150" spc="1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O</a:t>
            </a:r>
            <a:r>
              <a:rPr dirty="0" sz="1150" spc="10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DECRETO</a:t>
            </a:r>
            <a:r>
              <a:rPr dirty="0" sz="1150" spc="12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Nº2004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29</a:t>
            </a:r>
            <a:r>
              <a:rPr dirty="0" sz="1150" spc="-2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JULHO</a:t>
            </a:r>
            <a:r>
              <a:rPr dirty="0" sz="1150" spc="-1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2015</a:t>
            </a:r>
            <a:r>
              <a:rPr dirty="0" sz="1150" spc="-1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PARA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CRIAR</a:t>
            </a:r>
            <a:r>
              <a:rPr dirty="0" sz="1150" spc="-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A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LEI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spc="-35" b="1">
                <a:latin typeface="Times New Roman"/>
                <a:cs typeface="Times New Roman"/>
              </a:rPr>
              <a:t>Nº </a:t>
            </a:r>
            <a:r>
              <a:rPr dirty="0" sz="1150" b="1">
                <a:latin typeface="Times New Roman"/>
                <a:cs typeface="Times New Roman"/>
              </a:rPr>
              <a:t>902/2025</a:t>
            </a:r>
            <a:r>
              <a:rPr dirty="0" sz="1150" spc="295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MUNICIPAL</a:t>
            </a:r>
            <a:r>
              <a:rPr dirty="0" sz="1150" spc="305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DOS</a:t>
            </a:r>
            <a:r>
              <a:rPr dirty="0" sz="1150" spc="300" b="1">
                <a:latin typeface="Times New Roman"/>
                <a:cs typeface="Times New Roman"/>
              </a:rPr>
              <a:t>   </a:t>
            </a:r>
            <a:r>
              <a:rPr dirty="0" sz="1150" spc="-10" b="1">
                <a:latin typeface="Times New Roman"/>
                <a:cs typeface="Times New Roman"/>
              </a:rPr>
              <a:t>BENEFÍCIOS EVENTUAIS</a:t>
            </a:r>
            <a:endParaRPr sz="1150">
              <a:latin typeface="Times New Roman"/>
              <a:cs typeface="Times New Roman"/>
            </a:endParaRPr>
          </a:p>
          <a:p>
            <a:pPr algn="just" marL="100965" marR="99060">
              <a:lnSpc>
                <a:spcPct val="103400"/>
              </a:lnSpc>
              <a:spcBef>
                <a:spcPts val="123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2235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Art.1º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finalidade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provisões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 </a:t>
            </a:r>
            <a:r>
              <a:rPr dirty="0" sz="1200">
                <a:latin typeface="Times New Roman"/>
                <a:cs typeface="Times New Roman"/>
              </a:rPr>
              <a:t>eventuais,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consonância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NOB-</a:t>
            </a:r>
            <a:r>
              <a:rPr dirty="0" sz="1200">
                <a:latin typeface="Times New Roman"/>
                <a:cs typeface="Times New Roman"/>
              </a:rPr>
              <a:t>SUAS,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estabelecendo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caracterizações, </a:t>
            </a:r>
            <a:r>
              <a:rPr dirty="0" sz="1200">
                <a:latin typeface="Times New Roman"/>
                <a:cs typeface="Times New Roman"/>
              </a:rPr>
              <a:t>princípios,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diretrizes,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conteúdo,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significado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responsabilidades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âmbito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gestão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Política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97180" marR="20447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BENEFÍCIOS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EVENTUAIS,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SERVIÇOS,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PROGRAMAS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ASSISTÊNCIA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SOCIAL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PROJETOS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ENFRENTAMENTO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spc="-10" b="1">
                <a:latin typeface="Times New Roman"/>
                <a:cs typeface="Times New Roman"/>
              </a:rPr>
              <a:t>POBREZA.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2235" marR="635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2°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provisões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suplementares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provisórias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prestadas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aos </a:t>
            </a:r>
            <a:r>
              <a:rPr dirty="0" sz="1200">
                <a:latin typeface="Times New Roman"/>
                <a:cs typeface="Times New Roman"/>
              </a:rPr>
              <a:t>indivíduos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virtude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nascimento,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morte,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situações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vulnerabilidade </a:t>
            </a:r>
            <a:r>
              <a:rPr dirty="0" sz="1200">
                <a:latin typeface="Times New Roman"/>
                <a:cs typeface="Times New Roman"/>
              </a:rPr>
              <a:t>temporária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n°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8.742,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1993.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2235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3°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integram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organicamente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garantias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devendo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prestação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observar: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1200">
              <a:latin typeface="Times New Roman"/>
              <a:cs typeface="Times New Roman"/>
            </a:endParaRPr>
          </a:p>
          <a:p>
            <a:pPr marL="102235">
              <a:lnSpc>
                <a:spcPct val="100000"/>
              </a:lnSpc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-3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subordinação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contribuições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prévias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vinculação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quaisquer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contrapartidas.</a:t>
            </a:r>
            <a:endParaRPr sz="1200">
              <a:latin typeface="Times New Roman"/>
              <a:cs typeface="Times New Roman"/>
            </a:endParaRPr>
          </a:p>
          <a:p>
            <a:pPr marL="102235" marR="8890">
              <a:lnSpc>
                <a:spcPts val="1380"/>
              </a:lnSpc>
              <a:spcBef>
                <a:spcPts val="370"/>
              </a:spcBef>
            </a:pPr>
            <a:r>
              <a:rPr dirty="0" sz="1200" i="1">
                <a:latin typeface="Times New Roman"/>
                <a:cs typeface="Times New Roman"/>
              </a:rPr>
              <a:t>lI</a:t>
            </a:r>
            <a:r>
              <a:rPr dirty="0" sz="1200" spc="34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Desvinculação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comprovações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complexas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vexatórias,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estigmatizam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os </a:t>
            </a:r>
            <a:r>
              <a:rPr dirty="0" sz="1200" spc="-10">
                <a:latin typeface="Times New Roman"/>
                <a:cs typeface="Times New Roman"/>
              </a:rPr>
              <a:t>beneficiários.</a:t>
            </a:r>
            <a:endParaRPr sz="1200">
              <a:latin typeface="Times New Roman"/>
              <a:cs typeface="Times New Roman"/>
            </a:endParaRPr>
          </a:p>
          <a:p>
            <a:pPr marL="102235">
              <a:lnSpc>
                <a:spcPct val="100000"/>
              </a:lnSpc>
              <a:spcBef>
                <a:spcPts val="245"/>
              </a:spcBef>
            </a:pPr>
            <a:r>
              <a:rPr dirty="0" sz="1200" i="1">
                <a:latin typeface="Times New Roman"/>
                <a:cs typeface="Times New Roman"/>
              </a:rPr>
              <a:t>Il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prontidão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benefícios.</a:t>
            </a:r>
            <a:endParaRPr sz="1200">
              <a:latin typeface="Times New Roman"/>
              <a:cs typeface="Times New Roman"/>
            </a:endParaRPr>
          </a:p>
          <a:p>
            <a:pPr marL="102235" marR="6985">
              <a:lnSpc>
                <a:spcPts val="1380"/>
              </a:lnSpc>
              <a:spcBef>
                <a:spcPts val="370"/>
              </a:spcBef>
            </a:pPr>
            <a:r>
              <a:rPr dirty="0" sz="1200" spc="-10" i="1">
                <a:latin typeface="Times New Roman"/>
                <a:cs typeface="Times New Roman"/>
              </a:rPr>
              <a:t>VI</a:t>
            </a:r>
            <a:r>
              <a:rPr dirty="0" sz="1200" spc="-6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Garantia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igualdade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condições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acesso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informações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fruição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 eventuais.</a:t>
            </a:r>
            <a:endParaRPr sz="1200">
              <a:latin typeface="Times New Roman"/>
              <a:cs typeface="Times New Roman"/>
            </a:endParaRPr>
          </a:p>
          <a:p>
            <a:pPr marL="102235">
              <a:lnSpc>
                <a:spcPct val="100000"/>
              </a:lnSpc>
              <a:spcBef>
                <a:spcPts val="240"/>
              </a:spcBef>
            </a:pPr>
            <a:r>
              <a:rPr dirty="0" sz="1200" i="1">
                <a:latin typeface="Times New Roman"/>
                <a:cs typeface="Times New Roman"/>
              </a:rPr>
              <a:t>V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Ampla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divulgação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critérios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concessão.</a:t>
            </a:r>
            <a:endParaRPr sz="1200">
              <a:latin typeface="Times New Roman"/>
              <a:cs typeface="Times New Roman"/>
            </a:endParaRPr>
          </a:p>
          <a:p>
            <a:pPr marL="102235">
              <a:lnSpc>
                <a:spcPct val="100000"/>
              </a:lnSpc>
              <a:spcBef>
                <a:spcPts val="275"/>
              </a:spcBef>
            </a:pPr>
            <a:r>
              <a:rPr dirty="0" sz="1200" i="1">
                <a:latin typeface="Times New Roman"/>
                <a:cs typeface="Times New Roman"/>
              </a:rPr>
              <a:t>VI</a:t>
            </a:r>
            <a:r>
              <a:rPr dirty="0" sz="1200" spc="-3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socioassistenciais.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200">
              <a:latin typeface="Times New Roman"/>
              <a:cs typeface="Times New Roman"/>
            </a:endParaRPr>
          </a:p>
          <a:p>
            <a:pPr marL="102235" marR="9525">
              <a:lnSpc>
                <a:spcPts val="138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4°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eventuais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podem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prestados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pecúnia,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consumo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2235" marR="6985">
              <a:lnSpc>
                <a:spcPct val="956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5°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público-</a:t>
            </a:r>
            <a:r>
              <a:rPr dirty="0" sz="1200">
                <a:latin typeface="Times New Roman"/>
                <a:cs typeface="Times New Roman"/>
              </a:rPr>
              <a:t>alvo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identificado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pelo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estudos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realidade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diagnóstico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elaborado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informações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disponibilizadas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Vigilância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Socioassistencial,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vistas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orientar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 spc="-10">
                <a:latin typeface="Times New Roman"/>
                <a:cs typeface="Times New Roman"/>
              </a:rPr>
              <a:t>planejamento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oferta.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20055" cy="99802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82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 marL="567055">
              <a:lnSpc>
                <a:spcPct val="100000"/>
              </a:lnSpc>
              <a:spcBef>
                <a:spcPts val="1165"/>
              </a:spcBef>
            </a:pPr>
            <a:r>
              <a:rPr dirty="0" sz="1200" b="1">
                <a:latin typeface="Times New Roman"/>
                <a:cs typeface="Times New Roman"/>
              </a:rPr>
              <a:t>CAPÍTULO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 PRESTAÇÃO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BENEFÍCIOS </a:t>
            </a:r>
            <a:r>
              <a:rPr dirty="0" sz="1200" spc="-10" b="1">
                <a:latin typeface="Times New Roman"/>
                <a:cs typeface="Times New Roman"/>
              </a:rPr>
              <a:t>EVENTUAIS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6°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prestados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virtude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nascimento,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morte, </a:t>
            </a:r>
            <a:r>
              <a:rPr dirty="0" sz="1200">
                <a:latin typeface="Times New Roman"/>
                <a:cs typeface="Times New Roman"/>
              </a:rPr>
              <a:t>vulnerabilidade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temporária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observadas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contingências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riscos, </a:t>
            </a:r>
            <a:r>
              <a:rPr dirty="0" sz="1200">
                <a:latin typeface="Times New Roman"/>
                <a:cs typeface="Times New Roman"/>
              </a:rPr>
              <a:t>perdas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danos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sujeitos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indivíduos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critérios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prazos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ser </a:t>
            </a:r>
            <a:r>
              <a:rPr dirty="0" sz="1200">
                <a:latin typeface="Times New Roman"/>
                <a:cs typeface="Times New Roman"/>
              </a:rPr>
              <a:t>estabelecidos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Resolução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Conselho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Social,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prevê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§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19º,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8.742,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1993.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Art.7º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modalidades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provisões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gratuitas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 </a:t>
            </a:r>
            <a:r>
              <a:rPr dirty="0" sz="1200">
                <a:latin typeface="Times New Roman"/>
                <a:cs typeface="Times New Roman"/>
              </a:rPr>
              <a:t>Básica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caráter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temporário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integram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organicamente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garantias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Sistema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Único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SUAS,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prestados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cidadãos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>
                <a:latin typeface="Times New Roman"/>
                <a:cs typeface="Times New Roman"/>
              </a:rPr>
              <a:t>virtude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emergenciais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nascimento,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situações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vulnerabilidade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temporária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calamidade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10">
                <a:latin typeface="Times New Roman"/>
                <a:cs typeface="Times New Roman"/>
              </a:rPr>
              <a:t> fundamentação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-10">
                <a:latin typeface="Times New Roman"/>
                <a:cs typeface="Times New Roman"/>
              </a:rPr>
              <a:t> princípios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cidadania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sociais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8º</a:t>
            </a:r>
            <a:r>
              <a:rPr dirty="0" sz="1200" spc="4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434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destinam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cidadãos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>
                <a:latin typeface="Times New Roman"/>
                <a:cs typeface="Times New Roman"/>
              </a:rPr>
              <a:t>impossibilidade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arcar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própria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enfrentamento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contingências</a:t>
            </a:r>
            <a:r>
              <a:rPr dirty="0" sz="1200" spc="-10">
                <a:latin typeface="Times New Roman"/>
                <a:cs typeface="Times New Roman"/>
              </a:rPr>
              <a:t> sociais, </a:t>
            </a:r>
            <a:r>
              <a:rPr dirty="0" sz="1200">
                <a:latin typeface="Times New Roman"/>
                <a:cs typeface="Times New Roman"/>
              </a:rPr>
              <a:t>cuja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ocorrência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provoca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fragiliza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manutenção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indivíduo,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 </a:t>
            </a:r>
            <a:r>
              <a:rPr dirty="0" sz="1200" spc="-10">
                <a:latin typeface="Times New Roman"/>
                <a:cs typeface="Times New Roman"/>
              </a:rPr>
              <a:t>sobrevivência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membros.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núcleo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vinculado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laços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consanguíneos,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aliança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afinidade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circunscritos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obrigações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recíprocas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mútuas,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organizadas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torno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gênero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vivem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mesmo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teto.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2°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acesso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eventuais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regulamentados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garantido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famílias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residem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cujos membros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tenham renda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capita</a:t>
            </a:r>
            <a:r>
              <a:rPr dirty="0" sz="1200" spc="-10">
                <a:latin typeface="Times New Roman"/>
                <a:cs typeface="Times New Roman"/>
              </a:rPr>
              <a:t> mensal </a:t>
            </a:r>
            <a:r>
              <a:rPr dirty="0" sz="1200">
                <a:latin typeface="Times New Roman"/>
                <a:cs typeface="Times New Roman"/>
              </a:rPr>
              <a:t>igual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inferior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(um)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salário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mínimo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País,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determina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Parágrafo </a:t>
            </a:r>
            <a:r>
              <a:rPr dirty="0" sz="1200">
                <a:latin typeface="Times New Roman"/>
                <a:cs typeface="Times New Roman"/>
              </a:rPr>
              <a:t>único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8742,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07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1993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LOAS,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alterada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n° </a:t>
            </a:r>
            <a:r>
              <a:rPr dirty="0" sz="1200">
                <a:latin typeface="Times New Roman"/>
                <a:cs typeface="Times New Roman"/>
              </a:rPr>
              <a:t>12.435,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06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2011.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3°-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apresentarem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alto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grau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vulnerabilidade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enquadrarem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nos </a:t>
            </a:r>
            <a:r>
              <a:rPr dirty="0" sz="1200" spc="-10">
                <a:latin typeface="Times New Roman"/>
                <a:cs typeface="Times New Roman"/>
              </a:rPr>
              <a:t>critérios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previstos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parágrafo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acima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terão</a:t>
            </a:r>
            <a:r>
              <a:rPr dirty="0" sz="1200" spc="-10">
                <a:latin typeface="Times New Roman"/>
                <a:cs typeface="Times New Roman"/>
              </a:rPr>
              <a:t> avaliação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profissional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qualificado,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mediante </a:t>
            </a:r>
            <a:r>
              <a:rPr dirty="0" sz="1200">
                <a:latin typeface="Times New Roman"/>
                <a:cs typeface="Times New Roman"/>
              </a:rPr>
              <a:t>parecer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assistente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Art.9°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caráter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transitório,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pecúnia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material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reposição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perdas,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finalidade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vulnerabilidade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econômica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vítima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assegurar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sobrevivência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reconstruir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autonomia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através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redução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vulnerabilidades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impactos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Entende-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 contingência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aquele evento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imponderável,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ocorrência </a:t>
            </a:r>
            <a:r>
              <a:rPr dirty="0" sz="1200" spc="-25">
                <a:latin typeface="Times New Roman"/>
                <a:cs typeface="Times New Roman"/>
              </a:rPr>
              <a:t>no </a:t>
            </a:r>
            <a:r>
              <a:rPr dirty="0" sz="1200">
                <a:latin typeface="Times New Roman"/>
                <a:cs typeface="Times New Roman"/>
              </a:rPr>
              <a:t>cotidiano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indivíduos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caracteriza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riscos,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perdas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danos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integridade </a:t>
            </a:r>
            <a:r>
              <a:rPr dirty="0" sz="1200">
                <a:latin typeface="Times New Roman"/>
                <a:cs typeface="Times New Roman"/>
              </a:rPr>
              <a:t>pessoal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familiar,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constituindo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vulnerabilidades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sociais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temporárias.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2°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Entende-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aquela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situações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risco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climático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advindas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baixas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temperaturas,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tempestades,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enchentes,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17515" cy="4037329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566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  <a:spcBef>
                <a:spcPts val="1240"/>
              </a:spcBef>
            </a:pPr>
            <a:r>
              <a:rPr dirty="0" sz="1200" spc="-10">
                <a:latin typeface="Times New Roman"/>
                <a:cs typeface="Times New Roman"/>
              </a:rPr>
              <a:t>desabamentos,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incêndio,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epidemias provocando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calamidades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conseqüente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necessidade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remoção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realojamento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famílias,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face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desabrigo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perdas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passíveis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pressupondo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enfretamento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assistenciais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caráter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emergência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LOAS.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Art.10º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vulnerabilidade,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riscos, </a:t>
            </a:r>
            <a:r>
              <a:rPr dirty="0" sz="1200">
                <a:latin typeface="Times New Roman"/>
                <a:cs typeface="Times New Roman"/>
              </a:rPr>
              <a:t>perdas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danos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vivência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fragilidade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ocasionados: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335"/>
              </a:spcBef>
            </a:pPr>
            <a:r>
              <a:rPr dirty="0" sz="1200">
                <a:latin typeface="Times New Roman"/>
                <a:cs typeface="Times New Roman"/>
              </a:rPr>
              <a:t>I-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insuficiente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desemprego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incapacite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meios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suprir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reprodução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cotidiana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solicitante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sua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principalmente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alimentação;</a:t>
            </a:r>
            <a:endParaRPr sz="1200">
              <a:latin typeface="Times New Roman"/>
              <a:cs typeface="Times New Roman"/>
            </a:endParaRPr>
          </a:p>
          <a:p>
            <a:pPr algn="just" marL="150495" indent="-137795">
              <a:lnSpc>
                <a:spcPct val="100000"/>
              </a:lnSpc>
              <a:spcBef>
                <a:spcPts val="245"/>
              </a:spcBef>
              <a:buAutoNum type="romanUcPeriod" startAt="2"/>
              <a:tabLst>
                <a:tab pos="15049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falta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documentação;</a:t>
            </a:r>
            <a:endParaRPr sz="1200">
              <a:latin typeface="Times New Roman"/>
              <a:cs typeface="Times New Roman"/>
            </a:endParaRPr>
          </a:p>
          <a:p>
            <a:pPr algn="just" marL="200660" indent="-187960">
              <a:lnSpc>
                <a:spcPct val="100000"/>
              </a:lnSpc>
              <a:spcBef>
                <a:spcPts val="275"/>
              </a:spcBef>
              <a:buAutoNum type="romanUcPeriod" startAt="2"/>
              <a:tabLst>
                <a:tab pos="2006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falta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domicilio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impossibilidade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abrigo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filhos;</a:t>
            </a:r>
            <a:endParaRPr sz="1200">
              <a:latin typeface="Times New Roman"/>
              <a:cs typeface="Times New Roman"/>
            </a:endParaRPr>
          </a:p>
          <a:p>
            <a:pPr algn="just" marL="12700" marR="8255" indent="217170">
              <a:lnSpc>
                <a:spcPts val="1380"/>
              </a:lnSpc>
              <a:spcBef>
                <a:spcPts val="370"/>
              </a:spcBef>
              <a:buAutoNum type="romanUcPeriod" startAt="2"/>
              <a:tabLst>
                <a:tab pos="22987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situações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desastre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públicas;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identificadas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 spc="-10">
                <a:latin typeface="Times New Roman"/>
                <a:cs typeface="Times New Roman"/>
              </a:rPr>
              <a:t>comprometam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sobrevivência.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vedadas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quaisquer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situações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constrangimento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vexatória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8120" y="4918074"/>
            <a:ext cx="5519420" cy="5534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CAPÍTULO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II 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AUXÍLIO</a:t>
            </a:r>
            <a:r>
              <a:rPr dirty="0" sz="1200" spc="-10" b="1">
                <a:latin typeface="Times New Roman"/>
                <a:cs typeface="Times New Roman"/>
              </a:rPr>
              <a:t> FUNERAL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Art.11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Funeral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consiste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suplementar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Proteção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Sistema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Único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cidadãos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às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virtude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morte,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integram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juntamente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vulnerabilidade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temporária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garantias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Sistema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Único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computados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valores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auferidos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dos </a:t>
            </a:r>
            <a:r>
              <a:rPr dirty="0" sz="1200">
                <a:latin typeface="Times New Roman"/>
                <a:cs typeface="Times New Roman"/>
              </a:rPr>
              <a:t>programas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transferência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municipais,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estaduais,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federais,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Bolsa</a:t>
            </a:r>
            <a:r>
              <a:rPr dirty="0" sz="1200" spc="-10">
                <a:latin typeface="Times New Roman"/>
                <a:cs typeface="Times New Roman"/>
              </a:rPr>
              <a:t> Família,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Prestação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Continuada,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outros;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12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Funeral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famílias/indivíduos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 spc="-10">
                <a:latin typeface="Times New Roman"/>
                <a:cs typeface="Times New Roman"/>
              </a:rPr>
              <a:t>atendidos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avaliados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sócio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econômica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profissional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 </a:t>
            </a:r>
            <a:r>
              <a:rPr dirty="0" sz="1200">
                <a:latin typeface="Times New Roman"/>
                <a:cs typeface="Times New Roman"/>
              </a:rPr>
              <a:t>apresentem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requisitos:</a:t>
            </a: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ct val="100000"/>
              </a:lnSpc>
              <a:spcBef>
                <a:spcPts val="240"/>
              </a:spcBef>
              <a:buFont typeface="Times New Roman"/>
              <a:buAutoNum type="romanUcPeriod"/>
              <a:tabLst>
                <a:tab pos="10033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familiar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igual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inferior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três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salários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mínimos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nacionais;</a:t>
            </a:r>
            <a:endParaRPr sz="1200">
              <a:latin typeface="Times New Roman"/>
              <a:cs typeface="Times New Roman"/>
            </a:endParaRPr>
          </a:p>
          <a:p>
            <a:pPr marL="150495" indent="-137795">
              <a:lnSpc>
                <a:spcPct val="100000"/>
              </a:lnSpc>
              <a:spcBef>
                <a:spcPts val="265"/>
              </a:spcBef>
              <a:buFont typeface="Times New Roman"/>
              <a:buAutoNum type="romanUcPeriod"/>
              <a:tabLst>
                <a:tab pos="15049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município;</a:t>
            </a:r>
            <a:endParaRPr sz="1200">
              <a:latin typeface="Times New Roman"/>
              <a:cs typeface="Times New Roman"/>
            </a:endParaRPr>
          </a:p>
          <a:p>
            <a:pPr marL="200660" indent="-187960">
              <a:lnSpc>
                <a:spcPct val="100000"/>
              </a:lnSpc>
              <a:spcBef>
                <a:spcPts val="275"/>
              </a:spcBef>
              <a:buFont typeface="Times New Roman"/>
              <a:buAutoNum type="romanUcPeriod"/>
              <a:tabLst>
                <a:tab pos="20066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apresentar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falecido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solicitante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solicitação;</a:t>
            </a:r>
            <a:endParaRPr sz="1200">
              <a:latin typeface="Times New Roman"/>
              <a:cs typeface="Times New Roman"/>
            </a:endParaRPr>
          </a:p>
          <a:p>
            <a:pPr marL="193040" indent="-180340">
              <a:lnSpc>
                <a:spcPct val="100000"/>
              </a:lnSpc>
              <a:spcBef>
                <a:spcPts val="280"/>
              </a:spcBef>
              <a:buFont typeface="Times New Roman"/>
              <a:buAutoNum type="romanUcPeriod"/>
              <a:tabLst>
                <a:tab pos="19304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sepultamento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cujus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seja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cemitério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indivíduos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passar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socioeconômica </a:t>
            </a:r>
            <a:r>
              <a:rPr dirty="0" sz="1200">
                <a:latin typeface="Times New Roman"/>
                <a:cs typeface="Times New Roman"/>
              </a:rPr>
              <a:t>através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entrevista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análise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documental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visita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domiciliar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realizada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por </a:t>
            </a:r>
            <a:r>
              <a:rPr dirty="0" sz="1200">
                <a:latin typeface="Times New Roman"/>
                <a:cs typeface="Times New Roman"/>
              </a:rPr>
              <a:t>profissionais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13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funeral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liberado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diretamente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integrante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 </a:t>
            </a:r>
            <a:r>
              <a:rPr dirty="0" sz="1200">
                <a:latin typeface="Times New Roman"/>
                <a:cs typeface="Times New Roman"/>
              </a:rPr>
              <a:t>beneficiária: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mãe,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pai,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parente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segundo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grau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autorizada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mediante </a:t>
            </a:r>
            <a:r>
              <a:rPr dirty="0" sz="1200">
                <a:latin typeface="Times New Roman"/>
                <a:cs typeface="Times New Roman"/>
              </a:rPr>
              <a:t>procuração,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ILPI 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Comunidades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Terapêuticas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tiver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óbito,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falecido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tiver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arcar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despesas.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19420" cy="98005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82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14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de: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Funeral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necessário,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couber,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 spc="-10">
                <a:latin typeface="Times New Roman"/>
                <a:cs typeface="Times New Roman"/>
              </a:rPr>
              <a:t>apresentação</a:t>
            </a:r>
            <a:r>
              <a:rPr dirty="0" sz="1200">
                <a:latin typeface="Times New Roman"/>
                <a:cs typeface="Times New Roman"/>
              </a:rPr>
              <a:t> dos seguintes </a:t>
            </a:r>
            <a:r>
              <a:rPr dirty="0" sz="1200" spc="-10">
                <a:latin typeface="Times New Roman"/>
                <a:cs typeface="Times New Roman"/>
              </a:rPr>
              <a:t>documentos: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40"/>
              </a:spcBef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Carteira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Identidade,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Carteira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Trabalho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falecido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solicitante;</a:t>
            </a: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80"/>
              </a:lnSpc>
              <a:spcBef>
                <a:spcPts val="370"/>
              </a:spcBef>
            </a:pPr>
            <a:r>
              <a:rPr dirty="0" sz="1200" i="1">
                <a:latin typeface="Times New Roman"/>
                <a:cs typeface="Times New Roman"/>
              </a:rPr>
              <a:t>II</a:t>
            </a:r>
            <a:r>
              <a:rPr dirty="0" sz="1200" spc="10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Comprovantes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cujus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indivíduos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residem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casa </a:t>
            </a:r>
            <a:r>
              <a:rPr dirty="0" sz="1200">
                <a:latin typeface="Times New Roman"/>
                <a:cs typeface="Times New Roman"/>
              </a:rPr>
              <a:t>(folha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pagamento,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aposentadoria,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pensão,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doença,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desemprego,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nota </a:t>
            </a:r>
            <a:r>
              <a:rPr dirty="0" sz="1200">
                <a:latin typeface="Times New Roman"/>
                <a:cs typeface="Times New Roman"/>
              </a:rPr>
              <a:t>fiscal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produtor,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dentre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outros);</a:t>
            </a: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5900"/>
              </a:lnSpc>
              <a:spcBef>
                <a:spcPts val="300"/>
              </a:spcBef>
            </a:pPr>
            <a:r>
              <a:rPr dirty="0" sz="1200" i="1">
                <a:latin typeface="Times New Roman"/>
                <a:cs typeface="Times New Roman"/>
              </a:rPr>
              <a:t>III</a:t>
            </a:r>
            <a:r>
              <a:rPr dirty="0" sz="1200" spc="-3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atualizado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(fatura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luz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telefone,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cadastro </a:t>
            </a:r>
            <a:r>
              <a:rPr dirty="0" sz="1200">
                <a:latin typeface="Times New Roman"/>
                <a:cs typeface="Times New Roman"/>
              </a:rPr>
              <a:t>único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inscrição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Seropédica).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requerente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apresentar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declaração </a:t>
            </a:r>
            <a:r>
              <a:rPr dirty="0" sz="1200">
                <a:latin typeface="Times New Roman"/>
                <a:cs typeface="Times New Roman"/>
              </a:rPr>
              <a:t>assinada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três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testemunhas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sejam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vizinhos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imóvel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falecido.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Além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disso,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é </a:t>
            </a:r>
            <a:r>
              <a:rPr dirty="0" sz="1200">
                <a:latin typeface="Times New Roman"/>
                <a:cs typeface="Times New Roman"/>
              </a:rPr>
              <a:t>imprescindível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fornecer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cópias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identidade,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comprovante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residência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das </a:t>
            </a:r>
            <a:r>
              <a:rPr dirty="0" sz="1200">
                <a:latin typeface="Times New Roman"/>
                <a:cs typeface="Times New Roman"/>
              </a:rPr>
              <a:t>testemunhas,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sendo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titulares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respectivos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comprovantes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residência.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75"/>
              </a:spcBef>
            </a:pPr>
            <a:r>
              <a:rPr dirty="0" sz="1200" i="1">
                <a:latin typeface="Times New Roman"/>
                <a:cs typeface="Times New Roman"/>
              </a:rPr>
              <a:t>IV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Certidão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Óbito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Sepultamento.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75"/>
              </a:spcBef>
            </a:pPr>
            <a:r>
              <a:rPr dirty="0" sz="1200" i="1">
                <a:latin typeface="Times New Roman"/>
                <a:cs typeface="Times New Roman"/>
              </a:rPr>
              <a:t>VI</a:t>
            </a:r>
            <a:r>
              <a:rPr dirty="0" sz="1200" spc="-3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Inscrição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CadÚnico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(Número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NIS).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52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15.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alcance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funeral,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preferencialmente,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distinto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modalidades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serviços:</a:t>
            </a:r>
            <a:endParaRPr sz="1200">
              <a:latin typeface="Times New Roman"/>
              <a:cs typeface="Times New Roman"/>
            </a:endParaRPr>
          </a:p>
          <a:p>
            <a:pPr marL="12700" marR="8255">
              <a:lnSpc>
                <a:spcPts val="1380"/>
              </a:lnSpc>
              <a:spcBef>
                <a:spcPts val="325"/>
              </a:spcBef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19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liberação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urna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funerária,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velório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sepultamento,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sendo </a:t>
            </a:r>
            <a:r>
              <a:rPr dirty="0" sz="1200">
                <a:latin typeface="Times New Roman"/>
                <a:cs typeface="Times New Roman"/>
              </a:rPr>
              <a:t>direcionado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Funerária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Contatada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Licitação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Municipal;</a:t>
            </a:r>
            <a:endParaRPr sz="1200">
              <a:latin typeface="Times New Roman"/>
              <a:cs typeface="Times New Roman"/>
            </a:endParaRPr>
          </a:p>
          <a:p>
            <a:pPr marL="12700" marR="8890">
              <a:lnSpc>
                <a:spcPts val="1380"/>
              </a:lnSpc>
              <a:spcBef>
                <a:spcPts val="335"/>
              </a:spcBef>
            </a:pPr>
            <a:r>
              <a:rPr dirty="0" sz="1200">
                <a:latin typeface="Times New Roman"/>
                <a:cs typeface="Times New Roman"/>
              </a:rPr>
              <a:t>II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isenção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aluguel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gavetas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determinado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03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Cemitério Municipal;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16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solicitações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feitas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diretamente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</a:t>
            </a:r>
            <a:r>
              <a:rPr dirty="0" sz="1200" spc="-25">
                <a:latin typeface="Times New Roman"/>
                <a:cs typeface="Times New Roman"/>
              </a:rPr>
              <a:t> do </a:t>
            </a:r>
            <a:r>
              <a:rPr dirty="0" sz="1200">
                <a:latin typeface="Times New Roman"/>
                <a:cs typeface="Times New Roman"/>
              </a:rPr>
              <a:t>município,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tratadas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profissional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avaliada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Assessoria </a:t>
            </a:r>
            <a:r>
              <a:rPr dirty="0" sz="1200">
                <a:latin typeface="Times New Roman"/>
                <a:cs typeface="Times New Roman"/>
              </a:rPr>
              <a:t>Jurídica,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abertura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 17.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Recomenda-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regulamentação 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profissional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durante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final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semana,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regime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Plantão,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solicitarem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atendimento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advindo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membros,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urgentes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enfrentar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vulnerabilidades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cunho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emocional;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CAPÍTULO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III 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AUXÍLIO</a:t>
            </a:r>
            <a:r>
              <a:rPr dirty="0" sz="1200" spc="-10" b="1">
                <a:latin typeface="Times New Roman"/>
                <a:cs typeface="Times New Roman"/>
              </a:rPr>
              <a:t> NATALIDADE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spc="-10" b="1">
                <a:latin typeface="Times New Roman"/>
                <a:cs typeface="Times New Roman"/>
              </a:rPr>
              <a:t>Art.18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auxílio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natalidade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constitui-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uma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prestação </a:t>
            </a:r>
            <a:r>
              <a:rPr dirty="0" sz="1200">
                <a:latin typeface="Times New Roman"/>
                <a:cs typeface="Times New Roman"/>
              </a:rPr>
              <a:t>temporária,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contributiva,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ofertado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consumo,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destinado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reduzir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vulnerabilidade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provocada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nascimento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membro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carentes.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525">
              <a:lnSpc>
                <a:spcPts val="1380"/>
              </a:lnSpc>
            </a:pPr>
            <a:r>
              <a:rPr dirty="0" sz="1200" spc="-10" b="1">
                <a:latin typeface="Times New Roman"/>
                <a:cs typeface="Times New Roman"/>
              </a:rPr>
              <a:t>§1º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auxílio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trata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caput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deste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artigo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destinado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mãe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nascituro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resida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52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§2°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requerimento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Natalidade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deverá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realizado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até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90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(noventa)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após </a:t>
            </a:r>
            <a:r>
              <a:rPr dirty="0" sz="1200">
                <a:latin typeface="Times New Roman"/>
                <a:cs typeface="Times New Roman"/>
              </a:rPr>
              <a:t>o </a:t>
            </a:r>
            <a:r>
              <a:rPr dirty="0" sz="1200" spc="-10">
                <a:latin typeface="Times New Roman"/>
                <a:cs typeface="Times New Roman"/>
              </a:rPr>
              <a:t>nascimento.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§3º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beneficiário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receberá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Kit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contendo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materiais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recém-nascido, </a:t>
            </a:r>
            <a:r>
              <a:rPr dirty="0" sz="1200">
                <a:latin typeface="Times New Roman"/>
                <a:cs typeface="Times New Roman"/>
              </a:rPr>
              <a:t>após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estudo</a:t>
            </a:r>
            <a:r>
              <a:rPr dirty="0" sz="1200" spc="-10">
                <a:latin typeface="Times New Roman"/>
                <a:cs typeface="Times New Roman"/>
              </a:rPr>
              <a:t> socioeconômico,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parecer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favorável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auxílio.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20690" cy="99288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884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 marL="12700" marR="6985">
              <a:lnSpc>
                <a:spcPts val="1380"/>
              </a:lnSpc>
              <a:spcBef>
                <a:spcPts val="1240"/>
              </a:spcBef>
            </a:pPr>
            <a:r>
              <a:rPr dirty="0" sz="1200" b="1">
                <a:latin typeface="Times New Roman"/>
                <a:cs typeface="Times New Roman"/>
              </a:rPr>
              <a:t>§4º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Kit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mencionado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conter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enxoval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recém-</a:t>
            </a:r>
            <a:r>
              <a:rPr dirty="0" sz="1200">
                <a:latin typeface="Times New Roman"/>
                <a:cs typeface="Times New Roman"/>
              </a:rPr>
              <a:t>nascido,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incluindo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itens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vestuário,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observado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qualidade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garanta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dignidade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respeito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beneficiária.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19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alcance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natalidade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poderá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ocorrer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seguintes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condições: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ct val="100000"/>
              </a:lnSpc>
              <a:buFont typeface="Times New Roman"/>
              <a:buAutoNum type="romanUcPeriod"/>
              <a:tabLst>
                <a:tab pos="10033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necessárias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recém-nascido;</a:t>
            </a:r>
            <a:endParaRPr sz="1200">
              <a:latin typeface="Times New Roman"/>
              <a:cs typeface="Times New Roman"/>
            </a:endParaRPr>
          </a:p>
          <a:p>
            <a:pPr marL="150495" indent="-137795">
              <a:lnSpc>
                <a:spcPct val="100000"/>
              </a:lnSpc>
              <a:spcBef>
                <a:spcPts val="275"/>
              </a:spcBef>
              <a:buFont typeface="Times New Roman"/>
              <a:buAutoNum type="romanUcPeriod"/>
              <a:tabLst>
                <a:tab pos="15049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apoio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mãe,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 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recém-nascido;</a:t>
            </a:r>
            <a:endParaRPr sz="1200">
              <a:latin typeface="Times New Roman"/>
              <a:cs typeface="Times New Roman"/>
            </a:endParaRPr>
          </a:p>
          <a:p>
            <a:pPr marL="200660" indent="-187960">
              <a:lnSpc>
                <a:spcPct val="100000"/>
              </a:lnSpc>
              <a:spcBef>
                <a:spcPts val="280"/>
              </a:spcBef>
              <a:buFont typeface="Times New Roman"/>
              <a:buAutoNum type="romanUcPeriod"/>
              <a:tabLst>
                <a:tab pos="2006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apoio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mãe;</a:t>
            </a:r>
            <a:endParaRPr sz="1200">
              <a:latin typeface="Times New Roman"/>
              <a:cs typeface="Times New Roman"/>
            </a:endParaRPr>
          </a:p>
          <a:p>
            <a:pPr marL="12700" marR="6350" indent="177800">
              <a:lnSpc>
                <a:spcPts val="1380"/>
              </a:lnSpc>
              <a:spcBef>
                <a:spcPts val="370"/>
              </a:spcBef>
              <a:buFont typeface="Times New Roman"/>
              <a:buAutoNum type="romanUcPeriod"/>
              <a:tabLst>
                <a:tab pos="19050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inserção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política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acompanhamento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mãe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recém-nascido;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dirty="0" sz="1200">
                <a:latin typeface="Times New Roman"/>
                <a:cs typeface="Times New Roman"/>
              </a:rPr>
              <a:t>V-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inserção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projetos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§5º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criança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inabilita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receber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natalidade.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CAPÍTULO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IV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ALUGUEL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SOCIAL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20-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conceder,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através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caráter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excepcional,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Aluguel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baixa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vitimas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força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maior,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moradias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tenham </a:t>
            </a:r>
            <a:r>
              <a:rPr dirty="0" sz="1200">
                <a:latin typeface="Times New Roman"/>
                <a:cs typeface="Times New Roman"/>
              </a:rPr>
              <a:t>sido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destruídas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tenham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demolidas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decorrência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desastres.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disposto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caput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unidade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nuclear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formada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pais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filhos,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ainda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que,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eventualmente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ampliada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por </a:t>
            </a:r>
            <a:r>
              <a:rPr dirty="0" sz="1200">
                <a:latin typeface="Times New Roman"/>
                <a:cs typeface="Times New Roman"/>
              </a:rPr>
              <a:t>parentes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agregados,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grupo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doméstico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vivendo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mesma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moradia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mantenha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economicamente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recursos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seus</a:t>
            </a:r>
            <a:r>
              <a:rPr dirty="0" sz="1200" spc="-10">
                <a:latin typeface="Times New Roman"/>
                <a:cs typeface="Times New Roman"/>
              </a:rPr>
              <a:t> integrantes.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21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"Aluguel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Social"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compreenderá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pagamento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mensal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50% </a:t>
            </a:r>
            <a:r>
              <a:rPr dirty="0" sz="1200">
                <a:latin typeface="Times New Roman"/>
                <a:cs typeface="Times New Roman"/>
              </a:rPr>
              <a:t>(cinqüenta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cento)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salário-</a:t>
            </a:r>
            <a:r>
              <a:rPr dirty="0" sz="1200">
                <a:latin typeface="Times New Roman"/>
                <a:cs typeface="Times New Roman"/>
              </a:rPr>
              <a:t>mínimo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época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família, </a:t>
            </a:r>
            <a:r>
              <a:rPr dirty="0" sz="1200">
                <a:latin typeface="Times New Roman"/>
                <a:cs typeface="Times New Roman"/>
              </a:rPr>
              <a:t>devendo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empregado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locação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obtenção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moradia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 beneficiária.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"Aluguel Social"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terá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prazo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vigência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(seis)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meses, </a:t>
            </a:r>
            <a:r>
              <a:rPr dirty="0" sz="1200" spc="-10">
                <a:latin typeface="Times New Roman"/>
                <a:cs typeface="Times New Roman"/>
              </a:rPr>
              <a:t>podendo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renovado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uma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única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vez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igual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período,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mantida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disponibilidade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financeira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orçamentária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22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cumulativas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tenha efetivamente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sofrido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efeitos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desastres,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laudo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exarado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Coordenadoria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Defesa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ouvida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Direitos </a:t>
            </a:r>
            <a:r>
              <a:rPr dirty="0" sz="1200">
                <a:latin typeface="Times New Roman"/>
                <a:cs typeface="Times New Roman"/>
              </a:rPr>
              <a:t>Humanos,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Trabalho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responsável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coordenação.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§1º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específicas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"Aluguel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Social"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residência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 spc="-10">
                <a:latin typeface="Times New Roman"/>
                <a:cs typeface="Times New Roman"/>
              </a:rPr>
              <a:t>família: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200">
              <a:latin typeface="Times New Roman"/>
              <a:cs typeface="Times New Roman"/>
            </a:endParaRPr>
          </a:p>
          <a:p>
            <a:pPr marL="100330" indent="-87630">
              <a:lnSpc>
                <a:spcPct val="100000"/>
              </a:lnSpc>
              <a:buFont typeface="Times New Roman"/>
              <a:buAutoNum type="romanUcPeriod"/>
              <a:tabLst>
                <a:tab pos="10033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tenha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total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parcialmente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destruída</a:t>
            </a:r>
            <a:r>
              <a:rPr dirty="0" sz="1200" spc="-25">
                <a:latin typeface="Times New Roman"/>
                <a:cs typeface="Times New Roman"/>
              </a:rPr>
              <a:t> ou;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148590">
              <a:lnSpc>
                <a:spcPts val="1380"/>
              </a:lnSpc>
              <a:spcBef>
                <a:spcPts val="370"/>
              </a:spcBef>
              <a:buFont typeface="Times New Roman"/>
              <a:buAutoNum type="romanUcPeriod"/>
              <a:tabLst>
                <a:tab pos="16129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tenha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demolida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decorrência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desastres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evitar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novos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desastres,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especial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apresentarem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problemas estruturais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graves,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estarem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situadas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19420" cy="98856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757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 algn="just" marL="12700" marR="8890">
              <a:lnSpc>
                <a:spcPts val="1380"/>
              </a:lnSpc>
              <a:spcBef>
                <a:spcPts val="1240"/>
              </a:spcBef>
            </a:pP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iminente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desabamento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desmoronamento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ou,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ainda,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preservação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permanente.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§2º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aceitação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implica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aceitação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demolição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referido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imóvel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pelo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esteja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definitivamente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comprometida.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23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pagamento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cancelado,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antes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mesmo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término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sua </a:t>
            </a:r>
            <a:r>
              <a:rPr dirty="0" sz="1200">
                <a:latin typeface="Times New Roman"/>
                <a:cs typeface="Times New Roman"/>
              </a:rPr>
              <a:t>vigência,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hipóteses: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-3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solução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habitacional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definitiva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famílias;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  <a:spcBef>
                <a:spcPts val="375"/>
              </a:spcBef>
            </a:pPr>
            <a:r>
              <a:rPr dirty="0" sz="1200" i="1">
                <a:latin typeface="Times New Roman"/>
                <a:cs typeface="Times New Roman"/>
              </a:rPr>
              <a:t>II</a:t>
            </a:r>
            <a:r>
              <a:rPr dirty="0" sz="1200" spc="5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quando,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comprovadamente,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beneficiários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deixaram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usá-</a:t>
            </a:r>
            <a:r>
              <a:rPr dirty="0" sz="1200">
                <a:latin typeface="Times New Roman"/>
                <a:cs typeface="Times New Roman"/>
              </a:rPr>
              <a:t>lo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finalidades, </a:t>
            </a:r>
            <a:r>
              <a:rPr dirty="0" sz="1200">
                <a:latin typeface="Times New Roman"/>
                <a:cs typeface="Times New Roman"/>
              </a:rPr>
              <a:t>assegurado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ampla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defesa.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24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dotação orçamentária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específica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créditos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adicionais.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§1º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limite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global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remanejamento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dotações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orçamentárias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cada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aplicável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remanejamentos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destinados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viabilizar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§2º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valores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poderão,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ser </a:t>
            </a:r>
            <a:r>
              <a:rPr dirty="0" sz="1200">
                <a:latin typeface="Times New Roman"/>
                <a:cs typeface="Times New Roman"/>
              </a:rPr>
              <a:t>reduzidos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50%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(cinqüenta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cento)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ampliados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20%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(vinte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cento),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adequar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total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gastos,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promover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sua </a:t>
            </a:r>
            <a:r>
              <a:rPr dirty="0" sz="1200" spc="-10">
                <a:latin typeface="Times New Roman"/>
                <a:cs typeface="Times New Roman"/>
              </a:rPr>
              <a:t>renovação.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25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responsável pela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fornecerá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à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Finanças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relação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beneficiários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assegurar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os </a:t>
            </a:r>
            <a:r>
              <a:rPr dirty="0" sz="1200">
                <a:latin typeface="Times New Roman"/>
                <a:cs typeface="Times New Roman"/>
              </a:rPr>
              <a:t>procedimentos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administrativos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necessários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assegurar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efetivo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pagamento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dos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possam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efetivados.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26</a:t>
            </a:r>
            <a:r>
              <a:rPr dirty="0" sz="1200" spc="-75" b="1">
                <a:latin typeface="Times New Roman"/>
                <a:cs typeface="Times New Roman"/>
              </a:rPr>
              <a:t> </a:t>
            </a:r>
            <a:r>
              <a:rPr dirty="0" sz="1200" spc="-5" b="1">
                <a:latin typeface="Times New Roman"/>
                <a:cs typeface="Times New Roman"/>
              </a:rPr>
              <a:t>-</a:t>
            </a:r>
            <a:r>
              <a:rPr dirty="0" sz="1200" spc="-80" b="1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Casos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omissos,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que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gerem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dúvidas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-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interpretação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termos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</a:t>
            </a:r>
            <a:r>
              <a:rPr dirty="0" sz="1200" spc="-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presente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Lei,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serão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regulamentados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pelo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Prefeito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Municipal,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mediante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decreto.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200">
              <a:latin typeface="Times New Roman"/>
              <a:cs typeface="Times New Roman"/>
            </a:endParaRPr>
          </a:p>
          <a:p>
            <a:pPr marL="347345" marR="341630" indent="37909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CAPÍTULO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IV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BENEFÍCIOS PARA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SITUAÇÕES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VULNERABILIDADE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TEMPORÁRIA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CALAMIDADE</a:t>
            </a:r>
            <a:r>
              <a:rPr dirty="0" sz="1200" spc="-10" b="1">
                <a:latin typeface="Times New Roman"/>
                <a:cs typeface="Times New Roman"/>
              </a:rPr>
              <a:t> PÚBLICA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alcance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alimentação,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na </a:t>
            </a:r>
            <a:r>
              <a:rPr dirty="0" sz="1200">
                <a:latin typeface="Times New Roman"/>
                <a:cs typeface="Times New Roman"/>
              </a:rPr>
              <a:t>modalidade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cesta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básica,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caráter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emergência,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vulnerabilidade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econômica,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residentes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alcance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benefício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destinado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beneficiárias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terá </a:t>
            </a:r>
            <a:r>
              <a:rPr dirty="0" sz="1200" spc="-10">
                <a:latin typeface="Times New Roman"/>
                <a:cs typeface="Times New Roman"/>
              </a:rPr>
              <a:t>preferencialmente</a:t>
            </a:r>
            <a:r>
              <a:rPr dirty="0" sz="1200">
                <a:latin typeface="Times New Roman"/>
                <a:cs typeface="Times New Roman"/>
              </a:rPr>
              <a:t> 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critérios: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80"/>
              </a:lnSpc>
            </a:pPr>
            <a:r>
              <a:rPr dirty="0" sz="1200" spc="-10">
                <a:latin typeface="Times New Roman"/>
                <a:cs typeface="Times New Roman"/>
              </a:rPr>
              <a:t>I-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insegurança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alimentar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causada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falta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condições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socioeconômicas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manter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uma </a:t>
            </a:r>
            <a:r>
              <a:rPr dirty="0" sz="1200" spc="-10">
                <a:latin typeface="Times New Roman"/>
                <a:cs typeface="Times New Roman"/>
              </a:rPr>
              <a:t>alimentação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digna,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saudável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qualidade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quantidade;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40"/>
              </a:spcBef>
            </a:pPr>
            <a:r>
              <a:rPr dirty="0" sz="1200">
                <a:latin typeface="Times New Roman"/>
                <a:cs typeface="Times New Roman"/>
              </a:rPr>
              <a:t>II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deficiência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nutricional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causada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falta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balanceada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nutritiva;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20055" cy="91039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82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 marL="200660" indent="-187960">
              <a:lnSpc>
                <a:spcPct val="100000"/>
              </a:lnSpc>
              <a:spcBef>
                <a:spcPts val="1140"/>
              </a:spcBef>
              <a:buAutoNum type="romanUcPeriod" startAt="3"/>
              <a:tabLst>
                <a:tab pos="200660" algn="l"/>
              </a:tabLst>
            </a:pPr>
            <a:r>
              <a:rPr dirty="0" sz="1200" spc="-10">
                <a:latin typeface="Times New Roman"/>
                <a:cs typeface="Times New Roman"/>
              </a:rPr>
              <a:t>-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especifica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voltada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doenças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crônicas;</a:t>
            </a:r>
            <a:endParaRPr sz="1200">
              <a:latin typeface="Times New Roman"/>
              <a:cs typeface="Times New Roman"/>
            </a:endParaRPr>
          </a:p>
          <a:p>
            <a:pPr marL="209550" indent="-196850">
              <a:lnSpc>
                <a:spcPct val="100000"/>
              </a:lnSpc>
              <a:spcBef>
                <a:spcPts val="280"/>
              </a:spcBef>
              <a:buAutoNum type="romanUcPeriod" startAt="3"/>
              <a:tabLst>
                <a:tab pos="20955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desemprego,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abandono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membro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sustenta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grupo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familiar;</a:t>
            </a:r>
            <a:endParaRPr sz="1200">
              <a:latin typeface="Times New Roman"/>
              <a:cs typeface="Times New Roman"/>
            </a:endParaRPr>
          </a:p>
          <a:p>
            <a:pPr marL="160020" indent="-147320">
              <a:lnSpc>
                <a:spcPct val="100000"/>
              </a:lnSpc>
              <a:spcBef>
                <a:spcPts val="275"/>
              </a:spcBef>
              <a:buAutoNum type="romanUcPeriod" startAt="3"/>
              <a:tabLst>
                <a:tab pos="16002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emergência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beneficio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terá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prazo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vigência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(seis)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meses,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podendo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renovado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uma </a:t>
            </a:r>
            <a:r>
              <a:rPr dirty="0" sz="1200">
                <a:latin typeface="Times New Roman"/>
                <a:cs typeface="Times New Roman"/>
              </a:rPr>
              <a:t>única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vez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igual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período,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desde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mantida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disponibilidade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financeira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orçamentária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30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Tratando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cesta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beneficiário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 solicitado,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terá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obrigatoriamente,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equipe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técnica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CRAS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jurisdição,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visando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obter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parecer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favorável,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haja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liberação.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§1°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requerimento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básica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fornecido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após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solicitação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beneficiária.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§2º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tratando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doença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crônica,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comprovada,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mediante apresentação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laudo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médico,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solicitação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imediata.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 indent="38100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31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alcance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cobertores,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colchões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materiais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congêneres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emergencial,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calamidade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vulnerabilidade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econômica,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residentes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32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alcance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transporte,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será </a:t>
            </a:r>
            <a:r>
              <a:rPr dirty="0" sz="1200">
                <a:latin typeface="Times New Roman"/>
                <a:cs typeface="Times New Roman"/>
              </a:rPr>
              <a:t>concedido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itinerantes,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casos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emergenciais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possibilite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reinserção </a:t>
            </a:r>
            <a:r>
              <a:rPr dirty="0" sz="1200">
                <a:latin typeface="Times New Roman"/>
                <a:cs typeface="Times New Roman"/>
              </a:rPr>
              <a:t>familiar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comunitária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àqueles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estejam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vulnerabilidade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econômica,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fornecimento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passagens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transporte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coletivo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urbano, </a:t>
            </a:r>
            <a:r>
              <a:rPr dirty="0" sz="1200">
                <a:latin typeface="Times New Roman"/>
                <a:cs typeface="Times New Roman"/>
              </a:rPr>
              <a:t>intermunicipais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interestaduais,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após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parecer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favorável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emitidos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pelo </a:t>
            </a:r>
            <a:r>
              <a:rPr dirty="0" sz="1200">
                <a:latin typeface="Times New Roman"/>
                <a:cs typeface="Times New Roman"/>
              </a:rPr>
              <a:t>Centro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Especializado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(CREAS).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9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33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alcance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moradia,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através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Programa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Aluguel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oferecido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objetivo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minimizar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danos,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oferecendo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membros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núcleo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familiar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estejam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vulnerabilidade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econômica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residentes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Seropédica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há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(um)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34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alcance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eventual,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mudança,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através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auxílio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transporte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móveis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utensílios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concedido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risco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econômico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residentes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necessitem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realizar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mudança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para </a:t>
            </a:r>
            <a:r>
              <a:rPr dirty="0" sz="1200">
                <a:latin typeface="Times New Roman"/>
                <a:cs typeface="Times New Roman"/>
              </a:rPr>
              <a:t>endereço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diverso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seja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âmbito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próprio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diverso,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dado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avaliação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equipe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técnica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referencia.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35-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destinado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calamidade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ser </a:t>
            </a:r>
            <a:r>
              <a:rPr dirty="0" sz="1200">
                <a:latin typeface="Times New Roman"/>
                <a:cs typeface="Times New Roman"/>
              </a:rPr>
              <a:t>garantido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apresentada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evento.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20055" cy="99333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82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65"/>
              </a:spcBef>
            </a:pPr>
            <a:r>
              <a:rPr dirty="0" sz="1200" b="1">
                <a:latin typeface="Times New Roman"/>
                <a:cs typeface="Times New Roman"/>
              </a:rPr>
              <a:t>CAPITULO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DISPOSIÇÕES</a:t>
            </a:r>
            <a:r>
              <a:rPr dirty="0" sz="1200" spc="-10" b="1">
                <a:latin typeface="Times New Roman"/>
                <a:cs typeface="Times New Roman"/>
              </a:rPr>
              <a:t> FINAIS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9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36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 compete: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coordenação </a:t>
            </a:r>
            <a:r>
              <a:rPr dirty="0" sz="1200">
                <a:latin typeface="Times New Roman"/>
                <a:cs typeface="Times New Roman"/>
              </a:rPr>
              <a:t>geral,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operacionalização,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acompanhamento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prestação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financiamento;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179070">
              <a:lnSpc>
                <a:spcPts val="1380"/>
              </a:lnSpc>
              <a:spcBef>
                <a:spcPts val="340"/>
              </a:spcBef>
              <a:buFont typeface="Times New Roman"/>
              <a:buAutoNum type="romanUcPeriod" startAt="2"/>
              <a:tabLst>
                <a:tab pos="19177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elaboração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Plano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Acompanhamento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Monitoramento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famílias beneficiárias;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191135">
              <a:lnSpc>
                <a:spcPct val="95900"/>
              </a:lnSpc>
              <a:spcBef>
                <a:spcPts val="295"/>
              </a:spcBef>
              <a:buFont typeface="Times New Roman"/>
              <a:buAutoNum type="romanUcPeriod" startAt="2"/>
              <a:tabLst>
                <a:tab pos="20383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realização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estudos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realidade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sócio econômica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requerente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monitoramento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demanda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aprimoramento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relação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custo/benefício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eventuais;</a:t>
            </a:r>
            <a:endParaRPr sz="1200">
              <a:latin typeface="Times New Roman"/>
              <a:cs typeface="Times New Roman"/>
            </a:endParaRPr>
          </a:p>
          <a:p>
            <a:pPr algn="just" marL="12700" marR="6985" indent="187960">
              <a:lnSpc>
                <a:spcPts val="1380"/>
              </a:lnSpc>
              <a:spcBef>
                <a:spcPts val="375"/>
              </a:spcBef>
              <a:buFont typeface="Times New Roman"/>
              <a:buAutoNum type="romanUcPeriod" startAt="2"/>
              <a:tabLst>
                <a:tab pos="2006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regimento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instruções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formulários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modelos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necessários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normatização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à </a:t>
            </a:r>
            <a:r>
              <a:rPr dirty="0" sz="1200" spc="-10">
                <a:latin typeface="Times New Roman"/>
                <a:cs typeface="Times New Roman"/>
              </a:rPr>
              <a:t>operacionalização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eventuais;</a:t>
            </a: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ts val="1380"/>
              </a:lnSpc>
              <a:spcBef>
                <a:spcPts val="335"/>
              </a:spcBef>
            </a:pPr>
            <a:r>
              <a:rPr dirty="0" sz="1200" i="1">
                <a:latin typeface="Times New Roman"/>
                <a:cs typeface="Times New Roman"/>
              </a:rPr>
              <a:t>V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articulação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setoriais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atendimento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integral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beneficiária;</a:t>
            </a: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ts val="1380"/>
              </a:lnSpc>
              <a:spcBef>
                <a:spcPts val="325"/>
              </a:spcBef>
            </a:pPr>
            <a:r>
              <a:rPr dirty="0" sz="1200" i="1">
                <a:latin typeface="Times New Roman"/>
                <a:cs typeface="Times New Roman"/>
              </a:rPr>
              <a:t>VI</a:t>
            </a:r>
            <a:r>
              <a:rPr dirty="0" sz="1200" spc="125" i="1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cadastramento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famílias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Cadastro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Único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demais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serviços socioassistenciais.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160">
              <a:lnSpc>
                <a:spcPct val="95900"/>
              </a:lnSpc>
            </a:pPr>
            <a:r>
              <a:rPr dirty="0" sz="1200" spc="-20" b="1">
                <a:latin typeface="Times New Roman"/>
                <a:cs typeface="Times New Roman"/>
              </a:rPr>
              <a:t>Art.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37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Conselho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compete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fiscalizar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aplicação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desta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fornecer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informações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irregularidades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aplicação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regulamento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avaliar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reformular,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necessário,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regulamentação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valor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dotação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orçamentária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consignada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tanto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na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Orçamentária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Anual,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Eventuais;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38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Caberá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gestor,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durante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elaboração,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Projeto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Orçamentária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Anual,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estimar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quantidade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serem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financeiro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subsequente.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39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alcançar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eficácia,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atender,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âmbito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10">
                <a:latin typeface="Times New Roman"/>
                <a:cs typeface="Times New Roman"/>
              </a:rPr>
              <a:t> requisitos: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9525" indent="125730">
              <a:lnSpc>
                <a:spcPts val="1380"/>
              </a:lnSpc>
              <a:buFont typeface="Times New Roman"/>
              <a:buAutoNum type="romanUcPeriod"/>
              <a:tabLst>
                <a:tab pos="13843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uma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cadeia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satisfação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humanas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englobe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prestação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continuada,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programas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projetos;</a:t>
            </a:r>
            <a:endParaRPr sz="1200">
              <a:latin typeface="Times New Roman"/>
              <a:cs typeface="Times New Roman"/>
            </a:endParaRPr>
          </a:p>
          <a:p>
            <a:pPr algn="just" marL="150495" indent="-137795">
              <a:lnSpc>
                <a:spcPct val="100000"/>
              </a:lnSpc>
              <a:spcBef>
                <a:spcPts val="240"/>
              </a:spcBef>
              <a:buFont typeface="Times New Roman"/>
              <a:buAutoNum type="romanUcPeriod"/>
              <a:tabLst>
                <a:tab pos="15049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construir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provisão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enfrentar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agilidade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presteza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incertos;</a:t>
            </a:r>
            <a:endParaRPr sz="1200">
              <a:latin typeface="Times New Roman"/>
              <a:cs typeface="Times New Roman"/>
            </a:endParaRPr>
          </a:p>
          <a:p>
            <a:pPr algn="just" marL="200660" indent="-187960">
              <a:lnSpc>
                <a:spcPct val="100000"/>
              </a:lnSpc>
              <a:spcBef>
                <a:spcPts val="265"/>
              </a:spcBef>
              <a:buFont typeface="Times New Roman"/>
              <a:buAutoNum type="romanUcPeriod"/>
              <a:tabLst>
                <a:tab pos="20066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contributivo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sujeito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estipulação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contrapartidas;</a:t>
            </a:r>
            <a:endParaRPr sz="1200">
              <a:latin typeface="Times New Roman"/>
              <a:cs typeface="Times New Roman"/>
            </a:endParaRPr>
          </a:p>
          <a:p>
            <a:pPr algn="just" marL="12700" marR="6985" indent="174625">
              <a:lnSpc>
                <a:spcPts val="1380"/>
              </a:lnSpc>
              <a:spcBef>
                <a:spcPts val="370"/>
              </a:spcBef>
              <a:buFont typeface="Times New Roman"/>
              <a:buAutoNum type="romanUcPeriod"/>
              <a:tabLst>
                <a:tab pos="18732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adotar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critério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elegibilidade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consonância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Política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Nacional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ultrapasse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limite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indigência,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centrando-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vulnerabilidades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sociais </a:t>
            </a:r>
            <a:r>
              <a:rPr dirty="0" sz="1200">
                <a:latin typeface="Times New Roman"/>
                <a:cs typeface="Times New Roman"/>
              </a:rPr>
              <a:t>advindas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contingências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diversas;</a:t>
            </a:r>
            <a:endParaRPr sz="1200">
              <a:latin typeface="Times New Roman"/>
              <a:cs typeface="Times New Roman"/>
            </a:endParaRPr>
          </a:p>
          <a:p>
            <a:pPr algn="just" marL="12700" marR="10795" indent="159385">
              <a:lnSpc>
                <a:spcPts val="1380"/>
              </a:lnSpc>
              <a:spcBef>
                <a:spcPts val="335"/>
              </a:spcBef>
              <a:buFont typeface="Times New Roman"/>
              <a:buAutoNum type="romanUcPeriod"/>
              <a:tabLst>
                <a:tab pos="17208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divulgar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interpretar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cidadão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tornando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oportunidades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acessá-</a:t>
            </a:r>
            <a:r>
              <a:rPr dirty="0" sz="1200">
                <a:latin typeface="Times New Roman"/>
                <a:cs typeface="Times New Roman"/>
              </a:rPr>
              <a:t>los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usufruí-</a:t>
            </a:r>
            <a:r>
              <a:rPr dirty="0" sz="1200" spc="-20">
                <a:latin typeface="Times New Roman"/>
                <a:cs typeface="Times New Roman"/>
              </a:rPr>
              <a:t>los;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 indent="222885">
              <a:lnSpc>
                <a:spcPts val="1380"/>
              </a:lnSpc>
              <a:spcBef>
                <a:spcPts val="335"/>
              </a:spcBef>
              <a:buFont typeface="Times New Roman"/>
              <a:buAutoNum type="romanUcPeriod"/>
              <a:tabLst>
                <a:tab pos="235585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desvincular-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comprovações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complexas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constrangedoras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pobreza,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 spc="-10">
                <a:latin typeface="Times New Roman"/>
                <a:cs typeface="Times New Roman"/>
              </a:rPr>
              <a:t>estigmatizam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beneficiários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social;</a:t>
            </a:r>
            <a:endParaRPr sz="1200">
              <a:latin typeface="Times New Roman"/>
              <a:cs typeface="Times New Roman"/>
            </a:endParaRPr>
          </a:p>
          <a:p>
            <a:pPr algn="just" marL="12700" marR="8890" indent="243204">
              <a:lnSpc>
                <a:spcPts val="1380"/>
              </a:lnSpc>
              <a:spcBef>
                <a:spcPts val="340"/>
              </a:spcBef>
              <a:buFont typeface="Times New Roman"/>
              <a:buAutoNum type="romanUcPeriod"/>
              <a:tabLst>
                <a:tab pos="255904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prestado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diretamente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organizações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definido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12.435/2011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posterior </a:t>
            </a:r>
            <a:r>
              <a:rPr dirty="0" sz="1200">
                <a:latin typeface="Times New Roman"/>
                <a:cs typeface="Times New Roman"/>
              </a:rPr>
              <a:t>regulamentação,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modo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assegurar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vinculação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destes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política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social.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8120" y="433831"/>
            <a:ext cx="5518785" cy="617728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821690" marR="21469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§1º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concessão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Eventuais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precedida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relatório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circunstanciado,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equipe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técnica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Assistentes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Sociais,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deverá </a:t>
            </a:r>
            <a:r>
              <a:rPr dirty="0" sz="1200">
                <a:latin typeface="Times New Roman"/>
                <a:cs typeface="Times New Roman"/>
              </a:rPr>
              <a:t>instaurar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estudo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demonstrando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caso.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3810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§2°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requerimento,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observada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natureza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poderá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solicitado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ao </a:t>
            </a:r>
            <a:r>
              <a:rPr dirty="0" sz="1200">
                <a:latin typeface="Times New Roman"/>
                <a:cs typeface="Times New Roman"/>
              </a:rPr>
              <a:t>requerente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original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cópia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pessoais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comprovantes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residência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renda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conexo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fato.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§3°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(quinze)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mês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subseqüente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atendimento,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enviado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ao </a:t>
            </a:r>
            <a:r>
              <a:rPr dirty="0" sz="1200" spc="-10">
                <a:latin typeface="Times New Roman"/>
                <a:cs typeface="Times New Roman"/>
              </a:rPr>
              <a:t>Conselho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relação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concedidos,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contendo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os </a:t>
            </a:r>
            <a:r>
              <a:rPr dirty="0" sz="1200">
                <a:latin typeface="Times New Roman"/>
                <a:cs typeface="Times New Roman"/>
              </a:rPr>
              <a:t>nomes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endereços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beneficiários,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juntamente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cópia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relatórios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expedidos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pelos </a:t>
            </a:r>
            <a:r>
              <a:rPr dirty="0" sz="1200">
                <a:latin typeface="Times New Roman"/>
                <a:cs typeface="Times New Roman"/>
              </a:rPr>
              <a:t>assistentes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sociais.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40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Benefícios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Eventuais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serão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devidos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indivíduo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número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igual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ocorrências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desses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eventos,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podendo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pagos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concedidos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diretamente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um </a:t>
            </a:r>
            <a:r>
              <a:rPr dirty="0" sz="1200">
                <a:latin typeface="Times New Roman"/>
                <a:cs typeface="Times New Roman"/>
              </a:rPr>
              <a:t>integrante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família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beneficiária: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mãe,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pai,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parente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segundo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grau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pessoa </a:t>
            </a:r>
            <a:r>
              <a:rPr dirty="0" sz="1200">
                <a:latin typeface="Times New Roman"/>
                <a:cs typeface="Times New Roman"/>
              </a:rPr>
              <a:t>autorizada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procuração.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41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buscar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parcerias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firmar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convênios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União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operacionalização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42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oriundas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benefícios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elencados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Lei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executadas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10">
                <a:latin typeface="Times New Roman"/>
                <a:cs typeface="Times New Roman"/>
              </a:rPr>
              <a:t> 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43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7277861"/>
            <a:ext cx="1981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Poder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Executivo.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07691" y="8323326"/>
            <a:ext cx="2351405" cy="777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21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00685" marR="394970">
              <a:lnSpc>
                <a:spcPct val="119200"/>
              </a:lnSpc>
              <a:spcBef>
                <a:spcPts val="104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2025-09-10T15:50:57Z</dcterms:created>
  <dcterms:modified xsi:type="dcterms:W3CDTF">2025-09-10T15:50:57Z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