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jpg"/><Relationship Id="rId4" Type="http://schemas.openxmlformats.org/officeDocument/2006/relationships/image" Target="../media/image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5928" y="1002208"/>
            <a:ext cx="6665976" cy="112710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228600" y="7953509"/>
          <a:ext cx="6745605" cy="19005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5505"/>
                <a:gridCol w="5130165"/>
                <a:gridCol w="673100"/>
              </a:tblGrid>
              <a:tr h="147955">
                <a:tc>
                  <a:txBody>
                    <a:bodyPr/>
                    <a:lstStyle/>
                    <a:p>
                      <a:pPr marL="17780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01.03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ts val="940"/>
                        </a:lnSpc>
                      </a:pPr>
                      <a:r>
                        <a:rPr dirty="0" sz="850" spc="-40" b="1">
                          <a:latin typeface="Arial"/>
                          <a:cs typeface="Arial"/>
                        </a:rPr>
                        <a:t>Procuradoria</a:t>
                      </a:r>
                      <a:r>
                        <a:rPr dirty="0" sz="850" spc="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Geral</a:t>
                      </a:r>
                      <a:r>
                        <a:rPr dirty="0" sz="850" spc="-2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4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Munlcipio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2.795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5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Oßeracionalizacăo</a:t>
                      </a:r>
                      <a:r>
                        <a:rPr dirty="0" sz="8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Unidades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74625">
                        <a:lnSpc>
                          <a:spcPts val="969"/>
                        </a:lnSpc>
                        <a:spcBef>
                          <a:spcPts val="240"/>
                        </a:spcBef>
                      </a:pP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3.3.9.0.35.00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0480"/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45"/>
                        </a:spcBef>
                        <a:tabLst>
                          <a:tab pos="3331845" algn="l"/>
                        </a:tabLst>
                      </a:pPr>
                      <a:r>
                        <a:rPr dirty="0" baseline="-13071" sz="127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baseline="-13071" sz="1275" spc="37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-13071" sz="12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-13071" sz="1275" spc="-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-13071" sz="1275" spc="-15">
                          <a:latin typeface="Lucida Sans Unicode"/>
                          <a:cs typeface="Lucida Sans Unicode"/>
                        </a:rPr>
                        <a:t>CONSULTORIA</a:t>
                      </a:r>
                      <a:r>
                        <a:rPr dirty="0" baseline="-13071" sz="1275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8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ctr" marL="73660">
                        <a:lnSpc>
                          <a:spcPts val="969"/>
                        </a:lnSpc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7399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00"/>
                        </a:spcBef>
                        <a:tabLst>
                          <a:tab pos="3331845" algn="l"/>
                        </a:tabLst>
                      </a:pP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8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E 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PERMANENTE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9803" sz="1275" spc="-127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9803" sz="1275" spc="-4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9803" sz="1275" spc="-89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9803" sz="1275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9803" sz="1275" spc="-82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9803" sz="1275" spc="-3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9803" sz="1275" spc="-15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baseline="9803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ctr" marL="66040">
                        <a:lnSpc>
                          <a:spcPts val="1005"/>
                        </a:lnSpc>
                      </a:pPr>
                      <a:r>
                        <a:rPr dirty="0" sz="850" spc="-2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120.000.00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654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4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5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-3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698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320.000,00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54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654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 Unidade</a:t>
                      </a:r>
                      <a:r>
                        <a:rPr dirty="0" sz="85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ctr" marL="6413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320.000,00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4604"/>
                </a:tc>
              </a:tr>
              <a:tr h="172085"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01.09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3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50" spc="2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8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Educaşăo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2.808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95">
                          <a:latin typeface="Lucida Sans Unicode"/>
                          <a:cs typeface="Lucida Sans Unicode"/>
                        </a:rPr>
                        <a:t>Manuten0ão</a:t>
                      </a:r>
                      <a:r>
                        <a:rPr dirty="0" sz="85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3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Operacionalizacäo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80"/>
                        </a:spcBef>
                        <a:tabLst>
                          <a:tab pos="3321050" algn="l"/>
                        </a:tabLst>
                      </a:pPr>
                      <a:r>
                        <a:rPr dirty="0" baseline="3267" sz="1275" spc="-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267" sz="1275" spc="104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4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284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104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267" sz="1275" spc="21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r>
                        <a:rPr dirty="0" baseline="3267" sz="127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267" sz="1275" spc="-82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267" sz="1275" spc="-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9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-7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27">
                          <a:latin typeface="Lucida Sans Unicode"/>
                          <a:cs typeface="Lucida Sans Unicode"/>
                        </a:rPr>
                        <a:t>lmpostos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12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baseline="3267" sz="1275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7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ctr" marL="55244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236.000,00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2686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3F3B3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2892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3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75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30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Ativldade</a:t>
                      </a:r>
                      <a:r>
                        <a:rPr dirty="0" sz="850" spc="4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lnB w="9525">
                      <a:solidFill>
                        <a:srgbClr val="3F3B3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461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236.000,00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lnB w="9525">
                      <a:solidFill>
                        <a:srgbClr val="3F3B3F"/>
                      </a:solidFill>
                      <a:prstDash val="solid"/>
                    </a:lnB>
                  </a:tcPr>
                </a:tc>
              </a:tr>
              <a:tr h="1238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3F3B3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R="1384935">
                        <a:lnSpc>
                          <a:spcPts val="625"/>
                        </a:lnSpc>
                        <a:spcBef>
                          <a:spcPts val="250"/>
                        </a:spcBef>
                      </a:pPr>
                      <a:r>
                        <a:rPr dirty="0" sz="60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Servaux</a:t>
                      </a:r>
                      <a:endParaRPr sz="6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0">
                    <a:lnT w="9525">
                      <a:solidFill>
                        <a:srgbClr val="3F3B3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L="117475">
                        <a:lnSpc>
                          <a:spcPts val="750"/>
                        </a:lnSpc>
                        <a:spcBef>
                          <a:spcPts val="130"/>
                        </a:spcBef>
                      </a:pPr>
                      <a:r>
                        <a:rPr dirty="0" sz="6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Pdginal</a:t>
                      </a:r>
                      <a:r>
                        <a:rPr dirty="0" sz="650" spc="2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6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de2</a:t>
                      </a:r>
                      <a:endParaRPr sz="6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>
                    <a:lnT w="9525">
                      <a:solidFill>
                        <a:srgbClr val="3F3B3F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grpSp>
        <p:nvGrpSpPr>
          <p:cNvPr id="4" name="object 4" descr=""/>
          <p:cNvGrpSpPr/>
          <p:nvPr/>
        </p:nvGrpSpPr>
        <p:grpSpPr>
          <a:xfrm>
            <a:off x="326136" y="566599"/>
            <a:ext cx="634365" cy="362585"/>
            <a:chOff x="326136" y="566599"/>
            <a:chExt cx="634365" cy="362585"/>
          </a:xfrm>
        </p:grpSpPr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2232" y="597060"/>
              <a:ext cx="585216" cy="332038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6136" y="566599"/>
              <a:ext cx="633983" cy="127941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467657" y="30708"/>
            <a:ext cx="249554" cy="3683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50" spc="-235" i="1">
                <a:solidFill>
                  <a:srgbClr val="444F6B"/>
                </a:solidFill>
                <a:latin typeface="Arial"/>
                <a:cs typeface="Arial"/>
              </a:rPr>
              <a:t>..</a:t>
            </a:r>
            <a:r>
              <a:rPr dirty="0" sz="2250" spc="-235">
                <a:solidFill>
                  <a:srgbClr val="2F2F2F"/>
                </a:solidFill>
                <a:latin typeface="Lucida Sans Unicode"/>
                <a:cs typeface="Lucida Sans Unicode"/>
              </a:rPr>
              <a:t>e</a:t>
            </a:r>
            <a:endParaRPr sz="22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263" y="265268"/>
            <a:ext cx="91440" cy="3683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50" spc="-1450">
                <a:solidFill>
                  <a:srgbClr val="ED486B"/>
                </a:solidFill>
                <a:latin typeface="Lucida Sans Unicode"/>
                <a:cs typeface="Lucida Sans Unicode"/>
              </a:rPr>
              <a:t>æ</a:t>
            </a:r>
            <a:endParaRPr sz="22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12100" y="66502"/>
            <a:ext cx="3234690" cy="589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6944" sz="1800" b="1">
                <a:solidFill>
                  <a:srgbClr val="212121"/>
                </a:solidFill>
                <a:latin typeface="Arial"/>
                <a:cs typeface="Arial"/>
              </a:rPr>
              <a:t>PREFEITUR</a:t>
            </a:r>
            <a:r>
              <a:rPr dirty="0" baseline="-2314" sz="1800" b="1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dirty="0" baseline="-2314" sz="1800" spc="-7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12121"/>
                </a:solidFill>
                <a:latin typeface="Arial"/>
                <a:cs typeface="Arial"/>
              </a:rPr>
              <a:t>MUNICIPAL</a:t>
            </a:r>
            <a:r>
              <a:rPr dirty="0" sz="1200" spc="1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F2F2F"/>
                </a:solidFill>
                <a:latin typeface="Arial"/>
                <a:cs typeface="Arial"/>
              </a:rPr>
              <a:t>DE</a:t>
            </a:r>
            <a:r>
              <a:rPr dirty="0" sz="1200" spc="-3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baseline="2314" sz="1800" spc="-15" b="1">
                <a:solidFill>
                  <a:srgbClr val="1F1F1F"/>
                </a:solidFill>
                <a:latin typeface="Arial"/>
                <a:cs typeface="Arial"/>
              </a:rPr>
              <a:t>S</a:t>
            </a:r>
            <a:r>
              <a:rPr dirty="0" baseline="6944" sz="1800" spc="-15" b="1">
                <a:solidFill>
                  <a:srgbClr val="1F1F1F"/>
                </a:solidFill>
                <a:latin typeface="Arial"/>
                <a:cs typeface="Arial"/>
              </a:rPr>
              <a:t>EROPEDICA</a:t>
            </a:r>
            <a:endParaRPr baseline="6944" sz="1800">
              <a:latin typeface="Arial"/>
              <a:cs typeface="Arial"/>
            </a:endParaRPr>
          </a:p>
          <a:p>
            <a:pPr marL="41910" marR="2038350" indent="-3175">
              <a:lnSpc>
                <a:spcPct val="117600"/>
              </a:lnSpc>
              <a:spcBef>
                <a:spcPts val="600"/>
              </a:spcBef>
            </a:pPr>
            <a:r>
              <a:rPr dirty="0" sz="850" spc="-20">
                <a:solidFill>
                  <a:srgbClr val="111111"/>
                </a:solidFill>
                <a:latin typeface="Lucida Sans Unicode"/>
                <a:cs typeface="Lucida Sans Unicode"/>
              </a:rPr>
              <a:t>Rua </a:t>
            </a:r>
            <a:r>
              <a:rPr dirty="0" sz="850" spc="-50">
                <a:solidFill>
                  <a:srgbClr val="131313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latin typeface="Lucida Sans Unicode"/>
                <a:cs typeface="Lucida Sans Unicode"/>
              </a:rPr>
              <a:t>Lourenço,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11111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5">
                <a:latin typeface="Lucida Sans Unicode"/>
                <a:cs typeface="Lucida Sans Unicode"/>
              </a:rPr>
              <a:t>Fazenda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027767" y="1238029"/>
            <a:ext cx="181038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80">
                <a:solidFill>
                  <a:srgbClr val="0C0C0C"/>
                </a:solidFill>
                <a:latin typeface="Lucida Sans Unicode"/>
                <a:cs typeface="Lucida Sans Unicode"/>
              </a:rPr>
              <a:t>Decreto</a:t>
            </a:r>
            <a:r>
              <a:rPr dirty="0" sz="850" spc="-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F2F2F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9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1F1F1F"/>
                </a:solidFill>
                <a:latin typeface="Lucida Sans Unicode"/>
                <a:cs typeface="Lucida Sans Unicode"/>
              </a:rPr>
              <a:t>2980</a:t>
            </a:r>
            <a:r>
              <a:rPr dirty="0" sz="850" spc="-4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12121"/>
                </a:solidFill>
                <a:latin typeface="Lucida Sans Unicode"/>
                <a:cs typeface="Lucida Sans Unicode"/>
              </a:rPr>
              <a:t>23</a:t>
            </a:r>
            <a:r>
              <a:rPr dirty="0" sz="850" spc="30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D1D1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9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31313"/>
                </a:solidFill>
                <a:latin typeface="Lucida Sans Unicode"/>
                <a:cs typeface="Lucida Sans Unicode"/>
              </a:rPr>
              <a:t>julho,</a:t>
            </a:r>
            <a:r>
              <a:rPr dirty="0" sz="850" spc="-7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F1F1F"/>
                </a:solidFill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56075" y="1691917"/>
            <a:ext cx="2884170" cy="28003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38100" marR="30480">
              <a:lnSpc>
                <a:spcPts val="980"/>
              </a:lnSpc>
              <a:spcBef>
                <a:spcPts val="165"/>
              </a:spcBef>
            </a:pPr>
            <a:r>
              <a:rPr dirty="0" baseline="-9803" sz="1275" spc="-112">
                <a:solidFill>
                  <a:srgbClr val="131313"/>
                </a:solidFill>
                <a:latin typeface="Lucida Sans Unicode"/>
                <a:cs typeface="Lucida Sans Unicode"/>
              </a:rPr>
              <a:t>Abre</a:t>
            </a:r>
            <a:r>
              <a:rPr dirty="0" baseline="-9803" sz="1275" spc="-7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crédito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suplementa</a:t>
            </a:r>
            <a:r>
              <a:rPr dirty="0" baseline="3267" sz="1275" spc="-97">
                <a:latin typeface="Lucida Sans Unicode"/>
                <a:cs typeface="Lucida Sans Unicode"/>
              </a:rPr>
              <a:t>r</a:t>
            </a:r>
            <a:r>
              <a:rPr dirty="0" sz="850" spc="-65">
                <a:solidFill>
                  <a:srgbClr val="0C0C0C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2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valor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total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R$556.000,00,</a:t>
            </a:r>
            <a:r>
              <a:rPr dirty="0" sz="850" spc="120">
                <a:latin typeface="Lucida Sans Unicode"/>
                <a:cs typeface="Lucida Sans Unicode"/>
              </a:rPr>
              <a:t> </a:t>
            </a:r>
            <a:r>
              <a:rPr dirty="0" baseline="9803" sz="1275" spc="-30">
                <a:latin typeface="Lucida Sans Unicode"/>
                <a:cs typeface="Lucida Sans Unicode"/>
              </a:rPr>
              <a:t>para </a:t>
            </a:r>
            <a:r>
              <a:rPr dirty="0" sz="850" spc="-75">
                <a:latin typeface="Lucida Sans Unicode"/>
                <a:cs typeface="Lucida Sans Unicode"/>
              </a:rPr>
              <a:t>fins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0F0F0F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8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31313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8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especİfíca</a:t>
            </a:r>
            <a:r>
              <a:rPr dirty="0" sz="850" spc="60"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313131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6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C0C0C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1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E0E0E"/>
                </a:solidFill>
                <a:latin typeface="Lucida Sans Unicode"/>
                <a:cs typeface="Lucida Sans Unicode"/>
              </a:rPr>
              <a:t>outras</a:t>
            </a:r>
            <a:r>
              <a:rPr dirty="0" sz="850" spc="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52567" y="2523538"/>
            <a:ext cx="6568440" cy="94424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81380">
              <a:lnSpc>
                <a:spcPct val="100000"/>
              </a:lnSpc>
              <a:spcBef>
                <a:spcPts val="100"/>
              </a:spcBef>
            </a:pPr>
            <a:r>
              <a:rPr dirty="0" baseline="-19607" sz="1275" spc="-75">
                <a:solidFill>
                  <a:srgbClr val="181818"/>
                </a:solidFill>
                <a:latin typeface="Lucida Sans Unicode"/>
                <a:cs typeface="Lucida Sans Unicode"/>
              </a:rPr>
              <a:t>O</a:t>
            </a:r>
            <a:r>
              <a:rPr dirty="0" baseline="-19607" sz="1275" spc="-67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-16339" sz="1275">
                <a:solidFill>
                  <a:srgbClr val="0C0C0C"/>
                </a:solidFill>
                <a:latin typeface="Lucida Sans Unicode"/>
                <a:cs typeface="Lucida Sans Unicode"/>
              </a:rPr>
              <a:t>PREFEITO</a:t>
            </a:r>
            <a:r>
              <a:rPr dirty="0" baseline="-16339" sz="1275" spc="-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baseline="-13071" sz="1275" spc="-52">
                <a:latin typeface="Lucida Sans Unicode"/>
                <a:cs typeface="Lucida Sans Unicode"/>
              </a:rPr>
              <a:t>MUNICIPAL,</a:t>
            </a:r>
            <a:r>
              <a:rPr dirty="0" baseline="-13071" sz="1275" spc="30">
                <a:latin typeface="Lucida Sans Unicode"/>
                <a:cs typeface="Lucida Sans Unicode"/>
              </a:rPr>
              <a:t> </a:t>
            </a:r>
            <a:r>
              <a:rPr dirty="0" baseline="-13071" sz="1275" spc="-120">
                <a:latin typeface="Lucida Sans Unicode"/>
                <a:cs typeface="Lucida Sans Unicode"/>
              </a:rPr>
              <a:t>no</a:t>
            </a:r>
            <a:r>
              <a:rPr dirty="0" baseline="-13071" sz="1275" spc="-82">
                <a:latin typeface="Lucida Sans Unicode"/>
                <a:cs typeface="Lucida Sans Unicode"/>
              </a:rPr>
              <a:t> </a:t>
            </a:r>
            <a:r>
              <a:rPr dirty="0" baseline="-9803" sz="1275" spc="-104">
                <a:latin typeface="Lucida Sans Unicode"/>
                <a:cs typeface="Lucida Sans Unicode"/>
              </a:rPr>
              <a:t>uso</a:t>
            </a:r>
            <a:r>
              <a:rPr dirty="0" baseline="-9803" sz="1275" spc="-44">
                <a:latin typeface="Lucida Sans Unicode"/>
                <a:cs typeface="Lucida Sans Unicode"/>
              </a:rPr>
              <a:t> </a:t>
            </a:r>
            <a:r>
              <a:rPr dirty="0" baseline="-9803" sz="1275" spc="-67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baseline="-9803" sz="1275" spc="-13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baseline="-9803" sz="1275" spc="-82">
                <a:solidFill>
                  <a:srgbClr val="131313"/>
                </a:solidFill>
                <a:latin typeface="Lucida Sans Unicode"/>
                <a:cs typeface="Lucida Sans Unicode"/>
              </a:rPr>
              <a:t>suas</a:t>
            </a:r>
            <a:r>
              <a:rPr dirty="0" baseline="-9803" sz="1275" spc="-67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atribuições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legais,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constitucionais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D1D1D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10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acordo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61616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32323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31313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150">
                <a:solidFill>
                  <a:srgbClr val="0E0E0E"/>
                </a:solidFill>
                <a:latin typeface="Lucida Sans Unicode"/>
                <a:cs typeface="Lucida Sans Unicode"/>
              </a:rPr>
              <a:t>the</a:t>
            </a:r>
            <a:r>
              <a:rPr dirty="0" baseline="9803" sz="1275" spc="-7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112">
                <a:solidFill>
                  <a:srgbClr val="111111"/>
                </a:solidFill>
                <a:latin typeface="Lucida Sans Unicode"/>
                <a:cs typeface="Lucida Sans Unicode"/>
              </a:rPr>
              <a:t>confere</a:t>
            </a:r>
            <a:r>
              <a:rPr dirty="0" baseline="9803" sz="1275" spc="-37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baseline="13071" sz="1275" spc="-120">
                <a:solidFill>
                  <a:srgbClr val="282828"/>
                </a:solidFill>
                <a:latin typeface="Lucida Sans Unicode"/>
                <a:cs typeface="Lucida Sans Unicode"/>
              </a:rPr>
              <a:t>o</a:t>
            </a:r>
            <a:r>
              <a:rPr dirty="0" baseline="13071" sz="1275" spc="-37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baseline="13071" sz="1275" spc="-112">
                <a:solidFill>
                  <a:srgbClr val="0C0C0C"/>
                </a:solidFill>
                <a:latin typeface="Lucida Sans Unicode"/>
                <a:cs typeface="Lucida Sans Unicode"/>
              </a:rPr>
              <a:t>art.</a:t>
            </a:r>
            <a:r>
              <a:rPr dirty="0" baseline="13071" sz="1275" spc="-7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baseline="16339" sz="1275">
                <a:solidFill>
                  <a:srgbClr val="2A2A2A"/>
                </a:solidFill>
                <a:latin typeface="Lucida Sans Unicode"/>
                <a:cs typeface="Lucida Sans Unicode"/>
              </a:rPr>
              <a:t>8º</a:t>
            </a:r>
            <a:r>
              <a:rPr dirty="0" baseline="16339" sz="1275" spc="307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baseline="16339" sz="1275" spc="-37">
                <a:solidFill>
                  <a:srgbClr val="363636"/>
                </a:solidFill>
                <a:latin typeface="Lucida Sans Unicode"/>
                <a:cs typeface="Lucida Sans Unicode"/>
              </a:rPr>
              <a:t>da</a:t>
            </a:r>
            <a:endParaRPr baseline="16339" sz="1275">
              <a:latin typeface="Lucida Sans Unicode"/>
              <a:cs typeface="Lucida Sans Unicode"/>
            </a:endParaRPr>
          </a:p>
          <a:p>
            <a:pPr marL="63500">
              <a:lnSpc>
                <a:spcPct val="100000"/>
              </a:lnSpc>
              <a:spcBef>
                <a:spcPts val="610"/>
              </a:spcBef>
            </a:pPr>
            <a:r>
              <a:rPr dirty="0" baseline="-9803" sz="1275" spc="-60">
                <a:latin typeface="Lucida Sans Unicode"/>
                <a:cs typeface="Lucida Sans Unicode"/>
              </a:rPr>
              <a:t>Lei</a:t>
            </a:r>
            <a:r>
              <a:rPr dirty="0" baseline="-9803" sz="1275" spc="-112">
                <a:latin typeface="Lucida Sans Unicode"/>
                <a:cs typeface="Lucida Sans Unicode"/>
              </a:rPr>
              <a:t> </a:t>
            </a:r>
            <a:r>
              <a:rPr dirty="0" baseline="-9803" sz="1275" spc="-15">
                <a:latin typeface="Lucida Sans Unicode"/>
                <a:cs typeface="Lucida Sans Unicode"/>
              </a:rPr>
              <a:t>n°</a:t>
            </a:r>
            <a:r>
              <a:rPr dirty="0" baseline="-9803" sz="1275" spc="-112">
                <a:latin typeface="Lucida Sans Unicode"/>
                <a:cs typeface="Lucida Sans Unicode"/>
              </a:rPr>
              <a:t> </a:t>
            </a:r>
            <a:r>
              <a:rPr dirty="0" baseline="-9803" sz="1275" spc="-142">
                <a:solidFill>
                  <a:srgbClr val="161616"/>
                </a:solidFill>
                <a:latin typeface="Lucida Sans Unicode"/>
                <a:cs typeface="Lucida Sans Unicode"/>
              </a:rPr>
              <a:t>859</a:t>
            </a:r>
            <a:r>
              <a:rPr dirty="0" baseline="-9803" sz="1275" spc="-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0C0C0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0E0E0E"/>
                </a:solidFill>
                <a:latin typeface="Lucida Sans Unicode"/>
                <a:cs typeface="Lucida Sans Unicode"/>
              </a:rPr>
              <a:t>10</a:t>
            </a:r>
            <a:r>
              <a:rPr dirty="0" sz="850" spc="-1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latin typeface="Lucida Sans Unicode"/>
                <a:cs typeface="Lucida Sans Unicode"/>
              </a:rPr>
              <a:t>dezembro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0F0F0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0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11111"/>
                </a:solidFill>
                <a:latin typeface="Lucida Sans Unicode"/>
                <a:cs typeface="Lucida Sans Unicode"/>
              </a:rPr>
              <a:t>2024</a:t>
            </a:r>
            <a:r>
              <a:rPr dirty="0" sz="850" spc="-6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51515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8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publicada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61616"/>
                </a:solidFill>
                <a:latin typeface="Lucida Sans Unicode"/>
                <a:cs typeface="Lucida Sans Unicode"/>
              </a:rPr>
              <a:t>na</a:t>
            </a:r>
            <a:r>
              <a:rPr dirty="0" sz="85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E0E0E"/>
                </a:solidFill>
                <a:latin typeface="Lucida Sans Unicode"/>
                <a:cs typeface="Lucida Sans Unicode"/>
              </a:rPr>
              <a:t>ediçăo</a:t>
            </a:r>
            <a:r>
              <a:rPr dirty="0" sz="850" spc="1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11111"/>
                </a:solidFill>
                <a:latin typeface="Lucida Sans Unicode"/>
                <a:cs typeface="Lucida Sans Unicode"/>
              </a:rPr>
              <a:t>extra</a:t>
            </a:r>
            <a:r>
              <a:rPr dirty="0" sz="850" spc="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II</a:t>
            </a:r>
            <a:r>
              <a:rPr dirty="0" sz="850" spc="-9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n°</a:t>
            </a:r>
            <a:r>
              <a:rPr dirty="0" sz="850" spc="-55">
                <a:latin typeface="Lucida Sans Unicode"/>
                <a:cs typeface="Lucida Sans Unicode"/>
              </a:rPr>
              <a:t> </a:t>
            </a:r>
            <a:r>
              <a:rPr dirty="0" baseline="9803" sz="1275" spc="-165">
                <a:solidFill>
                  <a:srgbClr val="1A1A1A"/>
                </a:solidFill>
                <a:latin typeface="Lucida Sans Unicode"/>
                <a:cs typeface="Lucida Sans Unicode"/>
              </a:rPr>
              <a:t>1924</a:t>
            </a:r>
            <a:r>
              <a:rPr dirty="0" baseline="9803" sz="1275" spc="-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89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baseline="9803" sz="1275" spc="-112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13071" sz="1275" spc="-44">
                <a:latin typeface="Lucida Sans Unicode"/>
                <a:cs typeface="Lucida Sans Unicode"/>
              </a:rPr>
              <a:t>10/12/2024</a:t>
            </a:r>
            <a:endParaRPr baseline="13071" sz="1275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53975">
              <a:lnSpc>
                <a:spcPct val="100000"/>
              </a:lnSpc>
            </a:pPr>
            <a:r>
              <a:rPr dirty="0" u="sng" sz="850" spc="-65">
                <a:solidFill>
                  <a:srgbClr val="111111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50" spc="-60">
                <a:solidFill>
                  <a:srgbClr val="111111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262626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75">
                <a:solidFill>
                  <a:srgbClr val="262626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161616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50" spc="-75">
                <a:solidFill>
                  <a:srgbClr val="161616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50">
                <a:solidFill>
                  <a:srgbClr val="232323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50" spc="-65">
                <a:solidFill>
                  <a:srgbClr val="232323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2D2D2D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20">
                <a:solidFill>
                  <a:srgbClr val="2D2D2D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90">
                <a:solidFill>
                  <a:srgbClr val="0E0E0E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50" spc="-5">
                <a:solidFill>
                  <a:srgbClr val="0E0E0E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25"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70840">
              <a:lnSpc>
                <a:spcPct val="100000"/>
              </a:lnSpc>
              <a:spcBef>
                <a:spcPts val="1115"/>
              </a:spcBef>
            </a:pPr>
            <a:r>
              <a:rPr dirty="0" sz="850" spc="-90">
                <a:solidFill>
                  <a:srgbClr val="131313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6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12121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4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latin typeface="Lucida Sans Unicode"/>
                <a:cs typeface="Lucida Sans Unicode"/>
              </a:rPr>
              <a:t>-</a:t>
            </a:r>
            <a:r>
              <a:rPr dirty="0" sz="850" spc="-25">
                <a:latin typeface="Lucida Sans Unicode"/>
                <a:cs typeface="Lucida Sans Unicode"/>
              </a:rPr>
              <a:t> Fica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E0E0E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-1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31313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2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suplementar</a:t>
            </a:r>
            <a:r>
              <a:rPr dirty="0" sz="850" spc="70"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1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seguintes</a:t>
            </a:r>
            <a:r>
              <a:rPr dirty="0" sz="850" spc="-10">
                <a:latin typeface="Lucida Sans Unicode"/>
                <a:cs typeface="Lucida Sans Unicode"/>
              </a:rPr>
              <a:t> 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56866" y="4221618"/>
            <a:ext cx="3683635" cy="121666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u="sng" sz="850" spc="-40" b="1">
                <a:solidFill>
                  <a:srgbClr val="161616"/>
                </a:solidFill>
                <a:uFill>
                  <a:solidFill>
                    <a:srgbClr val="38383B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50" b="1">
                <a:solidFill>
                  <a:srgbClr val="161616"/>
                </a:solidFill>
                <a:uFill>
                  <a:solidFill>
                    <a:srgbClr val="38383B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50" spc="-10" b="1">
                <a:uFill>
                  <a:solidFill>
                    <a:srgbClr val="38383B"/>
                  </a:solidFill>
                </a:uFill>
                <a:latin typeface="Arial"/>
                <a:cs typeface="Arial"/>
              </a:rPr>
              <a:t>Suplementadas</a:t>
            </a:r>
            <a:r>
              <a:rPr dirty="0" u="sng" sz="850" spc="500" b="1">
                <a:uFill>
                  <a:solidFill>
                    <a:srgbClr val="38383B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59690">
              <a:lnSpc>
                <a:spcPct val="100000"/>
              </a:lnSpc>
              <a:spcBef>
                <a:spcPts val="270"/>
              </a:spcBef>
            </a:pPr>
            <a:r>
              <a:rPr dirty="0" sz="1000" spc="-10" b="1">
                <a:latin typeface="Arial"/>
                <a:cs typeface="Arial"/>
              </a:rPr>
              <a:t>PREFEITURA</a:t>
            </a:r>
            <a:r>
              <a:rPr dirty="0" sz="1000" spc="55" b="1"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32323"/>
                </a:solidFill>
                <a:latin typeface="Arial"/>
                <a:cs typeface="Arial"/>
              </a:rPr>
              <a:t>MUNICIPAL</a:t>
            </a:r>
            <a:r>
              <a:rPr dirty="0" sz="1000" spc="3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62626"/>
                </a:solidFill>
                <a:latin typeface="Arial"/>
                <a:cs typeface="Arial"/>
              </a:rPr>
              <a:t>DE</a:t>
            </a:r>
            <a:r>
              <a:rPr dirty="0" sz="1000" spc="-3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81818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  <a:p>
            <a:pPr marL="134620">
              <a:lnSpc>
                <a:spcPct val="100000"/>
              </a:lnSpc>
              <a:spcBef>
                <a:spcPts val="150"/>
              </a:spcBef>
              <a:tabLst>
                <a:tab pos="935990" algn="l"/>
              </a:tabLst>
            </a:pPr>
            <a:r>
              <a:rPr dirty="0" sz="850" spc="-10" b="1">
                <a:solidFill>
                  <a:srgbClr val="161616"/>
                </a:solidFill>
                <a:latin typeface="Arial"/>
                <a:cs typeface="Arial"/>
              </a:rPr>
              <a:t>01.03</a:t>
            </a:r>
            <a:r>
              <a:rPr dirty="0" sz="850" b="1">
                <a:solidFill>
                  <a:srgbClr val="161616"/>
                </a:solidFill>
                <a:latin typeface="Arial"/>
                <a:cs typeface="Arial"/>
              </a:rPr>
              <a:t>	</a:t>
            </a:r>
            <a:r>
              <a:rPr dirty="0" sz="850" spc="-40" b="1">
                <a:solidFill>
                  <a:srgbClr val="111111"/>
                </a:solidFill>
                <a:latin typeface="Arial"/>
                <a:cs typeface="Arial"/>
              </a:rPr>
              <a:t>Procuradoria</a:t>
            </a:r>
            <a:r>
              <a:rPr dirty="0" sz="850" spc="6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31313"/>
                </a:solidFill>
                <a:latin typeface="Arial"/>
                <a:cs typeface="Arial"/>
              </a:rPr>
              <a:t>Geral</a:t>
            </a:r>
            <a:r>
              <a:rPr dirty="0" sz="850" spc="-2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D1D1D"/>
                </a:solidFill>
                <a:latin typeface="Arial"/>
                <a:cs typeface="Arial"/>
              </a:rPr>
              <a:t>do</a:t>
            </a:r>
            <a:r>
              <a:rPr dirty="0" sz="850" spc="-25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0F0F0F"/>
                </a:solidFill>
                <a:latin typeface="Arial"/>
                <a:cs typeface="Arial"/>
              </a:rPr>
              <a:t>Municipio</a:t>
            </a:r>
            <a:endParaRPr sz="850">
              <a:latin typeface="Arial"/>
              <a:cs typeface="Arial"/>
            </a:endParaRPr>
          </a:p>
          <a:p>
            <a:pPr marL="133985" marR="5080" indent="-1270">
              <a:lnSpc>
                <a:spcPct val="129299"/>
              </a:lnSpc>
              <a:spcBef>
                <a:spcPts val="75"/>
              </a:spcBef>
              <a:tabLst>
                <a:tab pos="933450" algn="l"/>
              </a:tabLst>
            </a:pPr>
            <a:r>
              <a:rPr dirty="0" sz="850" spc="-10">
                <a:latin typeface="Lucida Sans Unicode"/>
                <a:cs typeface="Lucida Sans Unicode"/>
              </a:rPr>
              <a:t>2.795</a:t>
            </a:r>
            <a:r>
              <a:rPr dirty="0" sz="850">
                <a:latin typeface="Lucida Sans Unicode"/>
                <a:cs typeface="Lucida Sans Unicode"/>
              </a:rPr>
              <a:t>	</a:t>
            </a:r>
            <a:r>
              <a:rPr dirty="0" sz="850" spc="-75">
                <a:solidFill>
                  <a:srgbClr val="0A0A0A"/>
                </a:solidFill>
                <a:latin typeface="Lucida Sans Unicode"/>
                <a:cs typeface="Lucida Sans Unicode"/>
              </a:rPr>
              <a:t>Manutenção</a:t>
            </a:r>
            <a:r>
              <a:rPr dirty="0" sz="850" spc="5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82828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5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Operacionalização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0E0E0E"/>
                </a:solidFill>
                <a:latin typeface="Lucida Sans Unicode"/>
                <a:cs typeface="Lucida Sans Unicode"/>
              </a:rPr>
              <a:t>das</a:t>
            </a:r>
            <a:r>
              <a:rPr dirty="0" sz="850" spc="-4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Unidades 3.3.9.0.39.05</a:t>
            </a:r>
            <a:r>
              <a:rPr dirty="0" sz="850">
                <a:latin typeface="Lucida Sans Unicode"/>
                <a:cs typeface="Lucida Sans Unicode"/>
              </a:rPr>
              <a:t>	</a:t>
            </a:r>
            <a:r>
              <a:rPr dirty="0" sz="850" spc="-254"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DEMAIS</a:t>
            </a:r>
            <a:r>
              <a:rPr dirty="0" sz="850" spc="65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SERVIÇOS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2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TERCEIROS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0F0F0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51515"/>
                </a:solidFill>
                <a:latin typeface="Lucida Sans Unicode"/>
                <a:cs typeface="Lucida Sans Unicode"/>
              </a:rPr>
              <a:t>PESSOA</a:t>
            </a:r>
            <a:r>
              <a:rPr dirty="0" sz="850" spc="13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JURÍDICA</a:t>
            </a:r>
            <a:endParaRPr sz="850">
              <a:latin typeface="Lucida Sans Unicode"/>
              <a:cs typeface="Lucida Sans Unicode"/>
            </a:endParaRPr>
          </a:p>
          <a:p>
            <a:pPr marL="133985">
              <a:lnSpc>
                <a:spcPct val="100000"/>
              </a:lnSpc>
              <a:spcBef>
                <a:spcPts val="370"/>
              </a:spcBef>
              <a:tabLst>
                <a:tab pos="938530" algn="l"/>
              </a:tabLst>
            </a:pPr>
            <a:r>
              <a:rPr dirty="0" sz="850" spc="-10">
                <a:latin typeface="Lucida Sans Unicode"/>
                <a:cs typeface="Lucida Sans Unicode"/>
              </a:rPr>
              <a:t>3.3.9.0.91.00</a:t>
            </a:r>
            <a:r>
              <a:rPr dirty="0" sz="850">
                <a:latin typeface="Lucida Sans Unicode"/>
                <a:cs typeface="Lucida Sans Unicode"/>
              </a:rPr>
              <a:t>	SENTENCAS</a:t>
            </a:r>
            <a:r>
              <a:rPr dirty="0" sz="850" spc="7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JUDICIAIS</a:t>
            </a:r>
            <a:endParaRPr sz="850">
              <a:latin typeface="Lucida Sans Unicode"/>
              <a:cs typeface="Lucida Sans Unicode"/>
            </a:endParaRPr>
          </a:p>
          <a:p>
            <a:pPr marL="133985">
              <a:lnSpc>
                <a:spcPct val="100000"/>
              </a:lnSpc>
              <a:spcBef>
                <a:spcPts val="370"/>
              </a:spcBef>
              <a:tabLst>
                <a:tab pos="939800" algn="l"/>
              </a:tabLst>
            </a:pPr>
            <a:r>
              <a:rPr dirty="0" baseline="3267" sz="1275" spc="-15">
                <a:latin typeface="Lucida Sans Unicode"/>
                <a:cs typeface="Lucida Sans Unicode"/>
              </a:rPr>
              <a:t>3.3.9.0.94.00</a:t>
            </a:r>
            <a:r>
              <a:rPr dirty="0" baseline="3267" sz="1275">
                <a:latin typeface="Lucida Sans Unicode"/>
                <a:cs typeface="Lucida Sans Unicode"/>
              </a:rPr>
              <a:t>	</a:t>
            </a:r>
            <a:r>
              <a:rPr dirty="0" baseline="3267" sz="1275" spc="-37">
                <a:latin typeface="Lucida Sans Unicode"/>
                <a:cs typeface="Lucida Sans Unicode"/>
              </a:rPr>
              <a:t>INDENIZ</a:t>
            </a:r>
            <a:r>
              <a:rPr dirty="0" sz="850" spc="-25">
                <a:latin typeface="Lucida Sans Unicode"/>
                <a:cs typeface="Lucida Sans Unicode"/>
              </a:rPr>
              <a:t>AC</a:t>
            </a:r>
            <a:r>
              <a:rPr dirty="0" baseline="3267" sz="1275" spc="-37">
                <a:latin typeface="Lucida Sans Unicode"/>
                <a:cs typeface="Lucida Sans Unicode"/>
              </a:rPr>
              <a:t>ÕES</a:t>
            </a:r>
            <a:r>
              <a:rPr dirty="0" baseline="3267" sz="1275" spc="44"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262626"/>
                </a:solidFill>
                <a:latin typeface="Lucida Sans Unicode"/>
                <a:cs typeface="Lucida Sans Unicode"/>
              </a:rPr>
              <a:t>E</a:t>
            </a:r>
            <a:r>
              <a:rPr dirty="0" baseline="3267" sz="1275" spc="1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latin typeface="Lucida Sans Unicode"/>
                <a:cs typeface="Lucida Sans Unicode"/>
              </a:rPr>
              <a:t>RESTITUICÖES</a:t>
            </a:r>
            <a:endParaRPr baseline="3267" sz="1275">
              <a:latin typeface="Lucida Sans Unicode"/>
              <a:cs typeface="Lucida Sans Unicode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359622" y="5433585"/>
          <a:ext cx="6591934" cy="13252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498725"/>
                <a:gridCol w="2634614"/>
                <a:gridCol w="655320"/>
              </a:tblGrid>
              <a:tr h="153035"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8455">
                        <a:lnSpc>
                          <a:spcPts val="969"/>
                        </a:lnSpc>
                      </a:pP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4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RR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969"/>
                        </a:lnSpc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320.000,00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86055"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845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8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4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320.000,00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2860"/>
                </a:tc>
              </a:tr>
              <a:tr h="17907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01.09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3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2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Educaşão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3655">
                        <a:lnSpc>
                          <a:spcPts val="1015"/>
                        </a:lnSpc>
                        <a:spcBef>
                          <a:spcPts val="155"/>
                        </a:spcBef>
                      </a:pP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2.066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1015"/>
                        </a:lnSpc>
                        <a:spcBef>
                          <a:spcPts val="155"/>
                        </a:spcBef>
                      </a:pPr>
                      <a:r>
                        <a:rPr dirty="0" sz="850" spc="-7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-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Escolares</a:t>
                      </a:r>
                      <a:r>
                        <a:rPr dirty="0" sz="8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Merenda</a:t>
                      </a:r>
                      <a:r>
                        <a:rPr dirty="0" sz="850" spc="4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Escolara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5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EXERCICIOS</a:t>
                      </a:r>
                      <a:r>
                        <a:rPr dirty="0" sz="85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ANTERIORES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0"/>
                </a:tc>
                <a:tc>
                  <a:txBody>
                    <a:bodyPr/>
                    <a:lstStyle/>
                    <a:p>
                      <a:pPr marL="82931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5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50" spc="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236.000,00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416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3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7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7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-3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236.000,00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416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3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Unłdade</a:t>
                      </a:r>
                      <a:r>
                        <a:rPr dirty="0" sz="850" spc="114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RR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236.000,00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</a:tr>
              <a:tr h="1397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36600">
                        <a:lnSpc>
                          <a:spcPts val="930"/>
                        </a:lnSpc>
                        <a:spcBef>
                          <a:spcPts val="70"/>
                        </a:spcBef>
                      </a:pPr>
                      <a:r>
                        <a:rPr dirty="0" sz="850" spc="-3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 spc="-3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7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50" spc="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930"/>
                        </a:lnSpc>
                        <a:spcBef>
                          <a:spcPts val="70"/>
                        </a:spcBef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556.000,00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</a:tbl>
          </a:graphicData>
        </a:graphic>
      </p:graphicFrame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4380829" y="4918773"/>
          <a:ext cx="2565400" cy="4648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38325"/>
                <a:gridCol w="650239"/>
              </a:tblGrid>
              <a:tr h="147320">
                <a:tc>
                  <a:txBody>
                    <a:bodyPr/>
                    <a:lstStyle/>
                    <a:p>
                      <a:pPr marL="31750">
                        <a:lnSpc>
                          <a:spcPts val="969"/>
                        </a:lnSpc>
                      </a:pPr>
                      <a:r>
                        <a:rPr dirty="0" sz="850" spc="-5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969"/>
                        </a:lnSpc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140.000,00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latin typeface="Lucida Sans Unicode"/>
                          <a:cs typeface="Lucida Sans Unicode"/>
                        </a:rPr>
                        <a:t>lmpostos</a:t>
                      </a:r>
                      <a:r>
                        <a:rPr dirty="0" sz="8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120.000,00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47320">
                <a:tc>
                  <a:txBody>
                    <a:bodyPr/>
                    <a:lstStyle/>
                    <a:p>
                      <a:pPr marL="33020">
                        <a:lnSpc>
                          <a:spcPts val="930"/>
                        </a:lnSpc>
                        <a:spcBef>
                          <a:spcPts val="130"/>
                        </a:spcBef>
                      </a:pPr>
                      <a:r>
                        <a:rPr dirty="0" sz="850" spc="-8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2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2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3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60.000,00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698620" y="6817193"/>
            <a:ext cx="6035675" cy="3117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2284" marR="30480" indent="-464820">
              <a:lnSpc>
                <a:spcPct val="110500"/>
              </a:lnSpc>
              <a:spcBef>
                <a:spcPts val="100"/>
              </a:spcBef>
            </a:pPr>
            <a:r>
              <a:rPr dirty="0" sz="850" spc="-90">
                <a:solidFill>
                  <a:srgbClr val="1A1A1A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5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62626"/>
                </a:solidFill>
                <a:latin typeface="Lucida Sans Unicode"/>
                <a:cs typeface="Lucida Sans Unicode"/>
              </a:rPr>
              <a:t>2º</a:t>
            </a:r>
            <a:r>
              <a:rPr dirty="0" sz="850" spc="-7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0F0F0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0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F1F1F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7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0F0F0F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decorrentes</a:t>
            </a:r>
            <a:r>
              <a:rPr dirty="0" sz="850" spc="55"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F0F0F"/>
                </a:solidFill>
                <a:latin typeface="Lucida Sans Unicode"/>
                <a:cs typeface="Lucida Sans Unicode"/>
              </a:rPr>
              <a:t>da</a:t>
            </a:r>
            <a:r>
              <a:rPr dirty="0" sz="8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31313"/>
                </a:solidFill>
                <a:latin typeface="Lucida Sans Unicode"/>
                <a:cs typeface="Lucida Sans Unicode"/>
              </a:rPr>
              <a:t>abertura</a:t>
            </a:r>
            <a:r>
              <a:rPr dirty="0" sz="850" spc="4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131313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3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presente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crédito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suplementar,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serão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cobertas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12121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3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A1A1A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42424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3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135">
                <a:solidFill>
                  <a:srgbClr val="181818"/>
                </a:solidFill>
                <a:latin typeface="Lucida Sans Unicode"/>
                <a:cs typeface="Lucida Sans Unicode"/>
              </a:rPr>
              <a:t>trata</a:t>
            </a:r>
            <a:r>
              <a:rPr dirty="0" baseline="9803" sz="1275" spc="44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75">
                <a:solidFill>
                  <a:srgbClr val="262626"/>
                </a:solidFill>
                <a:latin typeface="Lucida Sans Unicode"/>
                <a:cs typeface="Lucida Sans Unicode"/>
              </a:rPr>
              <a:t>o </a:t>
            </a:r>
            <a:r>
              <a:rPr dirty="0" baseline="13071" sz="1275" spc="-15">
                <a:latin typeface="Lucida Sans Unicode"/>
                <a:cs typeface="Lucida Sans Unicode"/>
              </a:rPr>
              <a:t>Artigo </a:t>
            </a:r>
            <a:r>
              <a:rPr dirty="0" sz="850" spc="-75">
                <a:solidFill>
                  <a:srgbClr val="212121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10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parágrafo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5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81818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Lei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 spc="-50">
                <a:latin typeface="Lucida Sans Unicode"/>
                <a:cs typeface="Lucida Sans Unicode"/>
              </a:rPr>
              <a:t>Federal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A1A1A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6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latin typeface="Lucida Sans Unicode"/>
                <a:cs typeface="Lucida Sans Unicode"/>
              </a:rPr>
              <a:t>4.320/64,</a:t>
            </a:r>
            <a:r>
              <a:rPr dirty="0" sz="850" spc="8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Inciso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Ill.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604916" y="7201017"/>
            <a:ext cx="164782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38700"/>
              </a:lnSpc>
              <a:spcBef>
                <a:spcPts val="100"/>
              </a:spcBef>
            </a:pPr>
            <a:r>
              <a:rPr dirty="0" sz="850" spc="-60">
                <a:latin typeface="Lucida Sans Unicode"/>
                <a:cs typeface="Lucida Sans Unicode"/>
              </a:rPr>
              <a:t>Inciso: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II</a:t>
            </a:r>
            <a:r>
              <a:rPr dirty="0" sz="850" spc="-114"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61616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7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D1D1D"/>
                </a:solidFill>
                <a:latin typeface="Lucida Sans Unicode"/>
                <a:cs typeface="Lucida Sans Unicode"/>
              </a:rPr>
              <a:t>Excesso</a:t>
            </a:r>
            <a:r>
              <a:rPr dirty="0" sz="850" spc="-2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0F0F0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Arrecadaçáo: </a:t>
            </a:r>
            <a:r>
              <a:rPr dirty="0" sz="850" spc="-30">
                <a:solidFill>
                  <a:srgbClr val="151515"/>
                </a:solidFill>
                <a:latin typeface="Lucida Sans Unicode"/>
                <a:cs typeface="Lucida Sans Unicode"/>
              </a:rPr>
              <a:t>III</a:t>
            </a:r>
            <a:r>
              <a:rPr dirty="0" sz="850" spc="-9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51515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2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Anulação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Dotaçăo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66791" y="7556437"/>
            <a:ext cx="2700020" cy="38290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sng" sz="850" spc="-35">
                <a:solidFill>
                  <a:srgbClr val="111111"/>
                </a:solidFill>
                <a:uFill>
                  <a:solidFill>
                    <a:srgbClr val="3B383B"/>
                  </a:solidFill>
                </a:uFill>
                <a:latin typeface="Lucida Sans Unicode"/>
                <a:cs typeface="Lucida Sans Unicode"/>
              </a:rPr>
              <a:t>Dotaşóes</a:t>
            </a:r>
            <a:r>
              <a:rPr dirty="0" u="sng" sz="850" spc="-5">
                <a:solidFill>
                  <a:srgbClr val="111111"/>
                </a:solidFill>
                <a:uFill>
                  <a:solidFill>
                    <a:srgbClr val="3B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>
                <a:solidFill>
                  <a:srgbClr val="161616"/>
                </a:solidFill>
                <a:uFill>
                  <a:solidFill>
                    <a:srgbClr val="3B383B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sng" sz="850" spc="500">
                <a:solidFill>
                  <a:srgbClr val="161616"/>
                </a:solidFill>
                <a:uFill>
                  <a:solidFill>
                    <a:srgbClr val="3B383B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68580">
              <a:lnSpc>
                <a:spcPct val="100000"/>
              </a:lnSpc>
              <a:spcBef>
                <a:spcPts val="345"/>
              </a:spcBef>
            </a:pPr>
            <a:r>
              <a:rPr dirty="0" sz="950" b="1">
                <a:solidFill>
                  <a:srgbClr val="1C1C1C"/>
                </a:solidFill>
                <a:latin typeface="Arial"/>
                <a:cs typeface="Arial"/>
              </a:rPr>
              <a:t>PREFEITURA</a:t>
            </a:r>
            <a:r>
              <a:rPr dirty="0" sz="950" spc="22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62626"/>
                </a:solidFill>
                <a:latin typeface="Arial"/>
                <a:cs typeface="Arial"/>
              </a:rPr>
              <a:t>MUNICIPAL</a:t>
            </a:r>
            <a:r>
              <a:rPr dirty="0" sz="950" spc="22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62626"/>
                </a:solidFill>
                <a:latin typeface="Arial"/>
                <a:cs typeface="Arial"/>
              </a:rPr>
              <a:t>DE</a:t>
            </a:r>
            <a:r>
              <a:rPr dirty="0" sz="950" spc="8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C1C1C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764578" y="7188834"/>
            <a:ext cx="655955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495"/>
              </a:spcBef>
            </a:pPr>
            <a:r>
              <a:rPr dirty="0" sz="850" spc="-90">
                <a:latin typeface="Lucida Sans Unicode"/>
                <a:cs typeface="Lucida Sans Unicode"/>
              </a:rPr>
              <a:t>R$556.000,00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 spc="-40">
                <a:latin typeface="Lucida Sans Unicode"/>
                <a:cs typeface="Lucida Sans Unicode"/>
              </a:rPr>
              <a:t>$556.000,00</a:t>
            </a:r>
            <a:endParaRPr sz="8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0687" y="9754017"/>
            <a:ext cx="6601968" cy="191912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538983" y="4150483"/>
            <a:ext cx="1953895" cy="0"/>
          </a:xfrm>
          <a:custGeom>
            <a:avLst/>
            <a:gdLst/>
            <a:ahLst/>
            <a:cxnLst/>
            <a:rect l="l" t="t" r="r" b="b"/>
            <a:pathLst>
              <a:path w="1953895" h="0">
                <a:moveTo>
                  <a:pt x="0" y="0"/>
                </a:moveTo>
                <a:lnTo>
                  <a:pt x="1953768" y="0"/>
                </a:lnTo>
              </a:path>
            </a:pathLst>
          </a:custGeom>
          <a:ln w="9138">
            <a:solidFill>
              <a:srgbClr val="3434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76784" y="1121011"/>
            <a:ext cx="6669405" cy="0"/>
          </a:xfrm>
          <a:custGeom>
            <a:avLst/>
            <a:gdLst/>
            <a:ahLst/>
            <a:cxnLst/>
            <a:rect l="l" t="t" r="r" b="b"/>
            <a:pathLst>
              <a:path w="6669405" h="0">
                <a:moveTo>
                  <a:pt x="0" y="0"/>
                </a:moveTo>
                <a:lnTo>
                  <a:pt x="6669024" y="0"/>
                </a:lnTo>
              </a:path>
            </a:pathLst>
          </a:custGeom>
          <a:ln w="18277">
            <a:solidFill>
              <a:srgbClr val="2B2B2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274320" y="344223"/>
            <a:ext cx="692150" cy="600710"/>
            <a:chOff x="274320" y="344223"/>
            <a:chExt cx="692150" cy="600710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26136" y="584875"/>
              <a:ext cx="640080" cy="359454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4320" y="344223"/>
              <a:ext cx="579120" cy="362500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090517" y="41059"/>
            <a:ext cx="3177540" cy="689610"/>
          </a:xfrm>
          <a:prstGeom prst="rect">
            <a:avLst/>
          </a:prstGeom>
        </p:spPr>
        <p:txBody>
          <a:bodyPr wrap="square" lIns="0" tIns="1168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20"/>
              </a:spcBef>
            </a:pPr>
            <a:r>
              <a:rPr dirty="0" sz="1300">
                <a:solidFill>
                  <a:srgbClr val="181818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300" spc="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40">
                <a:solidFill>
                  <a:srgbClr val="212121"/>
                </a:solidFill>
                <a:latin typeface="Lucida Sans Unicode"/>
                <a:cs typeface="Lucida Sans Unicode"/>
              </a:rPr>
              <a:t>MUNICIPAL</a:t>
            </a:r>
            <a:r>
              <a:rPr dirty="0" sz="1300" spc="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300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-4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1C1C1C"/>
                </a:solidFill>
                <a:latin typeface="Lucida Sans Unicode"/>
                <a:cs typeface="Lucida Sans Unicode"/>
              </a:rPr>
              <a:t>SEROPEDICA</a:t>
            </a:r>
            <a:endParaRPr sz="1300">
              <a:latin typeface="Lucida Sans Unicode"/>
              <a:cs typeface="Lucida Sans Unicode"/>
            </a:endParaRPr>
          </a:p>
          <a:p>
            <a:pPr marL="13970" marR="2004695">
              <a:lnSpc>
                <a:spcPct val="111000"/>
              </a:lnSpc>
              <a:spcBef>
                <a:spcPts val="445"/>
              </a:spcBef>
            </a:pPr>
            <a:r>
              <a:rPr dirty="0" sz="900" spc="-55">
                <a:solidFill>
                  <a:srgbClr val="111111"/>
                </a:solidFill>
                <a:latin typeface="Lucida Sans Unicode"/>
                <a:cs typeface="Lucida Sans Unicode"/>
              </a:rPr>
              <a:t>Rua</a:t>
            </a:r>
            <a:r>
              <a:rPr dirty="0" sz="900" spc="-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80">
                <a:latin typeface="Lucida Sans Unicode"/>
                <a:cs typeface="Lucida Sans Unicode"/>
              </a:rPr>
              <a:t>Maria</a:t>
            </a:r>
            <a:r>
              <a:rPr dirty="0" sz="900" spc="35">
                <a:latin typeface="Lucida Sans Unicode"/>
                <a:cs typeface="Lucida Sans Unicode"/>
              </a:rPr>
              <a:t> </a:t>
            </a:r>
            <a:r>
              <a:rPr dirty="0" sz="900" spc="-65">
                <a:latin typeface="Lucida Sans Unicode"/>
                <a:cs typeface="Lucida Sans Unicode"/>
              </a:rPr>
              <a:t>Lourenço,</a:t>
            </a:r>
            <a:r>
              <a:rPr dirty="0" sz="900" spc="-30">
                <a:latin typeface="Lucida Sans Unicode"/>
                <a:cs typeface="Lucida Sans Unicode"/>
              </a:rPr>
              <a:t> </a:t>
            </a:r>
            <a:r>
              <a:rPr dirty="0" sz="900" spc="-90">
                <a:latin typeface="Lucida Sans Unicode"/>
                <a:cs typeface="Lucida Sans Unicode"/>
              </a:rPr>
              <a:t>18</a:t>
            </a:r>
            <a:r>
              <a:rPr dirty="0" sz="900" spc="-85">
                <a:latin typeface="Lucida Sans Unicode"/>
                <a:cs typeface="Lucida Sans Unicode"/>
              </a:rPr>
              <a:t> Fazenda</a:t>
            </a:r>
            <a:r>
              <a:rPr dirty="0" sz="900" spc="65">
                <a:latin typeface="Lucida Sans Unicode"/>
                <a:cs typeface="Lucida Sans Unicode"/>
              </a:rPr>
              <a:t> </a:t>
            </a:r>
            <a:r>
              <a:rPr dirty="0" sz="900" spc="-10">
                <a:latin typeface="Lucida Sans Unicode"/>
                <a:cs typeface="Lucida Sans Unicode"/>
              </a:rPr>
              <a:t>Caxias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14383" y="1882815"/>
            <a:ext cx="2707005" cy="556260"/>
          </a:xfrm>
          <a:prstGeom prst="rect">
            <a:avLst/>
          </a:prstGeom>
        </p:spPr>
        <p:txBody>
          <a:bodyPr wrap="square" lIns="0" tIns="558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dirty="0" u="sng" sz="900" spc="-60"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900" spc="-10"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900" spc="-10">
                <a:solidFill>
                  <a:srgbClr val="0F0F0F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900">
              <a:latin typeface="Lucida Sans Unicode"/>
              <a:cs typeface="Lucida Sans Unicode"/>
            </a:endParaRPr>
          </a:p>
          <a:p>
            <a:pPr marL="62865">
              <a:lnSpc>
                <a:spcPct val="100000"/>
              </a:lnSpc>
              <a:spcBef>
                <a:spcPts val="380"/>
              </a:spcBef>
            </a:pPr>
            <a:r>
              <a:rPr dirty="0" sz="1000" spc="50">
                <a:solidFill>
                  <a:srgbClr val="131313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000" spc="11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000">
                <a:solidFill>
                  <a:srgbClr val="181818"/>
                </a:solidFill>
                <a:latin typeface="Lucida Sans Unicode"/>
                <a:cs typeface="Lucida Sans Unicode"/>
              </a:rPr>
              <a:t>MUNICIPAL</a:t>
            </a:r>
            <a:r>
              <a:rPr dirty="0" sz="1000" spc="1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000">
                <a:solidFill>
                  <a:srgbClr val="2F2F2F"/>
                </a:solidFill>
                <a:latin typeface="Lucida Sans Unicode"/>
                <a:cs typeface="Lucida Sans Unicode"/>
              </a:rPr>
              <a:t>DE</a:t>
            </a:r>
            <a:r>
              <a:rPr dirty="0" sz="1000" spc="3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10">
                <a:solidFill>
                  <a:srgbClr val="151515"/>
                </a:solidFill>
                <a:latin typeface="Lucida Sans Unicode"/>
                <a:cs typeface="Lucida Sans Unicode"/>
              </a:rPr>
              <a:t>SEROPEDICA</a:t>
            </a:r>
            <a:endParaRPr sz="1000">
              <a:latin typeface="Lucida Sans Unicode"/>
              <a:cs typeface="Lucida Sans Unicode"/>
            </a:endParaRPr>
          </a:p>
          <a:p>
            <a:pPr marL="134620">
              <a:lnSpc>
                <a:spcPct val="100000"/>
              </a:lnSpc>
              <a:spcBef>
                <a:spcPts val="100"/>
              </a:spcBef>
              <a:tabLst>
                <a:tab pos="937894" algn="l"/>
              </a:tabLst>
            </a:pPr>
            <a:r>
              <a:rPr dirty="0" sz="900" spc="-10">
                <a:solidFill>
                  <a:srgbClr val="111111"/>
                </a:solidFill>
                <a:latin typeface="Lucida Sans Unicode"/>
                <a:cs typeface="Lucida Sans Unicode"/>
              </a:rPr>
              <a:t>01.09</a:t>
            </a:r>
            <a:r>
              <a:rPr dirty="0" sz="900">
                <a:solidFill>
                  <a:srgbClr val="111111"/>
                </a:solidFill>
                <a:latin typeface="Lucida Sans Unicode"/>
                <a:cs typeface="Lucida Sans Unicode"/>
              </a:rPr>
              <a:t>	</a:t>
            </a:r>
            <a:r>
              <a:rPr dirty="0" sz="900" spc="-55">
                <a:solidFill>
                  <a:srgbClr val="0A0A0A"/>
                </a:solidFill>
                <a:latin typeface="Lucida Sans Unicode"/>
                <a:cs typeface="Lucida Sans Unicode"/>
              </a:rPr>
              <a:t>Secretaria</a:t>
            </a:r>
            <a:r>
              <a:rPr dirty="0" sz="900" spc="3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65">
                <a:solidFill>
                  <a:srgbClr val="0E0E0E"/>
                </a:solidFill>
                <a:latin typeface="Lucida Sans Unicode"/>
                <a:cs typeface="Lucida Sans Unicode"/>
              </a:rPr>
              <a:t>Municipal</a:t>
            </a:r>
            <a:r>
              <a:rPr dirty="0" sz="900" spc="-1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75">
                <a:solidFill>
                  <a:srgbClr val="0A0A0A"/>
                </a:solidFill>
                <a:latin typeface="Lucida Sans Unicode"/>
                <a:cs typeface="Lucida Sans Unicode"/>
              </a:rPr>
              <a:t>de</a:t>
            </a:r>
            <a:r>
              <a:rPr dirty="0" sz="900" spc="-10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0">
                <a:latin typeface="Lucida Sans Unicode"/>
                <a:cs typeface="Lucida Sans Unicode"/>
              </a:rPr>
              <a:t>Educação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57400" y="2431898"/>
            <a:ext cx="4546600" cy="53213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2721610">
              <a:lnSpc>
                <a:spcPct val="100000"/>
              </a:lnSpc>
              <a:spcBef>
                <a:spcPts val="265"/>
              </a:spcBef>
            </a:pPr>
            <a:r>
              <a:rPr dirty="0" sz="900" spc="-75">
                <a:solidFill>
                  <a:srgbClr val="0F0F0F"/>
                </a:solidFill>
                <a:latin typeface="Lucida Sans Unicode"/>
                <a:cs typeface="Lucida Sans Unicode"/>
              </a:rPr>
              <a:t>Total </a:t>
            </a:r>
            <a:r>
              <a:rPr dirty="0" sz="900" spc="-90">
                <a:solidFill>
                  <a:srgbClr val="1D1D1D"/>
                </a:solidFill>
                <a:latin typeface="Lucida Sans Unicode"/>
                <a:cs typeface="Lucida Sans Unicode"/>
              </a:rPr>
              <a:t>da</a:t>
            </a:r>
            <a:r>
              <a:rPr dirty="0" sz="900" spc="-7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50">
                <a:solidFill>
                  <a:srgbClr val="111111"/>
                </a:solidFill>
                <a:latin typeface="Lucida Sans Unicode"/>
                <a:cs typeface="Lucida Sans Unicode"/>
              </a:rPr>
              <a:t>Unidade</a:t>
            </a:r>
            <a:r>
              <a:rPr dirty="0" sz="900" spc="13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25">
                <a:solidFill>
                  <a:srgbClr val="242424"/>
                </a:solidFill>
                <a:latin typeface="Lucida Sans Unicode"/>
                <a:cs typeface="Lucida Sans Unicode"/>
              </a:rPr>
              <a:t>R$</a:t>
            </a:r>
            <a:endParaRPr sz="900">
              <a:latin typeface="Lucida Sans Unicode"/>
              <a:cs typeface="Lucida Sans Unicode"/>
            </a:endParaRPr>
          </a:p>
          <a:p>
            <a:pPr marL="3409315">
              <a:lnSpc>
                <a:spcPct val="100000"/>
              </a:lnSpc>
              <a:spcBef>
                <a:spcPts val="170"/>
              </a:spcBef>
            </a:pPr>
            <a:r>
              <a:rPr dirty="0" sz="900" spc="-60">
                <a:solidFill>
                  <a:srgbClr val="131313"/>
                </a:solidFill>
                <a:latin typeface="Lucida Sans Unicode"/>
                <a:cs typeface="Lucida Sans Unicode"/>
              </a:rPr>
              <a:t>Valor</a:t>
            </a:r>
            <a:r>
              <a:rPr dirty="0" sz="900" spc="-1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75">
                <a:solidFill>
                  <a:srgbClr val="161616"/>
                </a:solidFill>
                <a:latin typeface="Lucida Sans Unicode"/>
                <a:cs typeface="Lucida Sans Unicode"/>
              </a:rPr>
              <a:t>Total</a:t>
            </a:r>
            <a:r>
              <a:rPr dirty="0" sz="900" spc="-6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75">
                <a:solidFill>
                  <a:srgbClr val="111111"/>
                </a:solidFill>
                <a:latin typeface="Lucida Sans Unicode"/>
                <a:cs typeface="Lucida Sans Unicode"/>
              </a:rPr>
              <a:t>Anulado</a:t>
            </a:r>
            <a:r>
              <a:rPr dirty="0" sz="900" spc="-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25">
                <a:solidFill>
                  <a:srgbClr val="232323"/>
                </a:solidFill>
                <a:latin typeface="Lucida Sans Unicode"/>
                <a:cs typeface="Lucida Sans Unicode"/>
              </a:rPr>
              <a:t>R$</a:t>
            </a:r>
            <a:endParaRPr sz="9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20">
                <a:solidFill>
                  <a:srgbClr val="0C0C0C"/>
                </a:solidFill>
                <a:latin typeface="Lucida Sans Unicode"/>
                <a:cs typeface="Lucida Sans Unicode"/>
              </a:rPr>
              <a:t>Revogadas</a:t>
            </a:r>
            <a:r>
              <a:rPr dirty="0" sz="800" spc="2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D1D1D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6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disposiçÓes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em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contrário.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Publique-</a:t>
            </a:r>
            <a:r>
              <a:rPr dirty="0" sz="800" spc="-20">
                <a:latin typeface="Lucida Sans Unicode"/>
                <a:cs typeface="Lucida Sans Unicode"/>
              </a:rPr>
              <a:t>se,</a:t>
            </a:r>
            <a:r>
              <a:rPr dirty="0" sz="800" spc="11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afixe-</a:t>
            </a:r>
            <a:r>
              <a:rPr dirty="0" sz="800" spc="-75">
                <a:latin typeface="Lucida Sans Unicode"/>
                <a:cs typeface="Lucida Sans Unicode"/>
              </a:rPr>
              <a:t>se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C0C0C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7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cumpra-</a:t>
            </a:r>
            <a:r>
              <a:rPr dirty="0" sz="800" spc="-25"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0337" y="2816228"/>
            <a:ext cx="4762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Lucida Sans Unicode"/>
                <a:cs typeface="Lucida Sans Unicode"/>
              </a:rPr>
              <a:t>Artigo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282828"/>
                </a:solidFill>
                <a:latin typeface="Lucida Sans Unicode"/>
                <a:cs typeface="Lucida Sans Unicode"/>
              </a:rPr>
              <a:t>3º</a:t>
            </a:r>
            <a:r>
              <a:rPr dirty="0" sz="800" spc="-7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31313"/>
                </a:solidFill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563796" y="3577785"/>
            <a:ext cx="18808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Lucida Sans Unicode"/>
                <a:cs typeface="Lucida Sans Unicode"/>
              </a:rPr>
              <a:t>Gabinete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do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Prefeito,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C0C0C"/>
                </a:solidFill>
                <a:latin typeface="Lucida Sans Unicode"/>
                <a:cs typeface="Lucida Sans Unicode"/>
              </a:rPr>
              <a:t>23</a:t>
            </a:r>
            <a:r>
              <a:rPr dirty="0" sz="800" spc="38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51515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8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julho, </a:t>
            </a:r>
            <a:r>
              <a:rPr dirty="0" sz="800" spc="-20">
                <a:solidFill>
                  <a:srgbClr val="161616"/>
                </a:solidFill>
                <a:latin typeface="Lucida Sans Unicode"/>
                <a:cs typeface="Lucida Sans Unicode"/>
              </a:rPr>
              <a:t>2025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280935" y="2427581"/>
            <a:ext cx="524510" cy="34861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350"/>
              </a:spcBef>
            </a:pPr>
            <a:r>
              <a:rPr dirty="0" sz="850" spc="-110">
                <a:solidFill>
                  <a:srgbClr val="161616"/>
                </a:solidFill>
                <a:latin typeface="Arial Black"/>
                <a:cs typeface="Arial Black"/>
              </a:rPr>
              <a:t>236.000,00</a:t>
            </a:r>
            <a:endParaRPr sz="8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 sz="850" spc="-114">
                <a:solidFill>
                  <a:srgbClr val="0F0F0F"/>
                </a:solidFill>
                <a:latin typeface="Arial Black"/>
                <a:cs typeface="Arial Black"/>
              </a:rPr>
              <a:t>556.000,00</a:t>
            </a:r>
            <a:endParaRPr sz="85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2025-07-30T16:01:37Z</dcterms:created>
  <dcterms:modified xsi:type="dcterms:W3CDTF">2025-07-30T16:01:37Z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2025-07-23T00:00:00Z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2025-07-30T00:00:00Z</vt:filetime>
  </property>
  <property fmtid="{D5CDD505-2E9C-101B-9397-08002B2CF9AE}" pid="5" name="Producer">
    <vt:lpwstr>Scanner System Image Conversion</vt:lpwstr>
  </property>
</Properties>
</file>