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2646" y="1015186"/>
            <a:ext cx="6671356" cy="10060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551229" y="9124541"/>
            <a:ext cx="1951355" cy="0"/>
          </a:xfrm>
          <a:custGeom>
            <a:avLst/>
            <a:gdLst/>
            <a:ahLst/>
            <a:cxnLst/>
            <a:rect l="l" t="t" r="r" b="b"/>
            <a:pathLst>
              <a:path w="1951354" h="0">
                <a:moveTo>
                  <a:pt x="0" y="0"/>
                </a:moveTo>
                <a:lnTo>
                  <a:pt x="1950956" y="0"/>
                </a:lnTo>
              </a:path>
            </a:pathLst>
          </a:custGeom>
          <a:ln w="12194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3540" y="571610"/>
            <a:ext cx="621867" cy="35668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9822" y="342963"/>
            <a:ext cx="644730" cy="3429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318234" y="9785533"/>
            <a:ext cx="500379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758875" y="9767242"/>
            <a:ext cx="298450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242424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6630" y="63507"/>
            <a:ext cx="3214370" cy="591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 spc="-105">
                <a:solidFill>
                  <a:srgbClr val="1D1D1D"/>
                </a:solidFill>
                <a:latin typeface="Arial Black"/>
                <a:cs typeface="Arial Black"/>
              </a:rPr>
              <a:t>PREFEITURA</a:t>
            </a:r>
            <a:r>
              <a:rPr dirty="0" sz="1200" spc="90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1200" spc="-135">
                <a:solidFill>
                  <a:srgbClr val="1A1A1A"/>
                </a:solidFill>
                <a:latin typeface="Arial Black"/>
                <a:cs typeface="Arial Black"/>
              </a:rPr>
              <a:t>MUNICIPAL</a:t>
            </a:r>
            <a:r>
              <a:rPr dirty="0" sz="1200" spc="5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200" spc="-90">
                <a:solidFill>
                  <a:srgbClr val="242424"/>
                </a:solidFill>
                <a:latin typeface="Arial Black"/>
                <a:cs typeface="Arial Black"/>
              </a:rPr>
              <a:t>DE</a:t>
            </a:r>
            <a:r>
              <a:rPr dirty="0" sz="1200" spc="-20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1200" spc="-60">
                <a:solidFill>
                  <a:srgbClr val="111111"/>
                </a:solidFill>
                <a:latin typeface="Arial Black"/>
                <a:cs typeface="Arial Black"/>
              </a:rPr>
              <a:t>SEROPEDICA</a:t>
            </a:r>
            <a:endParaRPr sz="1200">
              <a:latin typeface="Arial Black"/>
              <a:cs typeface="Arial Black"/>
            </a:endParaRPr>
          </a:p>
          <a:p>
            <a:pPr marL="40005">
              <a:lnSpc>
                <a:spcPts val="1000"/>
              </a:lnSpc>
              <a:spcBef>
                <a:spcPts val="890"/>
              </a:spcBef>
            </a:pPr>
            <a:r>
              <a:rPr dirty="0" baseline="3267" sz="1275" spc="-30">
                <a:solidFill>
                  <a:srgbClr val="181818"/>
                </a:solidFill>
                <a:latin typeface="Arial MT"/>
                <a:cs typeface="Arial MT"/>
              </a:rPr>
              <a:t>Rua</a:t>
            </a:r>
            <a:r>
              <a:rPr dirty="0" baseline="3267" sz="1275" spc="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Maria</a:t>
            </a:r>
            <a:r>
              <a:rPr dirty="0" baseline="3267" sz="1275" spc="89">
                <a:latin typeface="Arial MT"/>
                <a:cs typeface="Arial MT"/>
              </a:rPr>
              <a:t> </a:t>
            </a:r>
            <a:r>
              <a:rPr dirty="0" baseline="6535" sz="1275">
                <a:latin typeface="Arial MT"/>
                <a:cs typeface="Arial MT"/>
              </a:rPr>
              <a:t>Louren</a:t>
            </a:r>
            <a:r>
              <a:rPr dirty="0" sz="850">
                <a:latin typeface="Arial MT"/>
                <a:cs typeface="Arial MT"/>
              </a:rPr>
              <a:t>s•.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baseline="3267" sz="1275" spc="-37">
                <a:solidFill>
                  <a:srgbClr val="1C1C1C"/>
                </a:solidFill>
                <a:latin typeface="Arial MT"/>
                <a:cs typeface="Arial MT"/>
              </a:rPr>
              <a:t>^^</a:t>
            </a:r>
            <a:endParaRPr baseline="3267" sz="1275">
              <a:latin typeface="Arial MT"/>
              <a:cs typeface="Arial MT"/>
            </a:endParaRPr>
          </a:p>
          <a:p>
            <a:pPr marL="38735">
              <a:lnSpc>
                <a:spcPts val="1120"/>
              </a:lnSpc>
            </a:pPr>
            <a:r>
              <a:rPr dirty="0" sz="950" spc="-85">
                <a:solidFill>
                  <a:srgbClr val="161616"/>
                </a:solidFill>
                <a:latin typeface="Arial MT"/>
                <a:cs typeface="Arial MT"/>
              </a:rPr>
              <a:t>Fazenda</a:t>
            </a:r>
            <a:r>
              <a:rPr dirty="0" sz="95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Caxias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5"/>
              <a:t>Pàgína</a:t>
            </a:r>
            <a:r>
              <a:rPr dirty="0" spc="15"/>
              <a:t> </a:t>
            </a:r>
            <a:r>
              <a:rPr dirty="0">
                <a:solidFill>
                  <a:srgbClr val="2F2F2F"/>
                </a:solidFill>
              </a:rPr>
              <a:t>1</a:t>
            </a:r>
            <a:r>
              <a:rPr dirty="0" spc="-3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de</a:t>
            </a:r>
            <a:r>
              <a:rPr dirty="0" spc="-5">
                <a:solidFill>
                  <a:srgbClr val="2F2F2F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1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81858" y="1260350"/>
            <a:ext cx="2947035" cy="722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760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Decreto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2979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22</a:t>
            </a:r>
            <a:r>
              <a:rPr dirty="0" sz="850" spc="36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1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julho,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850">
              <a:latin typeface="Arial MT"/>
              <a:cs typeface="Arial MT"/>
            </a:endParaRPr>
          </a:p>
          <a:p>
            <a:pPr marL="12700" marR="117475" indent="635">
              <a:lnSpc>
                <a:spcPts val="940"/>
              </a:lnSpc>
            </a:pP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suplementar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valor</a:t>
            </a:r>
            <a:r>
              <a:rPr dirty="0" sz="8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R$200.000,00,</a:t>
            </a:r>
            <a:r>
              <a:rPr dirty="0" sz="85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para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fins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se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especifica</a:t>
            </a:r>
            <a:r>
              <a:rPr dirty="0" sz="85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outras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89647" y="2473705"/>
            <a:ext cx="6473825" cy="990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6610">
              <a:lnSpc>
                <a:spcPct val="151800"/>
              </a:lnSpc>
              <a:spcBef>
                <a:spcPts val="100"/>
              </a:spcBef>
            </a:pP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MUNICIPAL,</a:t>
            </a:r>
            <a:r>
              <a:rPr dirty="0" sz="85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no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8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suas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85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legais,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constitucionais</a:t>
            </a:r>
            <a:r>
              <a:rPr dirty="0" sz="850" spc="-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Ihe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8º</a:t>
            </a:r>
            <a:r>
              <a:rPr dirty="0" sz="850" spc="1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n”</a:t>
            </a:r>
            <a:r>
              <a:rPr dirty="0" sz="85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10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dezembro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publicada</a:t>
            </a:r>
            <a:r>
              <a:rPr dirty="0" sz="85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na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edição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extra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Il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1924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60">
                <a:solidFill>
                  <a:srgbClr val="2D2D2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">
                <a:solidFill>
                  <a:srgbClr val="2D2D2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1212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21212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1313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313131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D2D2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solidFill>
                  <a:srgbClr val="2D2D2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F2F2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0">
                <a:solidFill>
                  <a:srgbClr val="2F2F2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85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</a:pP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1º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Fica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aberto</a:t>
            </a:r>
            <a:r>
              <a:rPr dirty="0" sz="85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85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suplementar</a:t>
            </a:r>
            <a:r>
              <a:rPr dirty="0" sz="850" spc="7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seguintes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3922" y="4188557"/>
            <a:ext cx="1953260" cy="4006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850" spc="-20">
                <a:solidFill>
                  <a:srgbClr val="1C1C1C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Dotaçãeo</a:t>
            </a:r>
            <a:r>
              <a:rPr dirty="0" u="sng" sz="850" spc="15">
                <a:solidFill>
                  <a:srgbClr val="1C1C1C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31313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solidFill>
                  <a:srgbClr val="131313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55"/>
              </a:spcBef>
            </a:pPr>
            <a:r>
              <a:rPr dirty="0" sz="850" spc="8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850" spc="1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7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850" spc="13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9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850" spc="6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50" spc="85" b="1">
                <a:solidFill>
                  <a:srgbClr val="2F2F2F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7895" y="4540675"/>
            <a:ext cx="5428615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55" b="1">
                <a:solidFill>
                  <a:srgbClr val="1A1A1A"/>
                </a:solidFill>
                <a:latin typeface="Arial"/>
                <a:cs typeface="Arial"/>
              </a:rPr>
              <a:t>Fundo</a:t>
            </a:r>
            <a:r>
              <a:rPr dirty="0" sz="850" spc="-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850" spc="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11111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MANUTENÇÃO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/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OPERACIONALIZAÇÃO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DAS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UNIDADES</a:t>
            </a:r>
            <a:r>
              <a:rPr dirty="0" sz="85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SAÚDE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/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CEMES</a:t>
            </a:r>
            <a:r>
              <a:rPr dirty="0" sz="85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SAMU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192/SAÚDE</a:t>
            </a:r>
            <a:r>
              <a:rPr dirty="0" sz="85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MENTAL/UPA</a:t>
            </a:r>
            <a:r>
              <a:rPr dirty="0" sz="850" spc="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T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66604" y="4540675"/>
            <a:ext cx="605155" cy="54673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20" b="1">
                <a:solidFill>
                  <a:srgbClr val="212121"/>
                </a:solidFill>
                <a:latin typeface="Arial"/>
                <a:cs typeface="Arial"/>
              </a:rPr>
              <a:t>05C2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66116" y="4932424"/>
            <a:ext cx="17564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OUTROS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MATERIAIS</a:t>
            </a:r>
            <a:r>
              <a:rPr dirty="0" sz="85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89235" y="4888219"/>
            <a:ext cx="2210435" cy="71183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445"/>
              </a:spcBef>
            </a:pP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SUS</a:t>
            </a:r>
            <a:r>
              <a:rPr dirty="0" sz="85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Transferências</a:t>
            </a:r>
            <a:r>
              <a:rPr dirty="0" sz="8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Fundo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Estat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Total </a:t>
            </a:r>
            <a:r>
              <a:rPr dirty="0" sz="850" spc="-70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Projeto</a:t>
            </a:r>
            <a:r>
              <a:rPr dirty="0" sz="850" spc="2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/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8282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950" spc="-170">
                <a:solidFill>
                  <a:srgbClr val="131313"/>
                </a:solidFill>
                <a:latin typeface="Arial Black"/>
                <a:cs typeface="Arial Black"/>
              </a:rPr>
              <a:t>Total</a:t>
            </a:r>
            <a:r>
              <a:rPr dirty="0" sz="950" spc="-55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950" spc="-210">
                <a:solidFill>
                  <a:srgbClr val="1F1F1F"/>
                </a:solidFill>
                <a:latin typeface="Arial Black"/>
                <a:cs typeface="Arial Black"/>
              </a:rPr>
              <a:t>da</a:t>
            </a:r>
            <a:r>
              <a:rPr dirty="0" sz="950" spc="-9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170">
                <a:solidFill>
                  <a:srgbClr val="1A1A1A"/>
                </a:solidFill>
                <a:latin typeface="Arial Black"/>
                <a:cs typeface="Arial Black"/>
              </a:rPr>
              <a:t>Unidade</a:t>
            </a:r>
            <a:r>
              <a:rPr dirty="0" sz="950" spc="18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950" spc="-25">
                <a:solidFill>
                  <a:srgbClr val="2B2B2B"/>
                </a:solidFill>
                <a:latin typeface="Arial Black"/>
                <a:cs typeface="Arial Black"/>
              </a:rPr>
              <a:t>RS</a:t>
            </a:r>
            <a:endParaRPr sz="950">
              <a:latin typeface="Arial Black"/>
              <a:cs typeface="Arial Black"/>
            </a:endParaRPr>
          </a:p>
          <a:p>
            <a:pPr marL="412750">
              <a:lnSpc>
                <a:spcPct val="100000"/>
              </a:lnSpc>
              <a:spcBef>
                <a:spcPts val="185"/>
              </a:spcBef>
            </a:pPr>
            <a:r>
              <a:rPr dirty="0" sz="850" spc="-110">
                <a:solidFill>
                  <a:srgbClr val="1A1A1A"/>
                </a:solidFill>
                <a:latin typeface="Arial Black"/>
                <a:cs typeface="Arial Black"/>
              </a:rPr>
              <a:t>Valor</a:t>
            </a:r>
            <a:r>
              <a:rPr dirty="0" sz="850" spc="1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0E0E0E"/>
                </a:solidFill>
                <a:latin typeface="Arial Black"/>
                <a:cs typeface="Arial Black"/>
              </a:rPr>
              <a:t>Total</a:t>
            </a:r>
            <a:r>
              <a:rPr dirty="0" sz="850" spc="40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50" spc="-145">
                <a:solidFill>
                  <a:srgbClr val="1A1A1A"/>
                </a:solidFill>
                <a:latin typeface="Arial Black"/>
                <a:cs typeface="Arial Black"/>
              </a:rPr>
              <a:t>SupTementado</a:t>
            </a:r>
            <a:r>
              <a:rPr dirty="0" sz="850" spc="13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Black"/>
                <a:cs typeface="Arial Black"/>
              </a:rPr>
              <a:t>Rã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03467" y="4888219"/>
            <a:ext cx="532765" cy="71183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45"/>
              </a:spcBef>
            </a:pP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200.000,00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200.000,00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20"/>
              </a:spcBef>
            </a:pPr>
            <a:r>
              <a:rPr dirty="0" sz="950" spc="-180">
                <a:solidFill>
                  <a:srgbClr val="1F1F1F"/>
                </a:solidFill>
                <a:latin typeface="Arial Black"/>
                <a:cs typeface="Arial Black"/>
              </a:rPr>
              <a:t>200.000,00</a:t>
            </a:r>
            <a:endParaRPr sz="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 sz="850" spc="-110">
                <a:solidFill>
                  <a:srgbClr val="212121"/>
                </a:solidFill>
                <a:latin typeface="Arial Black"/>
                <a:cs typeface="Arial Black"/>
              </a:rPr>
              <a:t>200.000,00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00520" y="5633608"/>
            <a:ext cx="598043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 marR="5080" indent="-465455">
              <a:lnSpc>
                <a:spcPct val="105900"/>
              </a:lnSpc>
              <a:spcBef>
                <a:spcPts val="100"/>
              </a:spcBef>
            </a:pP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2°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decorrentes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abertura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8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presente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suplementar,</a:t>
            </a:r>
            <a:r>
              <a:rPr dirty="0" sz="850" spc="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cobertas</a:t>
            </a:r>
            <a:r>
              <a:rPr dirty="0" sz="85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de 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que</a:t>
            </a:r>
            <a:r>
              <a:rPr dirty="0" sz="85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trata</a:t>
            </a:r>
            <a:r>
              <a:rPr dirty="0" sz="8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parágrafo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Lei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4.320/64,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Inciso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77369" y="6004017"/>
            <a:ext cx="165163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7700"/>
              </a:lnSpc>
              <a:spcBef>
                <a:spcPts val="100"/>
              </a:spcBef>
            </a:pP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Inciso: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II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Excesso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Arrecadação: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III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Anulação</a:t>
            </a:r>
            <a:r>
              <a:rPr dirty="0" sz="85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39349" y="6354267"/>
            <a:ext cx="195135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>
                <a:solidFill>
                  <a:srgbClr val="1F1F1F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20">
                <a:solidFill>
                  <a:srgbClr val="1F1F1F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212121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AnuTadas</a:t>
            </a:r>
            <a:r>
              <a:rPr dirty="0" u="sng" sz="850" spc="500">
                <a:solidFill>
                  <a:srgbClr val="212121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FUNDO</a:t>
            </a:r>
            <a:r>
              <a:rPr dirty="0" sz="10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10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F2F2F"/>
                </a:solidFill>
                <a:latin typeface="Arial MT"/>
                <a:cs typeface="Arial MT"/>
              </a:rPr>
              <a:t>SAÚDE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37723" y="6757092"/>
          <a:ext cx="6584950" cy="98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662555"/>
                <a:gridCol w="2472054"/>
                <a:gridCol w="650875"/>
              </a:tblGrid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MunTclpaT</a:t>
                      </a:r>
                      <a:r>
                        <a:rPr dirty="0" sz="85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8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662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200.000,00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62965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Valor Total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93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740770" y="6001984"/>
            <a:ext cx="647065" cy="39179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950" spc="-90">
                <a:solidFill>
                  <a:srgbClr val="161616"/>
                </a:solidFill>
                <a:latin typeface="Arial MT"/>
                <a:cs typeface="Arial MT"/>
              </a:rPr>
              <a:t>R$200.000,00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950" spc="-35">
                <a:solidFill>
                  <a:srgbClr val="161616"/>
                </a:solidFill>
                <a:latin typeface="Arial MT"/>
                <a:cs typeface="Arial MT"/>
              </a:rPr>
              <a:t>$200.000,00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7916" y="7799660"/>
            <a:ext cx="47688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3”</a:t>
            </a:r>
            <a:r>
              <a:rPr dirty="0" sz="850" spc="-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1993" y="7799660"/>
            <a:ext cx="344868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Revogadas</a:t>
            </a:r>
            <a:r>
              <a:rPr dirty="0" sz="8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disposições</a:t>
            </a:r>
            <a:r>
              <a:rPr dirty="0" sz="8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em</a:t>
            </a:r>
            <a:r>
              <a:rPr dirty="0" sz="8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contrário.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se,</a:t>
            </a:r>
            <a:r>
              <a:rPr dirty="0" sz="85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se</a:t>
            </a:r>
            <a:r>
              <a:rPr dirty="0" sz="8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78508" y="8549623"/>
            <a:ext cx="187261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Gabinete</a:t>
            </a:r>
            <a:r>
              <a:rPr dirty="0" sz="85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5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22</a:t>
            </a:r>
            <a:r>
              <a:rPr dirty="0" sz="850" spc="3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1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julho,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2025-07-30T16:05:52Z</dcterms:created>
  <dcterms:modified xsi:type="dcterms:W3CDTF">2025-07-30T16:05:52Z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2025-07-30T00:00:00Z</vt:filetime>
  </property>
  <property fmtid="{D5CDD505-2E9C-101B-9397-08002B2CF9AE}" pid="5" name="Producer">
    <vt:lpwstr>www.ilovepdf.com</vt:lpwstr>
  </property>
</Properties>
</file>