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71550" y="226059"/>
            <a:ext cx="959339" cy="88074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480684" y="387984"/>
            <a:ext cx="961694" cy="68897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6596" y="420369"/>
            <a:ext cx="5428615" cy="493204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911860" marR="1969135">
              <a:lnSpc>
                <a:spcPct val="104200"/>
              </a:lnSpc>
              <a:spcBef>
                <a:spcPts val="4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DECRETO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Nº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2981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23</a:t>
            </a:r>
            <a:r>
              <a:rPr dirty="0" sz="1100" spc="-4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JULHO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 </a:t>
            </a:r>
            <a:r>
              <a:rPr dirty="0" sz="1100" spc="-20" b="1">
                <a:latin typeface="Times New Roman"/>
                <a:cs typeface="Times New Roman"/>
              </a:rPr>
              <a:t>2025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 marR="8255">
              <a:lnSpc>
                <a:spcPts val="1270"/>
              </a:lnSpc>
            </a:pPr>
            <a:r>
              <a:rPr dirty="0" sz="1100" spc="-10" b="1">
                <a:latin typeface="Times New Roman"/>
                <a:cs typeface="Times New Roman"/>
              </a:rPr>
              <a:t>Regulamenta</a:t>
            </a:r>
            <a:r>
              <a:rPr dirty="0" sz="1100" spc="-6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</a:t>
            </a:r>
            <a:r>
              <a:rPr dirty="0" sz="1100" spc="-6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Lei</a:t>
            </a:r>
            <a:r>
              <a:rPr dirty="0" sz="1100" spc="-5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Municipal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nº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898,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5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21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5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julho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2025,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que</a:t>
            </a:r>
            <a:r>
              <a:rPr dirty="0" sz="1100" spc="-5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institui</a:t>
            </a:r>
            <a:r>
              <a:rPr dirty="0" sz="1100" spc="-5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o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Fundo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Municipal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Ciência,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Tecnologia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e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Inovação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Seropédica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–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FMCTI, e</a:t>
            </a:r>
            <a:r>
              <a:rPr dirty="0" sz="1100" spc="-4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dá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outras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providências.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270"/>
              </a:lnSpc>
            </a:pP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PREFEITO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MUNICÍPIO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SEROPÉDICA,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no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uso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atribuições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que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lhe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confere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Lei </a:t>
            </a:r>
            <a:r>
              <a:rPr dirty="0" sz="1100">
                <a:latin typeface="Times New Roman"/>
                <a:cs typeface="Times New Roman"/>
              </a:rPr>
              <a:t>Orgânica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Município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considerando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disposto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na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Lei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Municipal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nº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898,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21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julho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de </a:t>
            </a:r>
            <a:r>
              <a:rPr dirty="0" sz="1100" spc="-10">
                <a:latin typeface="Times New Roman"/>
                <a:cs typeface="Times New Roman"/>
              </a:rPr>
              <a:t>2025,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100" spc="-10" b="1">
                <a:latin typeface="Times New Roman"/>
                <a:cs typeface="Times New Roman"/>
              </a:rPr>
              <a:t>DECRETA: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CAPÍTULO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I</a:t>
            </a:r>
            <a:r>
              <a:rPr dirty="0" sz="1100" spc="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–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DAS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DISPOSIÇÕES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GERAIS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5715">
              <a:lnSpc>
                <a:spcPct val="95600"/>
              </a:lnSpc>
            </a:pPr>
            <a:r>
              <a:rPr dirty="0" sz="1100" spc="-10" b="1">
                <a:latin typeface="Times New Roman"/>
                <a:cs typeface="Times New Roman"/>
              </a:rPr>
              <a:t>Art.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1º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O</a:t>
            </a:r>
            <a:r>
              <a:rPr dirty="0" sz="1100" spc="-65">
                <a:latin typeface="Times New Roman"/>
                <a:cs typeface="Times New Roman"/>
              </a:rPr>
              <a:t> </a:t>
            </a:r>
            <a:r>
              <a:rPr dirty="0" sz="1100" spc="5">
                <a:latin typeface="Times New Roman"/>
                <a:cs typeface="Times New Roman"/>
              </a:rPr>
              <a:t>F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-25">
                <a:latin typeface="Times New Roman"/>
                <a:cs typeface="Times New Roman"/>
              </a:rPr>
              <a:t>n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Municipal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70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Ciência,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Tecnologia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70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Inovação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70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Seropédica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FMCTI,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instituído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pela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Lei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 spc="-15">
                <a:latin typeface="Times New Roman"/>
                <a:cs typeface="Times New Roman"/>
              </a:rPr>
              <a:t>nº</a:t>
            </a:r>
            <a:r>
              <a:rPr dirty="0" sz="1100" spc="-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898,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21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70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julho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2025,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será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gerido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70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operacionalizado</a:t>
            </a:r>
            <a:r>
              <a:rPr dirty="0" sz="1100" spc="-8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pela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5" b="1">
                <a:latin typeface="Times New Roman"/>
                <a:cs typeface="Times New Roman"/>
              </a:rPr>
              <a:t>Secretaria</a:t>
            </a:r>
            <a:r>
              <a:rPr dirty="0" sz="1100" spc="-85" b="1">
                <a:latin typeface="Times New Roman"/>
                <a:cs typeface="Times New Roman"/>
              </a:rPr>
              <a:t> </a:t>
            </a:r>
            <a:r>
              <a:rPr dirty="0" sz="1100" spc="-5" b="1">
                <a:latin typeface="Times New Roman"/>
                <a:cs typeface="Times New Roman"/>
              </a:rPr>
              <a:t>Municipal</a:t>
            </a:r>
            <a:r>
              <a:rPr dirty="0" sz="1100" b="1">
                <a:latin typeface="Times New Roman"/>
                <a:cs typeface="Times New Roman"/>
              </a:rPr>
              <a:t> </a:t>
            </a:r>
            <a:r>
              <a:rPr dirty="0" sz="1100" spc="-15" b="1">
                <a:latin typeface="Times New Roman"/>
                <a:cs typeface="Times New Roman"/>
              </a:rPr>
              <a:t>d</a:t>
            </a:r>
            <a:r>
              <a:rPr dirty="0" sz="1100" b="1">
                <a:latin typeface="Times New Roman"/>
                <a:cs typeface="Times New Roman"/>
              </a:rPr>
              <a:t>e </a:t>
            </a:r>
            <a:r>
              <a:rPr dirty="0" sz="1100" spc="-5" b="1">
                <a:latin typeface="Times New Roman"/>
                <a:cs typeface="Times New Roman"/>
              </a:rPr>
              <a:t>Ciência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e </a:t>
            </a:r>
            <a:r>
              <a:rPr dirty="0" sz="1100" spc="-5" b="1">
                <a:latin typeface="Times New Roman"/>
                <a:cs typeface="Times New Roman"/>
              </a:rPr>
              <a:t>Tecnologia–</a:t>
            </a:r>
            <a:r>
              <a:rPr dirty="0" sz="1100" spc="10" b="1">
                <a:latin typeface="Times New Roman"/>
                <a:cs typeface="Times New Roman"/>
              </a:rPr>
              <a:t> </a:t>
            </a:r>
            <a:r>
              <a:rPr dirty="0" sz="1100" spc="-5" b="1">
                <a:latin typeface="Times New Roman"/>
                <a:cs typeface="Times New Roman"/>
              </a:rPr>
              <a:t>SECT</a:t>
            </a:r>
            <a:r>
              <a:rPr dirty="0" sz="1100" spc="-5">
                <a:latin typeface="Times New Roman"/>
                <a:cs typeface="Times New Roman"/>
              </a:rPr>
              <a:t>, </a:t>
            </a:r>
            <a:r>
              <a:rPr dirty="0" sz="1100" spc="-10">
                <a:latin typeface="Times New Roman"/>
                <a:cs typeface="Times New Roman"/>
              </a:rPr>
              <a:t>c</a:t>
            </a:r>
            <a:r>
              <a:rPr dirty="0" sz="1100">
                <a:latin typeface="Times New Roman"/>
                <a:cs typeface="Times New Roman"/>
              </a:rPr>
              <a:t>om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suporte</a:t>
            </a:r>
            <a:r>
              <a:rPr dirty="0" sz="1100">
                <a:latin typeface="Times New Roman"/>
                <a:cs typeface="Times New Roman"/>
              </a:rPr>
              <a:t> e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deliberação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d</a:t>
            </a:r>
            <a:r>
              <a:rPr dirty="0" sz="1100">
                <a:latin typeface="Times New Roman"/>
                <a:cs typeface="Times New Roman"/>
              </a:rPr>
              <a:t>o </a:t>
            </a:r>
            <a:r>
              <a:rPr dirty="0" sz="1100" spc="-5" b="1">
                <a:latin typeface="Times New Roman"/>
                <a:cs typeface="Times New Roman"/>
              </a:rPr>
              <a:t>Conselho</a:t>
            </a:r>
            <a:r>
              <a:rPr dirty="0" sz="1100" spc="10" b="1">
                <a:latin typeface="Times New Roman"/>
                <a:cs typeface="Times New Roman"/>
              </a:rPr>
              <a:t> </a:t>
            </a:r>
            <a:r>
              <a:rPr dirty="0" sz="1100" spc="-5" b="1">
                <a:latin typeface="Times New Roman"/>
                <a:cs typeface="Times New Roman"/>
              </a:rPr>
              <a:t>Gestor</a:t>
            </a:r>
            <a:r>
              <a:rPr dirty="0" sz="1100" b="1">
                <a:latin typeface="Times New Roman"/>
                <a:cs typeface="Times New Roman"/>
              </a:rPr>
              <a:t> </a:t>
            </a:r>
            <a:r>
              <a:rPr dirty="0" sz="1100" spc="-15" b="1">
                <a:latin typeface="Times New Roman"/>
                <a:cs typeface="Times New Roman"/>
              </a:rPr>
              <a:t>d</a:t>
            </a:r>
            <a:r>
              <a:rPr dirty="0" sz="1100" b="1">
                <a:latin typeface="Times New Roman"/>
                <a:cs typeface="Times New Roman"/>
              </a:rPr>
              <a:t>o</a:t>
            </a:r>
            <a:r>
              <a:rPr dirty="0" sz="1100" spc="1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FMCTI</a:t>
            </a:r>
            <a:r>
              <a:rPr dirty="0" sz="1100" spc="-10"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CAPÍTULO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II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–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DO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CONSELHO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GESTOR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10795">
              <a:lnSpc>
                <a:spcPct val="96400"/>
              </a:lnSpc>
            </a:pPr>
            <a:r>
              <a:rPr dirty="0" sz="1100" b="1">
                <a:latin typeface="Times New Roman"/>
                <a:cs typeface="Times New Roman"/>
              </a:rPr>
              <a:t>Art.</a:t>
            </a:r>
            <a:r>
              <a:rPr dirty="0" sz="1100" spc="15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2º</a:t>
            </a:r>
            <a:r>
              <a:rPr dirty="0" sz="1100" spc="14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Conselho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Gestor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FMCTI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será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responsável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por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deliberar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sobre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destinação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dos </a:t>
            </a:r>
            <a:r>
              <a:rPr dirty="0" sz="1100">
                <a:latin typeface="Times New Roman"/>
                <a:cs typeface="Times New Roman"/>
              </a:rPr>
              <a:t>recursos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Fundo, aprovação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projetos,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acompanhamento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execução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orçamentária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análise </a:t>
            </a:r>
            <a:r>
              <a:rPr dirty="0" sz="1100">
                <a:latin typeface="Times New Roman"/>
                <a:cs typeface="Times New Roman"/>
              </a:rPr>
              <a:t>dos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relatórios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anuais.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9525">
              <a:lnSpc>
                <a:spcPts val="1270"/>
              </a:lnSpc>
              <a:spcBef>
                <a:spcPts val="5"/>
              </a:spcBef>
            </a:pPr>
            <a:r>
              <a:rPr dirty="0" sz="1100" spc="-10" b="1">
                <a:latin typeface="Times New Roman"/>
                <a:cs typeface="Times New Roman"/>
              </a:rPr>
              <a:t>Art.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3º</a:t>
            </a:r>
            <a:r>
              <a:rPr dirty="0" sz="1100" spc="-60" b="1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O</a:t>
            </a:r>
            <a:r>
              <a:rPr dirty="0" sz="1100" spc="-6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Conselho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será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composto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por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07</a:t>
            </a:r>
            <a:r>
              <a:rPr dirty="0" sz="1100" spc="-60" b="1">
                <a:latin typeface="Times New Roman"/>
                <a:cs typeface="Times New Roman"/>
              </a:rPr>
              <a:t> </a:t>
            </a:r>
            <a:r>
              <a:rPr dirty="0" sz="1100" spc="-5" b="1">
                <a:latin typeface="Times New Roman"/>
                <a:cs typeface="Times New Roman"/>
              </a:rPr>
              <a:t>(sete)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spc="-60" b="1">
                <a:latin typeface="Times New Roman"/>
                <a:cs typeface="Times New Roman"/>
              </a:rPr>
              <a:t>m</a:t>
            </a:r>
            <a:r>
              <a:rPr dirty="0" sz="1100" spc="10" b="1">
                <a:latin typeface="Times New Roman"/>
                <a:cs typeface="Times New Roman"/>
              </a:rPr>
              <a:t>e</a:t>
            </a:r>
            <a:r>
              <a:rPr dirty="0" sz="1100" spc="-35" b="1">
                <a:latin typeface="Times New Roman"/>
                <a:cs typeface="Times New Roman"/>
              </a:rPr>
              <a:t>m</a:t>
            </a:r>
            <a:r>
              <a:rPr dirty="0" sz="1100" spc="5" b="1">
                <a:latin typeface="Times New Roman"/>
                <a:cs typeface="Times New Roman"/>
              </a:rPr>
              <a:t>b</a:t>
            </a:r>
            <a:r>
              <a:rPr dirty="0" sz="1100" spc="10" b="1">
                <a:latin typeface="Times New Roman"/>
                <a:cs typeface="Times New Roman"/>
              </a:rPr>
              <a:t>r</a:t>
            </a:r>
            <a:r>
              <a:rPr dirty="0" sz="1100" b="1">
                <a:latin typeface="Times New Roman"/>
                <a:cs typeface="Times New Roman"/>
              </a:rPr>
              <a:t>os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titulares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e</a:t>
            </a:r>
            <a:r>
              <a:rPr dirty="0" sz="1100" spc="-50" b="1">
                <a:latin typeface="Times New Roman"/>
                <a:cs typeface="Times New Roman"/>
              </a:rPr>
              <a:t> </a:t>
            </a:r>
            <a:r>
              <a:rPr dirty="0" sz="1100" spc="-15" b="1">
                <a:latin typeface="Times New Roman"/>
                <a:cs typeface="Times New Roman"/>
              </a:rPr>
              <a:t>seus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spc="-5" b="1">
                <a:latin typeface="Times New Roman"/>
                <a:cs typeface="Times New Roman"/>
              </a:rPr>
              <a:t>respectivos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spc="-5" b="1">
                <a:latin typeface="Times New Roman"/>
                <a:cs typeface="Times New Roman"/>
              </a:rPr>
              <a:t>suplentes</a:t>
            </a:r>
            <a:r>
              <a:rPr dirty="0" sz="1100" spc="-5">
                <a:latin typeface="Times New Roman"/>
                <a:cs typeface="Times New Roman"/>
              </a:rPr>
              <a:t>,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</a:t>
            </a:r>
            <a:r>
              <a:rPr dirty="0" sz="1100">
                <a:latin typeface="Times New Roman"/>
                <a:cs typeface="Times New Roman"/>
              </a:rPr>
              <a:t>om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mandato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dois</a:t>
            </a:r>
            <a:r>
              <a:rPr dirty="0" sz="1100" spc="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</a:t>
            </a:r>
            <a:r>
              <a:rPr dirty="0" sz="1100" spc="-40" b="1">
                <a:latin typeface="Times New Roman"/>
                <a:cs typeface="Times New Roman"/>
              </a:rPr>
              <a:t>n</a:t>
            </a:r>
            <a:r>
              <a:rPr dirty="0" sz="1100" b="1">
                <a:latin typeface="Times New Roman"/>
                <a:cs typeface="Times New Roman"/>
              </a:rPr>
              <a:t>os</a:t>
            </a:r>
            <a:r>
              <a:rPr dirty="0" sz="1100">
                <a:latin typeface="Times New Roman"/>
                <a:cs typeface="Times New Roman"/>
              </a:rPr>
              <a:t>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permitida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-45">
                <a:latin typeface="Times New Roman"/>
                <a:cs typeface="Times New Roman"/>
              </a:rPr>
              <a:t>m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recondução,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assim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distribuídos: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5493511"/>
            <a:ext cx="1452880" cy="3556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295"/>
              </a:lnSpc>
              <a:spcBef>
                <a:spcPts val="105"/>
              </a:spcBef>
              <a:tabLst>
                <a:tab pos="643890" algn="l"/>
                <a:tab pos="1299210" algn="l"/>
              </a:tabLst>
            </a:pPr>
            <a:r>
              <a:rPr dirty="0" sz="1100" spc="-50">
                <a:latin typeface="Times New Roman"/>
                <a:cs typeface="Times New Roman"/>
              </a:rPr>
              <a:t>I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50">
                <a:latin typeface="Times New Roman"/>
                <a:cs typeface="Times New Roman"/>
              </a:rPr>
              <a:t>–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25">
                <a:latin typeface="Times New Roman"/>
                <a:cs typeface="Times New Roman"/>
              </a:rPr>
              <a:t>02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295"/>
              </a:lnSpc>
              <a:tabLst>
                <a:tab pos="339090" algn="l"/>
                <a:tab pos="643890" algn="l"/>
                <a:tab pos="1018540" algn="l"/>
              </a:tabLst>
            </a:pPr>
            <a:r>
              <a:rPr dirty="0" sz="1100" spc="-25">
                <a:latin typeface="Times New Roman"/>
                <a:cs typeface="Times New Roman"/>
              </a:rPr>
              <a:t>II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50">
                <a:latin typeface="Times New Roman"/>
                <a:cs typeface="Times New Roman"/>
              </a:rPr>
              <a:t>–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25">
                <a:latin typeface="Times New Roman"/>
                <a:cs typeface="Times New Roman"/>
              </a:rPr>
              <a:t>01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20">
                <a:latin typeface="Times New Roman"/>
                <a:cs typeface="Times New Roman"/>
              </a:rPr>
              <a:t>(um)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572318" y="5493511"/>
            <a:ext cx="3100070" cy="3556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506095">
              <a:lnSpc>
                <a:spcPts val="1270"/>
              </a:lnSpc>
              <a:spcBef>
                <a:spcPts val="185"/>
              </a:spcBef>
              <a:tabLst>
                <a:tab pos="992505" algn="l"/>
                <a:tab pos="1358265" algn="l"/>
                <a:tab pos="1424305" algn="l"/>
                <a:tab pos="2150110" algn="l"/>
                <a:tab pos="2807335" algn="l"/>
                <a:tab pos="2954655" algn="l"/>
              </a:tabLst>
            </a:pPr>
            <a:r>
              <a:rPr dirty="0" sz="1100" spc="-10">
                <a:latin typeface="Times New Roman"/>
                <a:cs typeface="Times New Roman"/>
              </a:rPr>
              <a:t>(dois)</a:t>
            </a:r>
            <a:r>
              <a:rPr dirty="0" sz="1100">
                <a:latin typeface="Times New Roman"/>
                <a:cs typeface="Times New Roman"/>
              </a:rPr>
              <a:t>			</a:t>
            </a:r>
            <a:r>
              <a:rPr dirty="0" sz="1100" spc="-10">
                <a:latin typeface="Times New Roman"/>
                <a:cs typeface="Times New Roman"/>
              </a:rPr>
              <a:t>representantes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25">
                <a:latin typeface="Times New Roman"/>
                <a:cs typeface="Times New Roman"/>
              </a:rPr>
              <a:t>da </a:t>
            </a:r>
            <a:r>
              <a:rPr dirty="0" sz="1100" spc="-10">
                <a:latin typeface="Times New Roman"/>
                <a:cs typeface="Times New Roman"/>
              </a:rPr>
              <a:t>representante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25">
                <a:latin typeface="Times New Roman"/>
                <a:cs typeface="Times New Roman"/>
              </a:rPr>
              <a:t>da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Secretaria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Municipal</a:t>
            </a:r>
            <a:r>
              <a:rPr dirty="0" sz="1100">
                <a:latin typeface="Times New Roman"/>
                <a:cs typeface="Times New Roman"/>
              </a:rPr>
              <a:t>		</a:t>
            </a:r>
            <a:r>
              <a:rPr dirty="0" sz="1100" spc="-25">
                <a:latin typeface="Times New Roman"/>
                <a:cs typeface="Times New Roman"/>
              </a:rPr>
              <a:t>de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876909" y="5493511"/>
            <a:ext cx="615315" cy="3556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9075">
              <a:lnSpc>
                <a:spcPts val="1295"/>
              </a:lnSpc>
              <a:spcBef>
                <a:spcPts val="105"/>
              </a:spcBef>
            </a:pPr>
            <a:r>
              <a:rPr dirty="0" sz="1100" spc="-10">
                <a:latin typeface="Times New Roman"/>
                <a:cs typeface="Times New Roman"/>
              </a:rPr>
              <a:t>SECT;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295"/>
              </a:lnSpc>
            </a:pPr>
            <a:r>
              <a:rPr dirty="0" sz="1100" spc="-10">
                <a:latin typeface="Times New Roman"/>
                <a:cs typeface="Times New Roman"/>
              </a:rPr>
              <a:t>Educação;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66596" y="5816853"/>
            <a:ext cx="5427345" cy="2849245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 indent="179070">
              <a:lnSpc>
                <a:spcPts val="1250"/>
              </a:lnSpc>
              <a:spcBef>
                <a:spcPts val="204"/>
              </a:spcBef>
              <a:buAutoNum type="romanUcPeriod" startAt="3"/>
              <a:tabLst>
                <a:tab pos="191770" algn="l"/>
                <a:tab pos="4753610" algn="l"/>
              </a:tabLst>
            </a:pP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01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(um)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representante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instituições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ensino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superior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ou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técnico-</a:t>
            </a:r>
            <a:r>
              <a:rPr dirty="0" sz="1100">
                <a:latin typeface="Times New Roman"/>
                <a:cs typeface="Times New Roman"/>
              </a:rPr>
              <a:t>científico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com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atuação </a:t>
            </a:r>
            <a:r>
              <a:rPr dirty="0" sz="1100" spc="-25">
                <a:latin typeface="Times New Roman"/>
                <a:cs typeface="Times New Roman"/>
              </a:rPr>
              <a:t>em</a:t>
            </a:r>
            <a:r>
              <a:rPr dirty="0" sz="1100">
                <a:latin typeface="Times New Roman"/>
                <a:cs typeface="Times New Roman"/>
              </a:rPr>
              <a:t>		</a:t>
            </a:r>
            <a:r>
              <a:rPr dirty="0" sz="1100" spc="-10">
                <a:latin typeface="Times New Roman"/>
                <a:cs typeface="Times New Roman"/>
              </a:rPr>
              <a:t>Seropédica;</a:t>
            </a:r>
            <a:endParaRPr sz="1100">
              <a:latin typeface="Times New Roman"/>
              <a:cs typeface="Times New Roman"/>
            </a:endParaRPr>
          </a:p>
          <a:p>
            <a:pPr marL="225425" indent="-212725">
              <a:lnSpc>
                <a:spcPts val="1215"/>
              </a:lnSpc>
              <a:buAutoNum type="romanUcPeriod" startAt="3"/>
              <a:tabLst>
                <a:tab pos="225425" algn="l"/>
              </a:tabLst>
            </a:pP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01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(um)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representante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setor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produtivo</a:t>
            </a:r>
            <a:r>
              <a:rPr dirty="0" sz="1100" spc="2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(indústria,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comércio,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startups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ou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serviços);</a:t>
            </a:r>
            <a:endParaRPr sz="1100">
              <a:latin typeface="Times New Roman"/>
              <a:cs typeface="Times New Roman"/>
            </a:endParaRPr>
          </a:p>
          <a:p>
            <a:pPr marL="158750" indent="-146050">
              <a:lnSpc>
                <a:spcPts val="1270"/>
              </a:lnSpc>
              <a:buAutoNum type="romanUcPeriod" startAt="3"/>
              <a:tabLst>
                <a:tab pos="158750" algn="l"/>
              </a:tabLst>
            </a:pP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01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(um)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representante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sociedade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civil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organizada,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com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atuação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reconhecida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em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CT&amp;I;</a:t>
            </a:r>
            <a:endParaRPr sz="1100">
              <a:latin typeface="Times New Roman"/>
              <a:cs typeface="Times New Roman"/>
            </a:endParaRPr>
          </a:p>
          <a:p>
            <a:pPr marL="191770" indent="-179070">
              <a:lnSpc>
                <a:spcPts val="1295"/>
              </a:lnSpc>
              <a:buAutoNum type="romanUcPeriod" startAt="3"/>
              <a:tabLst>
                <a:tab pos="191770" algn="l"/>
              </a:tabLst>
            </a:pP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01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(um)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representante da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Procuradoria-</a:t>
            </a:r>
            <a:r>
              <a:rPr dirty="0" sz="1100">
                <a:latin typeface="Times New Roman"/>
                <a:cs typeface="Times New Roman"/>
              </a:rPr>
              <a:t>Geral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Município,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com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função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consultiva.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 marR="13970">
              <a:lnSpc>
                <a:spcPts val="1270"/>
              </a:lnSpc>
            </a:pPr>
            <a:r>
              <a:rPr dirty="0" sz="1100" b="1">
                <a:latin typeface="Times New Roman"/>
                <a:cs typeface="Times New Roman"/>
              </a:rPr>
              <a:t>§1º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Os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membros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serão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designados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por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ato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Prefeito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Municipal,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mediante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indicação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dos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órgãos, </a:t>
            </a:r>
            <a:r>
              <a:rPr dirty="0" sz="1100">
                <a:latin typeface="Times New Roman"/>
                <a:cs typeface="Times New Roman"/>
              </a:rPr>
              <a:t>instituições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entidades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representadas.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§2º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Conselho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Gestor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elegerá,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entre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seus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membros,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Presidente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Vice-presidente.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CAPÍTULO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III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–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DAS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ATRIBUIÇÕES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DO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CONSELHO</a:t>
            </a:r>
            <a:r>
              <a:rPr dirty="0" sz="1100" spc="-10" b="1">
                <a:latin typeface="Times New Roman"/>
                <a:cs typeface="Times New Roman"/>
              </a:rPr>
              <a:t> GESTOR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Art.</a:t>
            </a:r>
            <a:r>
              <a:rPr dirty="0" sz="1100" spc="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4º</a:t>
            </a:r>
            <a:r>
              <a:rPr dirty="0" sz="1100" spc="10" b="1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Compete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Conselho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Gestor: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Times New Roman"/>
              <a:cs typeface="Times New Roman"/>
            </a:endParaRPr>
          </a:p>
          <a:p>
            <a:pPr marL="170815" indent="-158115">
              <a:lnSpc>
                <a:spcPts val="1295"/>
              </a:lnSpc>
              <a:buAutoNum type="romanUcPeriod"/>
              <a:tabLst>
                <a:tab pos="170815" algn="l"/>
              </a:tabLst>
            </a:pP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Estabelecer</a:t>
            </a:r>
            <a:r>
              <a:rPr dirty="0" sz="1100" spc="16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diretrizes</a:t>
            </a:r>
            <a:r>
              <a:rPr dirty="0" sz="1100" spc="17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1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prioridades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para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aplicação</a:t>
            </a:r>
            <a:r>
              <a:rPr dirty="0" sz="1100" spc="14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dos</a:t>
            </a:r>
            <a:r>
              <a:rPr dirty="0" sz="1100" spc="16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recursos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145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FMCTI;</a:t>
            </a:r>
            <a:endParaRPr sz="1100">
              <a:latin typeface="Times New Roman"/>
              <a:cs typeface="Times New Roman"/>
            </a:endParaRPr>
          </a:p>
          <a:p>
            <a:pPr marL="155575" indent="-142875">
              <a:lnSpc>
                <a:spcPts val="1295"/>
              </a:lnSpc>
              <a:buAutoNum type="romanUcPeriod"/>
              <a:tabLst>
                <a:tab pos="155575" algn="l"/>
              </a:tabLst>
            </a:pP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Avaliar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aprovar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os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projetos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apresentados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em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chamadas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públicas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ou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por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fluxo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contínuo;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91183" y="8633840"/>
            <a:ext cx="120586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73075" algn="l"/>
              </a:tabLst>
            </a:pPr>
            <a:r>
              <a:rPr dirty="0" sz="1100" spc="-50">
                <a:latin typeface="Times New Roman"/>
                <a:cs typeface="Times New Roman"/>
              </a:rPr>
              <a:t>–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Acompanhar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958999" y="8633840"/>
            <a:ext cx="627380" cy="3524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33985">
              <a:lnSpc>
                <a:spcPts val="1285"/>
              </a:lnSpc>
              <a:spcBef>
                <a:spcPts val="100"/>
              </a:spcBef>
            </a:pPr>
            <a:r>
              <a:rPr dirty="0" sz="1100" spc="-50">
                <a:latin typeface="Times New Roman"/>
                <a:cs typeface="Times New Roman"/>
              </a:rPr>
              <a:t>a</a:t>
            </a: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ts val="1285"/>
              </a:lnSpc>
              <a:tabLst>
                <a:tab pos="468630" algn="l"/>
              </a:tabLst>
            </a:pPr>
            <a:r>
              <a:rPr dirty="0" sz="1100" spc="-10">
                <a:latin typeface="Times New Roman"/>
                <a:cs typeface="Times New Roman"/>
              </a:rPr>
              <a:t>anual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25">
                <a:latin typeface="Times New Roman"/>
                <a:cs typeface="Times New Roman"/>
              </a:rPr>
              <a:t>de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608890" y="8633840"/>
            <a:ext cx="916940" cy="35242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0" marR="5080" indent="-114935">
              <a:lnSpc>
                <a:spcPts val="1250"/>
              </a:lnSpc>
              <a:spcBef>
                <a:spcPts val="200"/>
              </a:spcBef>
            </a:pPr>
            <a:r>
              <a:rPr dirty="0" sz="1100" spc="-10">
                <a:latin typeface="Times New Roman"/>
                <a:cs typeface="Times New Roman"/>
              </a:rPr>
              <a:t>execução investimentos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513967" y="8633840"/>
            <a:ext cx="1974850" cy="35242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66370" marR="5080" indent="-154305">
              <a:lnSpc>
                <a:spcPts val="1250"/>
              </a:lnSpc>
              <a:spcBef>
                <a:spcPts val="200"/>
              </a:spcBef>
              <a:tabLst>
                <a:tab pos="394335" algn="l"/>
                <a:tab pos="591820" algn="l"/>
                <a:tab pos="629285" algn="l"/>
                <a:tab pos="1268095" algn="l"/>
                <a:tab pos="1426210" algn="l"/>
                <a:tab pos="1566545" algn="l"/>
              </a:tabLst>
            </a:pPr>
            <a:r>
              <a:rPr dirty="0" sz="1100" spc="-25">
                <a:latin typeface="Times New Roman"/>
                <a:cs typeface="Times New Roman"/>
              </a:rPr>
              <a:t>dos</a:t>
            </a:r>
            <a:r>
              <a:rPr dirty="0" sz="1100">
                <a:latin typeface="Times New Roman"/>
                <a:cs typeface="Times New Roman"/>
              </a:rPr>
              <a:t>		</a:t>
            </a:r>
            <a:r>
              <a:rPr dirty="0" sz="1100" spc="-10">
                <a:latin typeface="Times New Roman"/>
                <a:cs typeface="Times New Roman"/>
              </a:rPr>
              <a:t>projetos</a:t>
            </a:r>
            <a:r>
              <a:rPr dirty="0" sz="1100">
                <a:latin typeface="Times New Roman"/>
                <a:cs typeface="Times New Roman"/>
              </a:rPr>
              <a:t>		</a:t>
            </a:r>
            <a:r>
              <a:rPr dirty="0" sz="1100" spc="-10">
                <a:latin typeface="Times New Roman"/>
                <a:cs typeface="Times New Roman"/>
              </a:rPr>
              <a:t>apoiados; </a:t>
            </a:r>
            <a:r>
              <a:rPr dirty="0" sz="1100" spc="-50">
                <a:latin typeface="Times New Roman"/>
                <a:cs typeface="Times New Roman"/>
              </a:rPr>
              <a:t>e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50">
                <a:latin typeface="Times New Roman"/>
                <a:cs typeface="Times New Roman"/>
              </a:rPr>
              <a:t>o</a:t>
            </a:r>
            <a:r>
              <a:rPr dirty="0" sz="1100">
                <a:latin typeface="Times New Roman"/>
                <a:cs typeface="Times New Roman"/>
              </a:rPr>
              <a:t>		</a:t>
            </a:r>
            <a:r>
              <a:rPr dirty="0" sz="1100" spc="-10">
                <a:latin typeface="Times New Roman"/>
                <a:cs typeface="Times New Roman"/>
              </a:rPr>
              <a:t>relatório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25">
                <a:latin typeface="Times New Roman"/>
                <a:cs typeface="Times New Roman"/>
              </a:rPr>
              <a:t>de</a:t>
            </a:r>
            <a:r>
              <a:rPr dirty="0" sz="1100">
                <a:latin typeface="Times New Roman"/>
                <a:cs typeface="Times New Roman"/>
              </a:rPr>
              <a:t>		</a:t>
            </a:r>
            <a:r>
              <a:rPr dirty="0" sz="1100" spc="-10">
                <a:latin typeface="Times New Roman"/>
                <a:cs typeface="Times New Roman"/>
              </a:rPr>
              <a:t>gestão;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66596" y="8633840"/>
            <a:ext cx="1753870" cy="514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285"/>
              </a:lnSpc>
              <a:spcBef>
                <a:spcPts val="100"/>
              </a:spcBef>
            </a:pPr>
            <a:r>
              <a:rPr dirty="0" sz="1100" spc="-25">
                <a:latin typeface="Times New Roman"/>
                <a:cs typeface="Times New Roman"/>
              </a:rPr>
              <a:t>III</a:t>
            </a:r>
            <a:endParaRPr sz="1100">
              <a:latin typeface="Times New Roman"/>
              <a:cs typeface="Times New Roman"/>
            </a:endParaRPr>
          </a:p>
          <a:p>
            <a:pPr marL="12700" marR="5080">
              <a:lnSpc>
                <a:spcPts val="1280"/>
              </a:lnSpc>
              <a:spcBef>
                <a:spcPts val="40"/>
              </a:spcBef>
              <a:tabLst>
                <a:tab pos="323850" algn="l"/>
                <a:tab pos="561340" algn="l"/>
                <a:tab pos="1195070" algn="l"/>
                <a:tab pos="1429385" algn="l"/>
              </a:tabLst>
            </a:pPr>
            <a:r>
              <a:rPr dirty="0" sz="1100" spc="-25">
                <a:latin typeface="Times New Roman"/>
                <a:cs typeface="Times New Roman"/>
              </a:rPr>
              <a:t>IV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50">
                <a:latin typeface="Times New Roman"/>
                <a:cs typeface="Times New Roman"/>
              </a:rPr>
              <a:t>–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Aprovar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50">
                <a:latin typeface="Times New Roman"/>
                <a:cs typeface="Times New Roman"/>
              </a:rPr>
              <a:t>o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plano </a:t>
            </a:r>
            <a:r>
              <a:rPr dirty="0" sz="1100" spc="-50">
                <a:latin typeface="Times New Roman"/>
                <a:cs typeface="Times New Roman"/>
              </a:rPr>
              <a:t>V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95527" y="8954261"/>
            <a:ext cx="518985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3360" algn="l"/>
                <a:tab pos="700405" algn="l"/>
                <a:tab pos="1242695" algn="l"/>
                <a:tab pos="1866900" algn="l"/>
                <a:tab pos="2524760" algn="l"/>
                <a:tab pos="3274060" algn="l"/>
                <a:tab pos="3535679" algn="l"/>
                <a:tab pos="4004945" algn="l"/>
                <a:tab pos="4552950" algn="l"/>
                <a:tab pos="4814570" algn="l"/>
              </a:tabLst>
            </a:pPr>
            <a:r>
              <a:rPr dirty="0" sz="1100" spc="-50">
                <a:latin typeface="Times New Roman"/>
                <a:cs typeface="Times New Roman"/>
              </a:rPr>
              <a:t>–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Emitir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parecer</a:t>
            </a:r>
            <a:r>
              <a:rPr dirty="0" sz="1100">
                <a:latin typeface="Times New Roman"/>
                <a:cs typeface="Times New Roman"/>
              </a:rPr>
              <a:t>	sobre</a:t>
            </a:r>
            <a:r>
              <a:rPr dirty="0" sz="1100" spc="215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a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prestação</a:t>
            </a:r>
            <a:r>
              <a:rPr dirty="0" sz="1100">
                <a:latin typeface="Times New Roman"/>
                <a:cs typeface="Times New Roman"/>
              </a:rPr>
              <a:t>	de</a:t>
            </a:r>
            <a:r>
              <a:rPr dirty="0" sz="1100" spc="22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contas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35">
                <a:latin typeface="Times New Roman"/>
                <a:cs typeface="Times New Roman"/>
              </a:rPr>
              <a:t>da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20">
                <a:latin typeface="Times New Roman"/>
                <a:cs typeface="Times New Roman"/>
              </a:rPr>
              <a:t>SECT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relativa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25">
                <a:latin typeface="Times New Roman"/>
                <a:cs typeface="Times New Roman"/>
              </a:rPr>
              <a:t>ao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fundo;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66596" y="9115805"/>
            <a:ext cx="3846829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VI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Zelar pela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legalidade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transparência na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aplicação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dos</a:t>
            </a:r>
            <a:r>
              <a:rPr dirty="0" sz="1100" spc="-10">
                <a:latin typeface="Times New Roman"/>
                <a:cs typeface="Times New Roman"/>
              </a:rPr>
              <a:t> recursos.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6596" y="420369"/>
            <a:ext cx="5428615" cy="4251960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911860" marR="1969135">
              <a:lnSpc>
                <a:spcPct val="104200"/>
              </a:lnSpc>
              <a:spcBef>
                <a:spcPts val="4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CAPÍTULO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IV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–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DA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EXECUÇÃO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DOS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RECURSOS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270"/>
              </a:lnSpc>
            </a:pPr>
            <a:r>
              <a:rPr dirty="0" sz="1100" b="1">
                <a:latin typeface="Times New Roman"/>
                <a:cs typeface="Times New Roman"/>
              </a:rPr>
              <a:t>Art.</a:t>
            </a:r>
            <a:r>
              <a:rPr dirty="0" sz="1100" spc="5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5º</a:t>
            </a:r>
            <a:r>
              <a:rPr dirty="0" sz="1100" spc="4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Os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recursos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FMCTI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serão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movimentados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por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meio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conta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bancária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específica,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sob </a:t>
            </a:r>
            <a:r>
              <a:rPr dirty="0" sz="1100">
                <a:latin typeface="Times New Roman"/>
                <a:cs typeface="Times New Roman"/>
              </a:rPr>
              <a:t>gestão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 SECT,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utilizados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exclusivamente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nas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ações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previstas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na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Lei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nº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898,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21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julho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de </a:t>
            </a:r>
            <a:r>
              <a:rPr dirty="0" sz="1100" spc="-10">
                <a:latin typeface="Times New Roman"/>
                <a:cs typeface="Times New Roman"/>
              </a:rPr>
              <a:t>2025.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8890">
              <a:lnSpc>
                <a:spcPts val="127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Art.</a:t>
            </a:r>
            <a:r>
              <a:rPr dirty="0" sz="1100" spc="16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6º</a:t>
            </a:r>
            <a:r>
              <a:rPr dirty="0" sz="1100" spc="15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SECT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poderá</a:t>
            </a:r>
            <a:r>
              <a:rPr dirty="0" sz="1100" spc="1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lançar</a:t>
            </a:r>
            <a:r>
              <a:rPr dirty="0" sz="1100" spc="180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editais</a:t>
            </a:r>
            <a:r>
              <a:rPr dirty="0" sz="1100" spc="15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públicos</a:t>
            </a:r>
            <a:r>
              <a:rPr dirty="0" sz="1100" spc="16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ou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adotar</a:t>
            </a:r>
            <a:r>
              <a:rPr dirty="0" sz="1100" spc="170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fluxo</a:t>
            </a:r>
            <a:r>
              <a:rPr dirty="0" sz="1100" spc="15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contínuo</a:t>
            </a:r>
            <a:r>
              <a:rPr dirty="0" sz="1100" spc="14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1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submissão</a:t>
            </a:r>
            <a:r>
              <a:rPr dirty="0" sz="1100" spc="14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de </a:t>
            </a:r>
            <a:r>
              <a:rPr dirty="0" sz="1100" b="1">
                <a:latin typeface="Times New Roman"/>
                <a:cs typeface="Times New Roman"/>
              </a:rPr>
              <a:t>projetos</a:t>
            </a:r>
            <a:r>
              <a:rPr dirty="0" sz="1100">
                <a:latin typeface="Times New Roman"/>
                <a:cs typeface="Times New Roman"/>
              </a:rPr>
              <a:t>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respeitados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critérios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definidos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pelo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Conselho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Gestor.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Art.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7º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Os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proponentes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projetos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deverão: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 marR="11430" indent="136525">
              <a:lnSpc>
                <a:spcPts val="1250"/>
              </a:lnSpc>
              <a:buAutoNum type="romanUcPeriod"/>
              <a:tabLst>
                <a:tab pos="149225" algn="l"/>
              </a:tabLst>
            </a:pP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3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Estar</a:t>
            </a:r>
            <a:r>
              <a:rPr dirty="0" sz="1100" spc="4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legalmente</a:t>
            </a:r>
            <a:r>
              <a:rPr dirty="0" sz="1100" spc="3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constituídos</a:t>
            </a:r>
            <a:r>
              <a:rPr dirty="0" sz="1100" spc="4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ou</a:t>
            </a:r>
            <a:r>
              <a:rPr dirty="0" sz="1100" spc="4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representarem</a:t>
            </a:r>
            <a:r>
              <a:rPr dirty="0" sz="1100" spc="4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entidades</a:t>
            </a:r>
            <a:r>
              <a:rPr dirty="0" sz="1100" spc="4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reconhecidas</a:t>
            </a:r>
            <a:r>
              <a:rPr dirty="0" sz="1100" spc="4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no</a:t>
            </a:r>
            <a:r>
              <a:rPr dirty="0" sz="1100" spc="3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território municipal;</a:t>
            </a:r>
            <a:endParaRPr sz="1100">
              <a:latin typeface="Times New Roman"/>
              <a:cs typeface="Times New Roman"/>
            </a:endParaRPr>
          </a:p>
          <a:p>
            <a:pPr marL="131445" indent="-118745">
              <a:lnSpc>
                <a:spcPts val="1215"/>
              </a:lnSpc>
              <a:buAutoNum type="romanUcPeriod"/>
              <a:tabLst>
                <a:tab pos="131445" algn="l"/>
              </a:tabLst>
            </a:pP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Apresentar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proposta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com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objetivos,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metas,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cronograma,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orçamento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indicadores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resultado;</a:t>
            </a:r>
            <a:endParaRPr sz="1100">
              <a:latin typeface="Times New Roman"/>
              <a:cs typeface="Times New Roman"/>
            </a:endParaRPr>
          </a:p>
          <a:p>
            <a:pPr marL="421005" indent="-408305">
              <a:lnSpc>
                <a:spcPts val="1275"/>
              </a:lnSpc>
              <a:buAutoNum type="romanUcPeriod"/>
              <a:tabLst>
                <a:tab pos="421005" algn="l"/>
                <a:tab pos="762635" algn="l"/>
                <a:tab pos="1463040" algn="l"/>
                <a:tab pos="2056764" algn="l"/>
                <a:tab pos="2456180" algn="l"/>
                <a:tab pos="3482975" algn="l"/>
                <a:tab pos="3811904" algn="l"/>
                <a:tab pos="4610100" algn="l"/>
                <a:tab pos="5012055" algn="l"/>
              </a:tabLst>
            </a:pPr>
            <a:r>
              <a:rPr dirty="0" sz="1100" spc="-50">
                <a:latin typeface="Times New Roman"/>
                <a:cs typeface="Times New Roman"/>
              </a:rPr>
              <a:t>–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Assinar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20">
                <a:latin typeface="Times New Roman"/>
                <a:cs typeface="Times New Roman"/>
              </a:rPr>
              <a:t>termo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25">
                <a:latin typeface="Times New Roman"/>
                <a:cs typeface="Times New Roman"/>
              </a:rPr>
              <a:t>de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compromisso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50">
                <a:latin typeface="Times New Roman"/>
                <a:cs typeface="Times New Roman"/>
              </a:rPr>
              <a:t>e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prestação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25">
                <a:latin typeface="Times New Roman"/>
                <a:cs typeface="Times New Roman"/>
              </a:rPr>
              <a:t>de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contas;</a:t>
            </a:r>
            <a:endParaRPr sz="1100">
              <a:latin typeface="Times New Roman"/>
              <a:cs typeface="Times New Roman"/>
            </a:endParaRPr>
          </a:p>
          <a:p>
            <a:pPr marL="191770" indent="-179070">
              <a:lnSpc>
                <a:spcPts val="1300"/>
              </a:lnSpc>
              <a:buAutoNum type="romanUcPeriod"/>
              <a:tabLst>
                <a:tab pos="191770" algn="l"/>
              </a:tabLst>
            </a:pPr>
            <a:r>
              <a:rPr dirty="0" sz="1100">
                <a:latin typeface="Times New Roman"/>
                <a:cs typeface="Times New Roman"/>
              </a:rPr>
              <a:t>– Estar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adimplentes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junto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ao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Município.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CAPÍTULO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V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–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DA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PRESTAÇÃO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CONTAS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E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TRANSPARÊNCIA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 marR="10160">
              <a:lnSpc>
                <a:spcPts val="1270"/>
              </a:lnSpc>
            </a:pPr>
            <a:r>
              <a:rPr dirty="0" sz="1100" b="1">
                <a:latin typeface="Times New Roman"/>
                <a:cs typeface="Times New Roman"/>
              </a:rPr>
              <a:t>Art.</a:t>
            </a:r>
            <a:r>
              <a:rPr dirty="0" sz="1100" spc="5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8º</a:t>
            </a:r>
            <a:r>
              <a:rPr dirty="0" sz="1100" spc="4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SECT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apresentará,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até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31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março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cada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exercício,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Relatório</a:t>
            </a:r>
            <a:r>
              <a:rPr dirty="0" sz="1100" spc="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Anual</a:t>
            </a:r>
            <a:r>
              <a:rPr dirty="0" sz="1100" spc="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3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Gestão </a:t>
            </a:r>
            <a:r>
              <a:rPr dirty="0" sz="1100" b="1">
                <a:latin typeface="Times New Roman"/>
                <a:cs typeface="Times New Roman"/>
              </a:rPr>
              <a:t>do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FMCTI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ao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Conselho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Gestor e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à Câmara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Municipal, </a:t>
            </a:r>
            <a:r>
              <a:rPr dirty="0" sz="1100" spc="-10">
                <a:latin typeface="Times New Roman"/>
                <a:cs typeface="Times New Roman"/>
              </a:rPr>
              <a:t>contendo: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798447" y="4816855"/>
            <a:ext cx="95885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spc="-50">
                <a:latin typeface="Times New Roman"/>
                <a:cs typeface="Times New Roman"/>
              </a:rPr>
              <a:t>–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499742" y="4978399"/>
            <a:ext cx="715645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23545" algn="l"/>
              </a:tabLst>
            </a:pPr>
            <a:r>
              <a:rPr dirty="0" sz="1100" spc="-50">
                <a:latin typeface="Times New Roman"/>
                <a:cs typeface="Times New Roman"/>
              </a:rPr>
              <a:t>–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Lista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532696" y="4816855"/>
            <a:ext cx="1003300" cy="3556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4290">
              <a:lnSpc>
                <a:spcPts val="1295"/>
              </a:lnSpc>
              <a:spcBef>
                <a:spcPts val="105"/>
              </a:spcBef>
            </a:pPr>
            <a:r>
              <a:rPr dirty="0" sz="1100" spc="-10">
                <a:latin typeface="Times New Roman"/>
                <a:cs typeface="Times New Roman"/>
              </a:rPr>
              <a:t>Balanço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295"/>
              </a:lnSpc>
              <a:tabLst>
                <a:tab pos="542290" algn="l"/>
              </a:tabLst>
            </a:pPr>
            <a:r>
              <a:rPr dirty="0" sz="1100" spc="-25">
                <a:latin typeface="Times New Roman"/>
                <a:cs typeface="Times New Roman"/>
              </a:rPr>
              <a:t>dos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projetos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691322" y="4816855"/>
            <a:ext cx="1339850" cy="3556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295"/>
              </a:lnSpc>
              <a:spcBef>
                <a:spcPts val="105"/>
              </a:spcBef>
              <a:tabLst>
                <a:tab pos="1264285" algn="l"/>
              </a:tabLst>
            </a:pPr>
            <a:r>
              <a:rPr dirty="0" sz="1100" spc="-10">
                <a:latin typeface="Times New Roman"/>
                <a:cs typeface="Times New Roman"/>
              </a:rPr>
              <a:t>financeiro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50">
                <a:latin typeface="Times New Roman"/>
                <a:cs typeface="Times New Roman"/>
              </a:rPr>
              <a:t>e</a:t>
            </a:r>
            <a:endParaRPr sz="1100">
              <a:latin typeface="Times New Roman"/>
              <a:cs typeface="Times New Roman"/>
            </a:endParaRPr>
          </a:p>
          <a:p>
            <a:pPr marL="172720">
              <a:lnSpc>
                <a:spcPts val="1295"/>
              </a:lnSpc>
              <a:tabLst>
                <a:tab pos="1013460" algn="l"/>
              </a:tabLst>
            </a:pPr>
            <a:r>
              <a:rPr dirty="0" sz="1100" spc="-10">
                <a:latin typeface="Times New Roman"/>
                <a:cs typeface="Times New Roman"/>
              </a:rPr>
              <a:t>apoiados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50">
                <a:latin typeface="Times New Roman"/>
                <a:cs typeface="Times New Roman"/>
              </a:rPr>
              <a:t>e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091685" y="4978399"/>
            <a:ext cx="427355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spc="-10">
                <a:latin typeface="Times New Roman"/>
                <a:cs typeface="Times New Roman"/>
              </a:rPr>
              <a:t>valores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66596" y="4816855"/>
            <a:ext cx="4114165" cy="51689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4001770">
              <a:lnSpc>
                <a:spcPts val="1270"/>
              </a:lnSpc>
              <a:spcBef>
                <a:spcPts val="185"/>
              </a:spcBef>
            </a:pPr>
            <a:r>
              <a:rPr dirty="0" sz="1100" spc="-50">
                <a:latin typeface="Times New Roman"/>
                <a:cs typeface="Times New Roman"/>
              </a:rPr>
              <a:t>I </a:t>
            </a:r>
            <a:r>
              <a:rPr dirty="0" sz="1100" spc="-25">
                <a:latin typeface="Times New Roman"/>
                <a:cs typeface="Times New Roman"/>
              </a:rPr>
              <a:t>II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240"/>
              </a:lnSpc>
              <a:tabLst>
                <a:tab pos="369570" algn="l"/>
                <a:tab pos="659130" algn="l"/>
                <a:tab pos="1490345" algn="l"/>
                <a:tab pos="2117725" algn="l"/>
                <a:tab pos="2578100" algn="l"/>
                <a:tab pos="3046730" algn="l"/>
                <a:tab pos="3458210" algn="l"/>
              </a:tabLst>
            </a:pPr>
            <a:r>
              <a:rPr dirty="0" sz="1100" spc="-25">
                <a:latin typeface="Times New Roman"/>
                <a:cs typeface="Times New Roman"/>
              </a:rPr>
              <a:t>III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50">
                <a:latin typeface="Times New Roman"/>
                <a:cs typeface="Times New Roman"/>
              </a:rPr>
              <a:t>–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Resultados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obtidos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25">
                <a:latin typeface="Times New Roman"/>
                <a:cs typeface="Times New Roman"/>
              </a:rPr>
              <a:t>com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20">
                <a:latin typeface="Times New Roman"/>
                <a:cs typeface="Times New Roman"/>
              </a:rPr>
              <a:t>base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25">
                <a:latin typeface="Times New Roman"/>
                <a:cs typeface="Times New Roman"/>
              </a:rPr>
              <a:t>nos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indicadores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377799" y="4816855"/>
            <a:ext cx="1109980" cy="51689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r" marL="469265" marR="5080" indent="-147955">
              <a:lnSpc>
                <a:spcPts val="1270"/>
              </a:lnSpc>
              <a:spcBef>
                <a:spcPts val="185"/>
              </a:spcBef>
            </a:pPr>
            <a:r>
              <a:rPr dirty="0" sz="1100" spc="-10">
                <a:latin typeface="Times New Roman"/>
                <a:cs typeface="Times New Roman"/>
              </a:rPr>
              <a:t>orçamentário; destinados;</a:t>
            </a:r>
            <a:endParaRPr sz="1100">
              <a:latin typeface="Times New Roman"/>
              <a:cs typeface="Times New Roman"/>
            </a:endParaRPr>
          </a:p>
          <a:p>
            <a:pPr algn="r" marR="5080">
              <a:lnSpc>
                <a:spcPts val="1240"/>
              </a:lnSpc>
              <a:tabLst>
                <a:tab pos="349885" algn="l"/>
              </a:tabLst>
            </a:pPr>
            <a:r>
              <a:rPr dirty="0" sz="1100" spc="-25">
                <a:latin typeface="Times New Roman"/>
                <a:cs typeface="Times New Roman"/>
              </a:rPr>
              <a:t>de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10">
                <a:latin typeface="Times New Roman"/>
                <a:cs typeface="Times New Roman"/>
              </a:rPr>
              <a:t>desempenho;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66596" y="5301487"/>
            <a:ext cx="5427345" cy="18681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>
                <a:latin typeface="Times New Roman"/>
                <a:cs typeface="Times New Roman"/>
              </a:rPr>
              <a:t>IV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Avaliação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impactos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socioeconômicos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tecnológicos.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 marR="5080">
              <a:lnSpc>
                <a:spcPts val="1270"/>
              </a:lnSpc>
            </a:pPr>
            <a:r>
              <a:rPr dirty="0" sz="1100" b="1">
                <a:latin typeface="Times New Roman"/>
                <a:cs typeface="Times New Roman"/>
              </a:rPr>
              <a:t>Art.</a:t>
            </a:r>
            <a:r>
              <a:rPr dirty="0" sz="1100" spc="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9º</a:t>
            </a:r>
            <a:r>
              <a:rPr dirty="0" sz="1100" spc="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conteúdo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relatório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será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disponibilizado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ao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público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no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Portal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da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Transparência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da </a:t>
            </a:r>
            <a:r>
              <a:rPr dirty="0" sz="1100" b="1">
                <a:latin typeface="Times New Roman"/>
                <a:cs typeface="Times New Roman"/>
              </a:rPr>
              <a:t>Prefeitura</a:t>
            </a:r>
            <a:r>
              <a:rPr dirty="0" sz="1100" spc="-4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Seropédica</a:t>
            </a:r>
            <a:r>
              <a:rPr dirty="0" sz="1100" spc="-10"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CAPÍTULO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VI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–</a:t>
            </a:r>
            <a:r>
              <a:rPr dirty="0" sz="1100" spc="-4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DISPOSIÇÕES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FINAIS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 marR="12700">
              <a:lnSpc>
                <a:spcPts val="1270"/>
              </a:lnSpc>
            </a:pPr>
            <a:r>
              <a:rPr dirty="0" sz="1100" b="1">
                <a:latin typeface="Times New Roman"/>
                <a:cs typeface="Times New Roman"/>
              </a:rPr>
              <a:t>Art.</a:t>
            </a:r>
            <a:r>
              <a:rPr dirty="0" sz="1100" spc="19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10</a:t>
            </a:r>
            <a:r>
              <a:rPr dirty="0" sz="1100" spc="19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Os</a:t>
            </a:r>
            <a:r>
              <a:rPr dirty="0" sz="1100" spc="1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casos</a:t>
            </a:r>
            <a:r>
              <a:rPr dirty="0" sz="1100" spc="1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omissos</a:t>
            </a:r>
            <a:r>
              <a:rPr dirty="0" sz="1100" spc="1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serão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resolvidos</a:t>
            </a:r>
            <a:r>
              <a:rPr dirty="0" sz="1100" spc="1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pelo</a:t>
            </a:r>
            <a:r>
              <a:rPr dirty="0" sz="1100" spc="1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Conselho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Gestor,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observadas</a:t>
            </a:r>
            <a:r>
              <a:rPr dirty="0" sz="1100" spc="1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as</a:t>
            </a:r>
            <a:r>
              <a:rPr dirty="0" sz="1100" spc="1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legislações vigentes.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Art. 11 </a:t>
            </a:r>
            <a:r>
              <a:rPr dirty="0" sz="1100">
                <a:latin typeface="Times New Roman"/>
                <a:cs typeface="Times New Roman"/>
              </a:rPr>
              <a:t>Este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Decreto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entra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em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vigor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na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data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sua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publicação.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246879" y="7655178"/>
            <a:ext cx="224980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Times New Roman"/>
                <a:cs typeface="Times New Roman"/>
              </a:rPr>
              <a:t>Seropédica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–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RJ,</a:t>
            </a:r>
            <a:r>
              <a:rPr dirty="0" sz="1100" spc="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23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julho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2025.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057905" y="8332089"/>
            <a:ext cx="1439545" cy="3556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61925" marR="5080" indent="-149860">
              <a:lnSpc>
                <a:spcPts val="1270"/>
              </a:lnSpc>
              <a:spcBef>
                <a:spcPts val="185"/>
              </a:spcBef>
            </a:pPr>
            <a:r>
              <a:rPr dirty="0" sz="1100" b="1">
                <a:latin typeface="Times New Roman"/>
                <a:cs typeface="Times New Roman"/>
              </a:rPr>
              <a:t>Lucas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Dutra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dos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Santos </a:t>
            </a:r>
            <a:r>
              <a:rPr dirty="0" sz="1100" b="1">
                <a:latin typeface="Times New Roman"/>
                <a:cs typeface="Times New Roman"/>
              </a:rPr>
              <a:t>Prefeito</a:t>
            </a:r>
            <a:r>
              <a:rPr dirty="0" sz="1100" spc="-5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Municipal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GOV 06</dc:creator>
  <dcterms:created xsi:type="dcterms:W3CDTF">2025-07-30T16:11:20Z</dcterms:created>
  <dcterms:modified xsi:type="dcterms:W3CDTF">2025-07-30T16:11:20Z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2025-07-30T00:00:00Z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2025-07-30T00:00:00Z</vt:filetime>
  </property>
  <property fmtid="{D5CDD505-2E9C-101B-9397-08002B2CF9AE}" pid="5" name="Producer">
    <vt:lpwstr>www.ilovepdf.com</vt:lpwstr>
  </property>
</Properties>
</file>