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881380" y="233679"/>
            <a:ext cx="959339" cy="880745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390515" y="395604"/>
            <a:ext cx="961694" cy="688975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978204" y="429514"/>
            <a:ext cx="5608955" cy="600710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911860" marR="2148840">
              <a:lnSpc>
                <a:spcPct val="95800"/>
              </a:lnSpc>
              <a:spcBef>
                <a:spcPts val="160"/>
              </a:spcBef>
            </a:pP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</a:t>
            </a:r>
            <a:r>
              <a:rPr dirty="0" sz="1200" spc="5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Prefeitura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Seropédica </a:t>
            </a:r>
            <a:r>
              <a:rPr dirty="0" sz="1200" b="1">
                <a:latin typeface="Arial"/>
                <a:cs typeface="Arial"/>
              </a:rPr>
              <a:t>Gabinete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Prefeito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endParaRPr sz="1200">
              <a:latin typeface="Arial"/>
              <a:cs typeface="Arial"/>
            </a:endParaRPr>
          </a:p>
          <a:p>
            <a:pPr algn="just" marL="91440">
              <a:lnSpc>
                <a:spcPct val="100000"/>
              </a:lnSpc>
            </a:pPr>
            <a:r>
              <a:rPr dirty="0" sz="1200" b="1">
                <a:latin typeface="Times New Roman"/>
                <a:cs typeface="Times New Roman"/>
              </a:rPr>
              <a:t>LEI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MUNICIPAL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Nº</a:t>
            </a:r>
            <a:r>
              <a:rPr dirty="0" sz="1200" spc="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905,</a:t>
            </a:r>
            <a:r>
              <a:rPr dirty="0" sz="1200" spc="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23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50" b="1">
                <a:latin typeface="Times New Roman"/>
                <a:cs typeface="Times New Roman"/>
              </a:rPr>
              <a:t> </a:t>
            </a:r>
            <a:r>
              <a:rPr dirty="0" sz="1200" spc="-55" b="1">
                <a:latin typeface="Times New Roman"/>
                <a:cs typeface="Times New Roman"/>
              </a:rPr>
              <a:t>JULHO</a:t>
            </a:r>
            <a:r>
              <a:rPr dirty="0" sz="1200" spc="-3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 </a:t>
            </a:r>
            <a:r>
              <a:rPr dirty="0" sz="1200" spc="-20" b="1">
                <a:latin typeface="Times New Roman"/>
                <a:cs typeface="Times New Roman"/>
              </a:rPr>
              <a:t>2025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5"/>
              </a:spcBef>
            </a:pPr>
            <a:endParaRPr sz="1200">
              <a:latin typeface="Times New Roman"/>
              <a:cs typeface="Times New Roman"/>
            </a:endParaRPr>
          </a:p>
          <a:p>
            <a:pPr algn="just" marL="2299335" marR="5080">
              <a:lnSpc>
                <a:spcPct val="95800"/>
              </a:lnSpc>
            </a:pPr>
            <a:r>
              <a:rPr dirty="0" sz="1200" b="1">
                <a:latin typeface="Times New Roman"/>
                <a:cs typeface="Times New Roman"/>
              </a:rPr>
              <a:t>DISPÕE</a:t>
            </a:r>
            <a:r>
              <a:rPr dirty="0" sz="1200" spc="7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SOBRE</a:t>
            </a:r>
            <a:r>
              <a:rPr dirty="0" sz="1200" spc="7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O</a:t>
            </a:r>
            <a:r>
              <a:rPr dirty="0" sz="1200" spc="6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COMBATE</a:t>
            </a:r>
            <a:r>
              <a:rPr dirty="0" sz="1200" spc="7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AO</a:t>
            </a:r>
            <a:r>
              <a:rPr dirty="0" sz="1200" spc="6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ETARISMO </a:t>
            </a:r>
            <a:r>
              <a:rPr dirty="0" sz="1200" b="1">
                <a:latin typeface="Times New Roman"/>
                <a:cs typeface="Times New Roman"/>
              </a:rPr>
              <a:t>NO</a:t>
            </a:r>
            <a:r>
              <a:rPr dirty="0" sz="1200" spc="21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MUNICÍPIO</a:t>
            </a:r>
            <a:r>
              <a:rPr dirty="0" sz="1200" spc="225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22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SEROPÉDICA</a:t>
            </a:r>
            <a:r>
              <a:rPr dirty="0" sz="1200" spc="220" b="1">
                <a:latin typeface="Times New Roman"/>
                <a:cs typeface="Times New Roman"/>
              </a:rPr>
              <a:t>  </a:t>
            </a:r>
            <a:r>
              <a:rPr dirty="0" sz="1200" b="1">
                <a:latin typeface="Times New Roman"/>
                <a:cs typeface="Times New Roman"/>
              </a:rPr>
              <a:t>E</a:t>
            </a:r>
            <a:r>
              <a:rPr dirty="0" sz="1200" spc="210" b="1">
                <a:latin typeface="Times New Roman"/>
                <a:cs typeface="Times New Roman"/>
              </a:rPr>
              <a:t>  </a:t>
            </a:r>
            <a:r>
              <a:rPr dirty="0" sz="1200" spc="-25" b="1">
                <a:latin typeface="Times New Roman"/>
                <a:cs typeface="Times New Roman"/>
              </a:rPr>
              <a:t>DÁ </a:t>
            </a:r>
            <a:r>
              <a:rPr dirty="0" sz="1200" b="1">
                <a:latin typeface="Times New Roman"/>
                <a:cs typeface="Times New Roman"/>
              </a:rPr>
              <a:t>OUTRAS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PROVIDÊNCIAS.</a:t>
            </a:r>
            <a:endParaRPr sz="1200">
              <a:latin typeface="Times New Roman"/>
              <a:cs typeface="Times New Roman"/>
            </a:endParaRPr>
          </a:p>
          <a:p>
            <a:pPr algn="just" marL="12700" marR="96520">
              <a:lnSpc>
                <a:spcPct val="103400"/>
              </a:lnSpc>
              <a:spcBef>
                <a:spcPts val="1275"/>
              </a:spcBef>
            </a:pPr>
            <a:r>
              <a:rPr dirty="0" sz="1200" b="1">
                <a:latin typeface="Times New Roman"/>
                <a:cs typeface="Times New Roman"/>
              </a:rPr>
              <a:t>LUCAS</a:t>
            </a:r>
            <a:r>
              <a:rPr dirty="0" sz="1200" spc="-3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DUTRA</a:t>
            </a:r>
            <a:r>
              <a:rPr dirty="0" sz="1200" spc="-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DOS</a:t>
            </a:r>
            <a:r>
              <a:rPr dirty="0" sz="1200" spc="-3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SANTOS</a:t>
            </a:r>
            <a:r>
              <a:rPr dirty="0" sz="1200">
                <a:latin typeface="Times New Roman"/>
                <a:cs typeface="Times New Roman"/>
              </a:rPr>
              <a:t>,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Prefeito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-10">
                <a:latin typeface="Times New Roman"/>
                <a:cs typeface="Times New Roman"/>
              </a:rPr>
              <a:t> Município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Seropédica,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Estado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Rio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de </a:t>
            </a:r>
            <a:r>
              <a:rPr dirty="0" sz="1200" spc="-10">
                <a:latin typeface="Times New Roman"/>
                <a:cs typeface="Times New Roman"/>
              </a:rPr>
              <a:t>Janeiro,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exercício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das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atribuições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lhe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confere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-20">
                <a:latin typeface="Times New Roman"/>
                <a:cs typeface="Times New Roman"/>
              </a:rPr>
              <a:t> artigo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74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da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 spc="-35">
                <a:latin typeface="Times New Roman"/>
                <a:cs typeface="Times New Roman"/>
              </a:rPr>
              <a:t>Lei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Orgânica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Municipal, </a:t>
            </a:r>
            <a:r>
              <a:rPr dirty="0" sz="1200">
                <a:latin typeface="Times New Roman"/>
                <a:cs typeface="Times New Roman"/>
              </a:rPr>
              <a:t>faz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saber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Câmara</a:t>
            </a:r>
            <a:r>
              <a:rPr dirty="0" sz="1200" spc="-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4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Vereadores</a:t>
            </a:r>
            <a:r>
              <a:rPr dirty="0" sz="1200" spc="-4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aprovou,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eu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sanciono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promulgo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seguinte</a:t>
            </a:r>
            <a:r>
              <a:rPr dirty="0" sz="1200" spc="-20">
                <a:latin typeface="Times New Roman"/>
                <a:cs typeface="Times New Roman"/>
              </a:rPr>
              <a:t> lei: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75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 marR="11430">
              <a:lnSpc>
                <a:spcPts val="1390"/>
              </a:lnSpc>
              <a:spcBef>
                <a:spcPts val="5"/>
              </a:spcBef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6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1º</a:t>
            </a:r>
            <a:r>
              <a:rPr dirty="0" sz="1200" spc="7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Fica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proibida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qualquer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forma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discriminação,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exclusão,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restrição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ou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preferência </a:t>
            </a:r>
            <a:r>
              <a:rPr dirty="0" sz="1200">
                <a:latin typeface="Times New Roman"/>
                <a:cs typeface="Times New Roman"/>
              </a:rPr>
              <a:t>baseada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idade,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denominada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Etarismo,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razão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do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29"/>
              </a:spcBef>
            </a:pPr>
            <a:r>
              <a:rPr dirty="0" sz="1200" spc="-10">
                <a:latin typeface="Times New Roman"/>
                <a:cs typeface="Times New Roman"/>
              </a:rPr>
              <a:t>envelhecimento.</a:t>
            </a:r>
            <a:endParaRPr sz="1200">
              <a:latin typeface="Times New Roman"/>
              <a:cs typeface="Times New Roman"/>
            </a:endParaRPr>
          </a:p>
          <a:p>
            <a:pPr algn="just" marL="12700" marR="7620">
              <a:lnSpc>
                <a:spcPct val="95800"/>
              </a:lnSpc>
              <a:spcBef>
                <a:spcPts val="345"/>
              </a:spcBef>
            </a:pPr>
            <a:r>
              <a:rPr dirty="0" sz="1200" b="1">
                <a:latin typeface="Times New Roman"/>
                <a:cs typeface="Times New Roman"/>
              </a:rPr>
              <a:t>Parágrafo</a:t>
            </a:r>
            <a:r>
              <a:rPr dirty="0" sz="1200" spc="2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único.</a:t>
            </a:r>
            <a:r>
              <a:rPr dirty="0" sz="1200" spc="22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Fica</a:t>
            </a:r>
            <a:r>
              <a:rPr dirty="0" sz="1200" spc="2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firmado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1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Etarismo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é</a:t>
            </a:r>
            <a:r>
              <a:rPr dirty="0" sz="1200" spc="2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discriminação</a:t>
            </a:r>
            <a:r>
              <a:rPr dirty="0" sz="1200" spc="2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ou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preconceito</a:t>
            </a:r>
            <a:r>
              <a:rPr dirty="0" sz="1200" spc="2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contra </a:t>
            </a:r>
            <a:r>
              <a:rPr dirty="0" sz="1200">
                <a:latin typeface="Times New Roman"/>
                <a:cs typeface="Times New Roman"/>
              </a:rPr>
              <a:t>indivíduos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ou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grupos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base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sua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idade,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seja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práticas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discriminatórias,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estereótipos </a:t>
            </a:r>
            <a:r>
              <a:rPr dirty="0" sz="1200">
                <a:latin typeface="Times New Roman"/>
                <a:cs typeface="Times New Roman"/>
              </a:rPr>
              <a:t>ou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qualquer </a:t>
            </a:r>
            <a:r>
              <a:rPr dirty="0" sz="1200" spc="-10">
                <a:latin typeface="Times New Roman"/>
                <a:cs typeface="Times New Roman"/>
              </a:rPr>
              <a:t>forma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tratamento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desigual.</a:t>
            </a:r>
            <a:endParaRPr sz="1200">
              <a:latin typeface="Times New Roman"/>
              <a:cs typeface="Times New Roman"/>
            </a:endParaRPr>
          </a:p>
          <a:p>
            <a:pPr algn="just" marL="12700" marR="7620">
              <a:lnSpc>
                <a:spcPct val="95900"/>
              </a:lnSpc>
              <a:spcBef>
                <a:spcPts val="325"/>
              </a:spcBef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9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2º</a:t>
            </a:r>
            <a:r>
              <a:rPr dirty="0" sz="1200" spc="10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As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instituições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públicas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privadas,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bem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como</a:t>
            </a:r>
            <a:r>
              <a:rPr dirty="0" sz="1200" spc="1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empresas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organizações,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deverão </a:t>
            </a:r>
            <a:r>
              <a:rPr dirty="0" sz="1200">
                <a:latin typeface="Times New Roman"/>
                <a:cs typeface="Times New Roman"/>
              </a:rPr>
              <a:t>adotar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medidas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para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promover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igualdade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oportunidades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tratamento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entre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diferentes </a:t>
            </a:r>
            <a:r>
              <a:rPr dirty="0" sz="1200">
                <a:latin typeface="Times New Roman"/>
                <a:cs typeface="Times New Roman"/>
              </a:rPr>
              <a:t>faixas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etárias.</a:t>
            </a:r>
            <a:endParaRPr sz="1200">
              <a:latin typeface="Times New Roman"/>
              <a:cs typeface="Times New Roman"/>
            </a:endParaRPr>
          </a:p>
          <a:p>
            <a:pPr algn="just" marL="12700" marR="11430">
              <a:lnSpc>
                <a:spcPts val="1390"/>
              </a:lnSpc>
              <a:spcBef>
                <a:spcPts val="350"/>
              </a:spcBef>
            </a:pPr>
            <a:r>
              <a:rPr dirty="0" sz="1200" b="1">
                <a:latin typeface="Times New Roman"/>
                <a:cs typeface="Times New Roman"/>
              </a:rPr>
              <a:t>Art. 3º</a:t>
            </a:r>
            <a:r>
              <a:rPr dirty="0" sz="1200" spc="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Poder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Público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deverá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incentivar</a:t>
            </a:r>
            <a:r>
              <a:rPr dirty="0" sz="1200">
                <a:latin typeface="Times New Roman"/>
                <a:cs typeface="Times New Roman"/>
              </a:rPr>
              <a:t> 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promover campanhas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educativas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de </a:t>
            </a:r>
            <a:r>
              <a:rPr dirty="0" sz="1200">
                <a:latin typeface="Times New Roman"/>
                <a:cs typeface="Times New Roman"/>
              </a:rPr>
              <a:t>combate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Etarismo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respeito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entre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gerações.</a:t>
            </a:r>
            <a:endParaRPr sz="1200">
              <a:latin typeface="Times New Roman"/>
              <a:cs typeface="Times New Roman"/>
            </a:endParaRPr>
          </a:p>
          <a:p>
            <a:pPr marL="12700" marR="1060450">
              <a:lnSpc>
                <a:spcPts val="1730"/>
              </a:lnSpc>
              <a:spcBef>
                <a:spcPts val="45"/>
              </a:spcBef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4º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Caberá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ao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Poder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Executivo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regulamentar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presente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Lei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for </a:t>
            </a:r>
            <a:r>
              <a:rPr dirty="0" sz="1200" spc="-10">
                <a:latin typeface="Times New Roman"/>
                <a:cs typeface="Times New Roman"/>
              </a:rPr>
              <a:t>necessário.</a:t>
            </a:r>
            <a:endParaRPr sz="1200">
              <a:latin typeface="Times New Roman"/>
              <a:cs typeface="Times New Roman"/>
            </a:endParaRPr>
          </a:p>
          <a:p>
            <a:pPr marL="12700" marR="11430">
              <a:lnSpc>
                <a:spcPts val="1390"/>
              </a:lnSpc>
              <a:spcBef>
                <a:spcPts val="245"/>
              </a:spcBef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229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5º</a:t>
            </a:r>
            <a:r>
              <a:rPr dirty="0" sz="1200" spc="24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As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despesas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decorrentes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2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execução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desta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Lei</a:t>
            </a:r>
            <a:r>
              <a:rPr dirty="0" sz="1200" spc="18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correrão</a:t>
            </a:r>
            <a:r>
              <a:rPr dirty="0" sz="1200" spc="2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por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conta</a:t>
            </a:r>
            <a:r>
              <a:rPr dirty="0" sz="1200" spc="2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2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dotação orçamentária</a:t>
            </a:r>
            <a:r>
              <a:rPr dirty="0" sz="1200" spc="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própria.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29"/>
              </a:spcBef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6º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Lei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entra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vigor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data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publicação.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978204" y="6884034"/>
            <a:ext cx="242697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Times New Roman"/>
                <a:cs typeface="Times New Roman"/>
              </a:rPr>
              <a:t>Autoria:</a:t>
            </a:r>
            <a:r>
              <a:rPr dirty="0" sz="1200" spc="265" b="1">
                <a:latin typeface="Times New Roman"/>
                <a:cs typeface="Times New Roman"/>
              </a:rPr>
              <a:t> </a:t>
            </a:r>
            <a:r>
              <a:rPr dirty="0" sz="1200" i="1">
                <a:latin typeface="Times New Roman"/>
                <a:cs typeface="Times New Roman"/>
              </a:rPr>
              <a:t>vereadora</a:t>
            </a:r>
            <a:r>
              <a:rPr dirty="0" sz="1200" spc="-20" i="1">
                <a:latin typeface="Times New Roman"/>
                <a:cs typeface="Times New Roman"/>
              </a:rPr>
              <a:t> </a:t>
            </a:r>
            <a:r>
              <a:rPr dirty="0" sz="1000" b="1">
                <a:latin typeface="Times New Roman"/>
                <a:cs typeface="Times New Roman"/>
              </a:rPr>
              <a:t>ROSIMAR</a:t>
            </a:r>
            <a:r>
              <a:rPr dirty="0" sz="1000" spc="-15" b="1">
                <a:latin typeface="Times New Roman"/>
                <a:cs typeface="Times New Roman"/>
              </a:rPr>
              <a:t> </a:t>
            </a:r>
            <a:r>
              <a:rPr dirty="0" sz="1000" spc="-10" b="1">
                <a:latin typeface="Times New Roman"/>
                <a:cs typeface="Times New Roman"/>
              </a:rPr>
              <a:t>ALVES.</a:t>
            </a:r>
            <a:endParaRPr sz="100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2609469" y="7932801"/>
            <a:ext cx="2350135" cy="7753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Times New Roman"/>
                <a:cs typeface="Times New Roman"/>
              </a:rPr>
              <a:t>Seropédica-</a:t>
            </a:r>
            <a:r>
              <a:rPr dirty="0" sz="1200" b="1">
                <a:latin typeface="Times New Roman"/>
                <a:cs typeface="Times New Roman"/>
              </a:rPr>
              <a:t>RJ,</a:t>
            </a:r>
            <a:r>
              <a:rPr dirty="0" sz="1200" spc="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23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1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julho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5" b="1">
                <a:latin typeface="Times New Roman"/>
                <a:cs typeface="Times New Roman"/>
              </a:rPr>
              <a:t> </a:t>
            </a:r>
            <a:r>
              <a:rPr dirty="0" sz="1200" spc="-20" b="1">
                <a:latin typeface="Times New Roman"/>
                <a:cs typeface="Times New Roman"/>
              </a:rPr>
              <a:t>2025.</a:t>
            </a:r>
            <a:endParaRPr sz="1200">
              <a:latin typeface="Times New Roman"/>
              <a:cs typeface="Times New Roman"/>
            </a:endParaRPr>
          </a:p>
          <a:p>
            <a:pPr algn="ctr" marL="400050" marR="396240">
              <a:lnSpc>
                <a:spcPct val="118300"/>
              </a:lnSpc>
              <a:spcBef>
                <a:spcPts val="1055"/>
              </a:spcBef>
            </a:pPr>
            <a:r>
              <a:rPr dirty="0" sz="1200" b="1">
                <a:latin typeface="Times New Roman"/>
                <a:cs typeface="Times New Roman"/>
              </a:rPr>
              <a:t>Lucas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Dutra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dos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Santos </a:t>
            </a:r>
            <a:r>
              <a:rPr dirty="0" sz="1200" b="1">
                <a:latin typeface="Times New Roman"/>
                <a:cs typeface="Times New Roman"/>
              </a:rPr>
              <a:t>Prefeito</a:t>
            </a:r>
            <a:r>
              <a:rPr dirty="0" sz="1200" spc="-55" b="1">
                <a:latin typeface="Times New Roman"/>
                <a:cs typeface="Times New Roman"/>
              </a:rPr>
              <a:t> </a:t>
            </a:r>
            <a:r>
              <a:rPr dirty="0" sz="1200" spc="-10" b="1">
                <a:latin typeface="Times New Roman"/>
                <a:cs typeface="Times New Roman"/>
              </a:rPr>
              <a:t>Municipal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Luiz Fernando Evangelista</dc:creator>
  <dcterms:created xsi:type="dcterms:W3CDTF">2025-09-10T15:46:37Z</dcterms:created>
  <dcterms:modified xsi:type="dcterms:W3CDTF">2025-09-10T15:46:37Z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2025-07-30T00:00:00Z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2025-09-10T00:00:00Z</vt:filetime>
  </property>
  <property fmtid="{D5CDD505-2E9C-101B-9397-08002B2CF9AE}" pid="5" name="Producer">
    <vt:lpwstr>www.ilovepdf.com</vt:lpwstr>
  </property>
</Properties>
</file>