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71550" y="226059"/>
            <a:ext cx="959339" cy="88074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80684" y="387984"/>
            <a:ext cx="961694" cy="688975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066596" y="420369"/>
            <a:ext cx="5427345" cy="9077960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marL="911860" marR="1967864">
              <a:lnSpc>
                <a:spcPct val="104200"/>
              </a:lnSpc>
              <a:spcBef>
                <a:spcPts val="4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200" spc="-10" b="1">
                <a:latin typeface="Calibri"/>
                <a:cs typeface="Calibri"/>
              </a:rPr>
              <a:t>DECRETO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Nº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2989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31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JULHO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spc="-20" b="1">
                <a:latin typeface="Calibri"/>
                <a:cs typeface="Calibri"/>
              </a:rPr>
              <a:t>2025</a:t>
            </a:r>
            <a:endParaRPr sz="1200">
              <a:latin typeface="Calibri"/>
              <a:cs typeface="Calibri"/>
            </a:endParaRPr>
          </a:p>
          <a:p>
            <a:pPr marL="12700" marR="11430">
              <a:lnSpc>
                <a:spcPct val="116700"/>
              </a:lnSpc>
              <a:spcBef>
                <a:spcPts val="819"/>
              </a:spcBef>
            </a:pPr>
            <a:r>
              <a:rPr dirty="0" sz="1200" spc="-10" b="1">
                <a:latin typeface="Calibri"/>
                <a:cs typeface="Calibri"/>
              </a:rPr>
              <a:t>REGULAMENTA</a:t>
            </a:r>
            <a:r>
              <a:rPr dirty="0" sz="1200" spc="18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A</a:t>
            </a:r>
            <a:r>
              <a:rPr dirty="0" sz="1200" spc="18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LEI</a:t>
            </a:r>
            <a:r>
              <a:rPr dirty="0" sz="1200" spc="18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MUNICIPAL</a:t>
            </a:r>
            <a:r>
              <a:rPr dirty="0" sz="1200" spc="16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Nº</a:t>
            </a:r>
            <a:r>
              <a:rPr dirty="0" sz="1200" spc="2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901/2025,</a:t>
            </a:r>
            <a:r>
              <a:rPr dirty="0" sz="1200" spc="19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que</a:t>
            </a:r>
            <a:r>
              <a:rPr dirty="0" sz="1200" spc="16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cria</a:t>
            </a:r>
            <a:r>
              <a:rPr dirty="0" sz="1200" spc="19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o</a:t>
            </a:r>
            <a:r>
              <a:rPr dirty="0" sz="1200" spc="19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Conselho</a:t>
            </a:r>
            <a:r>
              <a:rPr dirty="0" sz="1200" spc="17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Municipal</a:t>
            </a:r>
            <a:r>
              <a:rPr dirty="0" sz="1200" spc="180" b="1">
                <a:latin typeface="Calibri"/>
                <a:cs typeface="Calibri"/>
              </a:rPr>
              <a:t> </a:t>
            </a:r>
            <a:r>
              <a:rPr dirty="0" sz="1200" spc="-25" b="1">
                <a:latin typeface="Calibri"/>
                <a:cs typeface="Calibri"/>
              </a:rPr>
              <a:t>da </a:t>
            </a:r>
            <a:r>
              <a:rPr dirty="0" sz="1200" b="1">
                <a:latin typeface="Calibri"/>
                <a:cs typeface="Calibri"/>
              </a:rPr>
              <a:t>Juventude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-</a:t>
            </a:r>
            <a:r>
              <a:rPr dirty="0" sz="1200" spc="225" b="1">
                <a:latin typeface="Calibri"/>
                <a:cs typeface="Calibri"/>
              </a:rPr>
              <a:t> </a:t>
            </a:r>
            <a:r>
              <a:rPr dirty="0" sz="1200" spc="-20" b="1">
                <a:latin typeface="Calibri"/>
                <a:cs typeface="Calibri"/>
              </a:rPr>
              <a:t>COMCULT </a:t>
            </a:r>
            <a:r>
              <a:rPr dirty="0" sz="1200" b="1">
                <a:latin typeface="Calibri"/>
                <a:cs typeface="Calibri"/>
              </a:rPr>
              <a:t>-</a:t>
            </a:r>
            <a:r>
              <a:rPr dirty="0" sz="1200" spc="25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e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dá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outras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providências.</a:t>
            </a:r>
            <a:endParaRPr sz="1200">
              <a:latin typeface="Calibri"/>
              <a:cs typeface="Calibri"/>
            </a:endParaRPr>
          </a:p>
          <a:p>
            <a:pPr algn="just" marL="12700" marR="10795">
              <a:lnSpc>
                <a:spcPct val="118300"/>
              </a:lnSpc>
              <a:spcBef>
                <a:spcPts val="795"/>
              </a:spcBef>
            </a:pP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PREFEITO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MUNICÍPIO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SEROPÉDICA,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uso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das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atribuições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lhe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confere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a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3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Orgânica</a:t>
            </a:r>
            <a:r>
              <a:rPr dirty="0" sz="1200" spc="3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3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Município,</a:t>
            </a:r>
            <a:r>
              <a:rPr dirty="0" sz="1200" spc="2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3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considerando</a:t>
            </a:r>
            <a:r>
              <a:rPr dirty="0" sz="1200" spc="3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3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necessidade</a:t>
            </a:r>
            <a:r>
              <a:rPr dirty="0" sz="1200" spc="3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regulamentar</a:t>
            </a:r>
            <a:r>
              <a:rPr dirty="0" sz="1200" spc="3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31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Lei </a:t>
            </a:r>
            <a:r>
              <a:rPr dirty="0" sz="1200">
                <a:latin typeface="Calibri"/>
                <a:cs typeface="Calibri"/>
              </a:rPr>
              <a:t>Municipal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nº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901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21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julho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2025.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20"/>
              </a:spcBef>
            </a:pP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200" spc="-10" b="1">
                <a:latin typeface="Calibri"/>
                <a:cs typeface="Calibri"/>
              </a:rPr>
              <a:t>DECRETA:</a:t>
            </a:r>
            <a:endParaRPr sz="12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060"/>
              </a:spcBef>
            </a:pPr>
            <a:r>
              <a:rPr dirty="0" sz="1200" spc="-10" b="1">
                <a:latin typeface="Calibri"/>
                <a:cs typeface="Calibri"/>
              </a:rPr>
              <a:t>CAPÍTULO </a:t>
            </a:r>
            <a:r>
              <a:rPr dirty="0" sz="1200" b="1">
                <a:latin typeface="Calibri"/>
                <a:cs typeface="Calibri"/>
              </a:rPr>
              <a:t>I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–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DAS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DISPOSIÇÕES</a:t>
            </a:r>
            <a:r>
              <a:rPr dirty="0" sz="1200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GERAIS</a:t>
            </a:r>
            <a:endParaRPr sz="1200">
              <a:latin typeface="Calibri"/>
              <a:cs typeface="Calibri"/>
            </a:endParaRPr>
          </a:p>
          <a:p>
            <a:pPr algn="just" marL="12700" marR="9525">
              <a:lnSpc>
                <a:spcPct val="117500"/>
              </a:lnSpc>
              <a:spcBef>
                <a:spcPts val="805"/>
              </a:spcBef>
            </a:pPr>
            <a:r>
              <a:rPr dirty="0" sz="1200" spc="-10" b="1">
                <a:latin typeface="Calibri"/>
                <a:cs typeface="Calibri"/>
              </a:rPr>
              <a:t>Art.</a:t>
            </a:r>
            <a:r>
              <a:rPr dirty="0" sz="1200" spc="-65" b="1">
                <a:latin typeface="Calibri"/>
                <a:cs typeface="Calibri"/>
              </a:rPr>
              <a:t> </a:t>
            </a:r>
            <a:r>
              <a:rPr dirty="0" sz="1200" spc="-15" b="1">
                <a:latin typeface="Calibri"/>
                <a:cs typeface="Calibri"/>
              </a:rPr>
              <a:t>1º</a:t>
            </a:r>
            <a:r>
              <a:rPr dirty="0" sz="1200" spc="-70" b="1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Este</a:t>
            </a:r>
            <a:r>
              <a:rPr dirty="0" sz="1200" spc="-8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Decreto</a:t>
            </a:r>
            <a:r>
              <a:rPr dirty="0" sz="1200" spc="-9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regulamenta</a:t>
            </a:r>
            <a:r>
              <a:rPr dirty="0" sz="1200" spc="-6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</a:t>
            </a:r>
            <a:r>
              <a:rPr dirty="0" sz="1200" spc="-8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criação,</a:t>
            </a:r>
            <a:r>
              <a:rPr dirty="0" sz="1200" spc="-9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</a:t>
            </a:r>
            <a:r>
              <a:rPr dirty="0" sz="1200" spc="-6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estrutura,</a:t>
            </a:r>
            <a:r>
              <a:rPr dirty="0" sz="1200" spc="-7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organização</a:t>
            </a:r>
            <a:r>
              <a:rPr dirty="0" sz="1200" spc="-9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</a:t>
            </a:r>
            <a:r>
              <a:rPr dirty="0" sz="1200" spc="-6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funcionamento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Conselho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Municipal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Cultura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Seropédica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–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35">
                <a:latin typeface="Calibri"/>
                <a:cs typeface="Calibri"/>
              </a:rPr>
              <a:t>COMCULT,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conforme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disposto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na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 </a:t>
            </a:r>
            <a:r>
              <a:rPr dirty="0" sz="1200" spc="-5">
                <a:latin typeface="Calibri"/>
                <a:cs typeface="Calibri"/>
              </a:rPr>
              <a:t>Municipal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nº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901/2025.</a:t>
            </a:r>
            <a:endParaRPr sz="1200">
              <a:latin typeface="Calibri"/>
              <a:cs typeface="Calibri"/>
            </a:endParaRPr>
          </a:p>
          <a:p>
            <a:pPr algn="just" marL="12700" marR="5080">
              <a:lnSpc>
                <a:spcPct val="118000"/>
              </a:lnSpc>
              <a:spcBef>
                <a:spcPts val="795"/>
              </a:spcBef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2º</a:t>
            </a:r>
            <a:r>
              <a:rPr dirty="0" sz="1200" spc="15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 </a:t>
            </a:r>
            <a:r>
              <a:rPr dirty="0" sz="1200" spc="-10">
                <a:latin typeface="Calibri"/>
                <a:cs typeface="Calibri"/>
              </a:rPr>
              <a:t>COMCULT </a:t>
            </a:r>
            <a:r>
              <a:rPr dirty="0" sz="1200">
                <a:latin typeface="Calibri"/>
                <a:cs typeface="Calibri"/>
              </a:rPr>
              <a:t>é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órgão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colegiado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caráter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consultivo, propositivo,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deliberativo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 </a:t>
            </a:r>
            <a:r>
              <a:rPr dirty="0" sz="1200">
                <a:latin typeface="Calibri"/>
                <a:cs typeface="Calibri"/>
              </a:rPr>
              <a:t>fiscalizador,</a:t>
            </a:r>
            <a:r>
              <a:rPr dirty="0" sz="1200" spc="4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4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atuação</a:t>
            </a:r>
            <a:r>
              <a:rPr dirty="0" sz="1200" spc="4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transversal</a:t>
            </a:r>
            <a:r>
              <a:rPr dirty="0" sz="1200" spc="4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junto</a:t>
            </a:r>
            <a:r>
              <a:rPr dirty="0" sz="1200" spc="4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às</a:t>
            </a:r>
            <a:r>
              <a:rPr dirty="0" sz="1200" spc="459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secretarias</a:t>
            </a:r>
            <a:r>
              <a:rPr dirty="0" sz="1200" spc="4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municipais</a:t>
            </a:r>
            <a:r>
              <a:rPr dirty="0" sz="1200" spc="459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correlatas, </a:t>
            </a:r>
            <a:r>
              <a:rPr dirty="0" sz="1200">
                <a:latin typeface="Calibri"/>
                <a:cs typeface="Calibri"/>
              </a:rPr>
              <a:t>vinculado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administrativamente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Secretaria</a:t>
            </a:r>
            <a:r>
              <a:rPr dirty="0" sz="1200">
                <a:latin typeface="Calibri"/>
                <a:cs typeface="Calibri"/>
              </a:rPr>
              <a:t> Municipal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Turismo,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Cultura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Juventude,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16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garantirá</a:t>
            </a:r>
            <a:r>
              <a:rPr dirty="0" sz="1200" spc="16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15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apoio</a:t>
            </a:r>
            <a:r>
              <a:rPr dirty="0" sz="1200" spc="16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técnico,</a:t>
            </a:r>
            <a:r>
              <a:rPr dirty="0" sz="1200" spc="16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estrutural</a:t>
            </a:r>
            <a:r>
              <a:rPr dirty="0" sz="1200" spc="15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7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logístico</a:t>
            </a:r>
            <a:r>
              <a:rPr dirty="0" sz="1200" spc="15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necessário</a:t>
            </a:r>
            <a:r>
              <a:rPr dirty="0" sz="1200" spc="16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17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160">
                <a:latin typeface="Calibri"/>
                <a:cs typeface="Calibri"/>
              </a:rPr>
              <a:t>  </a:t>
            </a:r>
            <a:r>
              <a:rPr dirty="0" sz="1200" spc="-25">
                <a:latin typeface="Calibri"/>
                <a:cs typeface="Calibri"/>
              </a:rPr>
              <a:t>seu </a:t>
            </a:r>
            <a:r>
              <a:rPr dirty="0" sz="1200" spc="-10">
                <a:latin typeface="Calibri"/>
                <a:cs typeface="Calibri"/>
              </a:rPr>
              <a:t>funcionamento.</a:t>
            </a:r>
            <a:endParaRPr sz="12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060"/>
              </a:spcBef>
            </a:pPr>
            <a:r>
              <a:rPr dirty="0" sz="1200" spc="-10" b="1">
                <a:latin typeface="Calibri"/>
                <a:cs typeface="Calibri"/>
              </a:rPr>
              <a:t>CAPÍTULO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II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–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DA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ESTRUTURA</a:t>
            </a:r>
            <a:r>
              <a:rPr dirty="0" sz="1200" spc="-40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ADMINISTRATIVA</a:t>
            </a:r>
            <a:endParaRPr sz="12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  <a:spcBef>
                <a:spcPts val="1055"/>
              </a:spcBef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-4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3º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 </a:t>
            </a:r>
            <a:r>
              <a:rPr dirty="0" sz="1200" spc="-10">
                <a:latin typeface="Calibri"/>
                <a:cs typeface="Calibri"/>
              </a:rPr>
              <a:t>Secretaria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Municipal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0">
                <a:latin typeface="Calibri"/>
                <a:cs typeface="Calibri"/>
              </a:rPr>
              <a:t> Turismo,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Cultura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Juventude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será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responsável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por:</a:t>
            </a:r>
            <a:endParaRPr sz="1200">
              <a:latin typeface="Calibri"/>
              <a:cs typeface="Calibri"/>
            </a:endParaRPr>
          </a:p>
          <a:p>
            <a:pPr algn="just" marL="12700" marR="5080">
              <a:lnSpc>
                <a:spcPct val="118000"/>
              </a:lnSpc>
              <a:spcBef>
                <a:spcPts val="800"/>
              </a:spcBef>
              <a:tabLst>
                <a:tab pos="2700655" algn="l"/>
                <a:tab pos="4798060" algn="l"/>
              </a:tabLst>
            </a:pPr>
            <a:r>
              <a:rPr dirty="0" sz="1200">
                <a:latin typeface="Calibri"/>
                <a:cs typeface="Calibri"/>
              </a:rPr>
              <a:t>I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–</a:t>
            </a:r>
            <a:r>
              <a:rPr dirty="0" sz="1200" spc="2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disponibilizar</a:t>
            </a:r>
            <a:r>
              <a:rPr dirty="0" sz="1200" spc="25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espaço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físico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2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estrutura</a:t>
            </a:r>
            <a:r>
              <a:rPr dirty="0" sz="1200" spc="2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2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reuniões,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arquivos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26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comunicação institucional</a:t>
            </a:r>
            <a:r>
              <a:rPr dirty="0" sz="1200">
                <a:latin typeface="Calibri"/>
                <a:cs typeface="Calibri"/>
              </a:rPr>
              <a:t>	</a:t>
            </a:r>
            <a:r>
              <a:rPr dirty="0" sz="1200" spc="-25">
                <a:latin typeface="Calibri"/>
                <a:cs typeface="Calibri"/>
              </a:rPr>
              <a:t>do</a:t>
            </a:r>
            <a:r>
              <a:rPr dirty="0" sz="1200">
                <a:latin typeface="Calibri"/>
                <a:cs typeface="Calibri"/>
              </a:rPr>
              <a:t>	</a:t>
            </a:r>
            <a:r>
              <a:rPr dirty="0" sz="1200" spc="-10">
                <a:latin typeface="Calibri"/>
                <a:cs typeface="Calibri"/>
              </a:rPr>
              <a:t>Conselho; </a:t>
            </a:r>
            <a:r>
              <a:rPr dirty="0" sz="1200">
                <a:latin typeface="Calibri"/>
                <a:cs typeface="Calibri"/>
              </a:rPr>
              <a:t>II</a:t>
            </a:r>
            <a:r>
              <a:rPr dirty="0" sz="1200" spc="2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–</a:t>
            </a:r>
            <a:r>
              <a:rPr dirty="0" sz="1200" spc="2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designar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servidor(a)</a:t>
            </a:r>
            <a:r>
              <a:rPr dirty="0" sz="1200" spc="2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atuar</a:t>
            </a:r>
            <a:r>
              <a:rPr dirty="0" sz="1200" spc="2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como</a:t>
            </a:r>
            <a:r>
              <a:rPr dirty="0" sz="1200" spc="2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responsável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pelo</a:t>
            </a:r>
            <a:r>
              <a:rPr dirty="0" sz="1200" spc="2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apoio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às</a:t>
            </a:r>
            <a:r>
              <a:rPr dirty="0" sz="1200" spc="229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atividades</a:t>
            </a:r>
            <a:r>
              <a:rPr dirty="0" sz="1200" spc="23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do </a:t>
            </a:r>
            <a:r>
              <a:rPr dirty="0" sz="1200">
                <a:latin typeface="Calibri"/>
                <a:cs typeface="Calibri"/>
              </a:rPr>
              <a:t>Conselho</a:t>
            </a:r>
            <a:r>
              <a:rPr dirty="0" sz="1200" spc="33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34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também</a:t>
            </a:r>
            <a:r>
              <a:rPr dirty="0" sz="1200" spc="33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34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atuar</a:t>
            </a:r>
            <a:r>
              <a:rPr dirty="0" sz="1200" spc="33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na</a:t>
            </a:r>
            <a:r>
              <a:rPr dirty="0" sz="1200" spc="350">
                <a:latin typeface="Calibri"/>
                <a:cs typeface="Calibri"/>
              </a:rPr>
              <a:t>  </a:t>
            </a:r>
            <a:r>
              <a:rPr dirty="0" sz="1200" b="1">
                <a:latin typeface="Calibri"/>
                <a:cs typeface="Calibri"/>
              </a:rPr>
              <a:t>Secretaria</a:t>
            </a:r>
            <a:r>
              <a:rPr dirty="0" sz="1200" spc="340" b="1">
                <a:latin typeface="Calibri"/>
                <a:cs typeface="Calibri"/>
              </a:rPr>
              <a:t>  </a:t>
            </a:r>
            <a:r>
              <a:rPr dirty="0" sz="1200" b="1">
                <a:latin typeface="Calibri"/>
                <a:cs typeface="Calibri"/>
              </a:rPr>
              <a:t>Executiva</a:t>
            </a:r>
            <a:r>
              <a:rPr dirty="0" sz="1200" spc="350" b="1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9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COMCULT</a:t>
            </a:r>
            <a:r>
              <a:rPr dirty="0" sz="1200" spc="-10">
                <a:latin typeface="Calibri"/>
                <a:cs typeface="Calibri"/>
              </a:rPr>
              <a:t>;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III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–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garantir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publicação dos atos oficiais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 Conselho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Diário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Oficial do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Município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portal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Prefeitura;</a:t>
            </a:r>
            <a:endParaRPr sz="12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  <a:spcBef>
                <a:spcPts val="1055"/>
              </a:spcBef>
            </a:pPr>
            <a:r>
              <a:rPr dirty="0" sz="1200">
                <a:latin typeface="Calibri"/>
                <a:cs typeface="Calibri"/>
              </a:rPr>
              <a:t>IV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–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apoiar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organização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Fórum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Municipal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Cultura.</a:t>
            </a:r>
            <a:endParaRPr sz="12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055"/>
              </a:spcBef>
            </a:pPr>
            <a:r>
              <a:rPr dirty="0" sz="1200" spc="-10" b="1">
                <a:latin typeface="Calibri"/>
                <a:cs typeface="Calibri"/>
              </a:rPr>
              <a:t>CAPÍTULO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III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–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DA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ELEIÇÃO,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INSCRIÇÃO,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ESCOLHA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E</a:t>
            </a:r>
            <a:r>
              <a:rPr dirty="0" sz="1200" spc="-40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POSSE</a:t>
            </a:r>
            <a:endParaRPr sz="12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  <a:spcBef>
                <a:spcPts val="1060"/>
              </a:spcBef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-4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4º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eleição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dos(as)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representantes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sociedade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civil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será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precedida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de:</a:t>
            </a:r>
            <a:endParaRPr sz="12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  <a:spcBef>
                <a:spcPts val="1055"/>
              </a:spcBef>
            </a:pPr>
            <a:r>
              <a:rPr dirty="0" sz="1200">
                <a:latin typeface="Calibri"/>
                <a:cs typeface="Calibri"/>
              </a:rPr>
              <a:t>I</a:t>
            </a:r>
            <a:r>
              <a:rPr dirty="0" sz="1200" spc="4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–</a:t>
            </a:r>
            <a:r>
              <a:rPr dirty="0" sz="1200" spc="43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ampla</a:t>
            </a:r>
            <a:r>
              <a:rPr dirty="0" sz="1200" spc="43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convocação</a:t>
            </a:r>
            <a:r>
              <a:rPr dirty="0" sz="1200" spc="4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pública,</a:t>
            </a:r>
            <a:r>
              <a:rPr dirty="0" sz="1200" spc="4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43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antecedência</a:t>
            </a:r>
            <a:r>
              <a:rPr dirty="0" sz="1200" spc="43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mínima</a:t>
            </a:r>
            <a:r>
              <a:rPr dirty="0" sz="1200" spc="43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15</a:t>
            </a:r>
            <a:r>
              <a:rPr dirty="0" sz="1200" spc="4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(quinze)</a:t>
            </a:r>
            <a:r>
              <a:rPr dirty="0" sz="1200" spc="4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dias;</a:t>
            </a:r>
            <a:endParaRPr sz="1200">
              <a:latin typeface="Calibri"/>
              <a:cs typeface="Calibri"/>
            </a:endParaRPr>
          </a:p>
          <a:p>
            <a:pPr algn="just" marL="12700" marR="8255">
              <a:lnSpc>
                <a:spcPct val="117600"/>
              </a:lnSpc>
              <a:spcBef>
                <a:spcPts val="10"/>
              </a:spcBef>
              <a:tabLst>
                <a:tab pos="1398905" algn="l"/>
                <a:tab pos="2206625" algn="l"/>
                <a:tab pos="3136265" algn="l"/>
                <a:tab pos="3883025" algn="l"/>
                <a:tab pos="5111115" algn="l"/>
              </a:tabLst>
            </a:pPr>
            <a:r>
              <a:rPr dirty="0" sz="1200">
                <a:latin typeface="Calibri"/>
                <a:cs typeface="Calibri"/>
              </a:rPr>
              <a:t>II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–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realização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Comissão</a:t>
            </a:r>
            <a:r>
              <a:rPr dirty="0" sz="1200" spc="5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6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Conselho</a:t>
            </a:r>
            <a:r>
              <a:rPr dirty="0" sz="1200" spc="6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Titular</a:t>
            </a:r>
            <a:r>
              <a:rPr dirty="0" sz="1200" spc="7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Eleitoral</a:t>
            </a:r>
            <a:r>
              <a:rPr dirty="0" sz="1200">
                <a:latin typeface="Calibri"/>
                <a:cs typeface="Calibri"/>
              </a:rPr>
              <a:t>,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coordenado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pela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Secretaria </a:t>
            </a:r>
            <a:r>
              <a:rPr dirty="0" sz="1200">
                <a:latin typeface="Calibri"/>
                <a:cs typeface="Calibri"/>
              </a:rPr>
              <a:t>Municipal</a:t>
            </a:r>
            <a:r>
              <a:rPr dirty="0" sz="1200" spc="1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Turismo,</a:t>
            </a:r>
            <a:r>
              <a:rPr dirty="0" sz="1200" spc="1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Cultura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Juventude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avaliação</a:t>
            </a:r>
            <a:r>
              <a:rPr dirty="0" sz="1200" spc="1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critérios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eleição</a:t>
            </a:r>
            <a:r>
              <a:rPr dirty="0" sz="1200" spc="12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dos </a:t>
            </a:r>
            <a:r>
              <a:rPr dirty="0" sz="1200" spc="-10">
                <a:latin typeface="Calibri"/>
                <a:cs typeface="Calibri"/>
              </a:rPr>
              <a:t>Conselheiros</a:t>
            </a:r>
            <a:r>
              <a:rPr dirty="0" sz="1200">
                <a:latin typeface="Calibri"/>
                <a:cs typeface="Calibri"/>
              </a:rPr>
              <a:t>	</a:t>
            </a:r>
            <a:r>
              <a:rPr dirty="0" sz="1200" spc="-25">
                <a:latin typeface="Calibri"/>
                <a:cs typeface="Calibri"/>
              </a:rPr>
              <a:t>por</a:t>
            </a:r>
            <a:r>
              <a:rPr dirty="0" sz="1200">
                <a:latin typeface="Calibri"/>
                <a:cs typeface="Calibri"/>
              </a:rPr>
              <a:t>	</a:t>
            </a:r>
            <a:r>
              <a:rPr dirty="0" sz="1200" spc="-20">
                <a:latin typeface="Calibri"/>
                <a:cs typeface="Calibri"/>
              </a:rPr>
              <a:t>parte</a:t>
            </a:r>
            <a:r>
              <a:rPr dirty="0" sz="1200">
                <a:latin typeface="Calibri"/>
                <a:cs typeface="Calibri"/>
              </a:rPr>
              <a:t>	</a:t>
            </a:r>
            <a:r>
              <a:rPr dirty="0" sz="1200" spc="-25">
                <a:latin typeface="Calibri"/>
                <a:cs typeface="Calibri"/>
              </a:rPr>
              <a:t>da</a:t>
            </a:r>
            <a:r>
              <a:rPr dirty="0" sz="1200">
                <a:latin typeface="Calibri"/>
                <a:cs typeface="Calibri"/>
              </a:rPr>
              <a:t>	</a:t>
            </a:r>
            <a:r>
              <a:rPr dirty="0" sz="1200" spc="-10">
                <a:latin typeface="Calibri"/>
                <a:cs typeface="Calibri"/>
              </a:rPr>
              <a:t>Sociedade</a:t>
            </a:r>
            <a:r>
              <a:rPr dirty="0" sz="1200">
                <a:latin typeface="Calibri"/>
                <a:cs typeface="Calibri"/>
              </a:rPr>
              <a:t>	</a:t>
            </a:r>
            <a:r>
              <a:rPr dirty="0" sz="1200" spc="-10">
                <a:latin typeface="Calibri"/>
                <a:cs typeface="Calibri"/>
              </a:rPr>
              <a:t>Civil;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80684" y="387984"/>
            <a:ext cx="961694" cy="688975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066596" y="420369"/>
            <a:ext cx="5426075" cy="9138920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marL="911860" marR="1966595">
              <a:lnSpc>
                <a:spcPct val="104200"/>
              </a:lnSpc>
              <a:spcBef>
                <a:spcPts val="4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 algn="just" marL="12700" marR="7620" indent="151130">
              <a:lnSpc>
                <a:spcPct val="116700"/>
              </a:lnSpc>
              <a:spcBef>
                <a:spcPts val="1340"/>
              </a:spcBef>
              <a:buAutoNum type="romanUcPeriod" startAt="3"/>
              <a:tabLst>
                <a:tab pos="163830" algn="l"/>
              </a:tabLst>
            </a:pPr>
            <a:r>
              <a:rPr dirty="0" sz="1200">
                <a:latin typeface="Calibri"/>
                <a:cs typeface="Calibri"/>
              </a:rPr>
              <a:t>–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inscrição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sociedade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civil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interessados,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fazedores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cultura, </a:t>
            </a:r>
            <a:r>
              <a:rPr dirty="0" sz="1200" spc="-10">
                <a:latin typeface="Calibri"/>
                <a:cs typeface="Calibri"/>
              </a:rPr>
              <a:t>observando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critérios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representatividade,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atuação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10">
                <a:latin typeface="Calibri"/>
                <a:cs typeface="Calibri"/>
              </a:rPr>
              <a:t> legitimidade;</a:t>
            </a:r>
            <a:endParaRPr sz="1200">
              <a:latin typeface="Calibri"/>
              <a:cs typeface="Calibri"/>
            </a:endParaRPr>
          </a:p>
          <a:p>
            <a:pPr algn="just" marL="167640" indent="-154940">
              <a:lnSpc>
                <a:spcPct val="100000"/>
              </a:lnSpc>
              <a:spcBef>
                <a:spcPts val="1060"/>
              </a:spcBef>
              <a:buAutoNum type="romanUcPeriod" startAt="3"/>
              <a:tabLst>
                <a:tab pos="167640" algn="l"/>
              </a:tabLst>
            </a:pPr>
            <a:r>
              <a:rPr dirty="0" sz="1200">
                <a:latin typeface="Calibri"/>
                <a:cs typeface="Calibri"/>
              </a:rPr>
              <a:t>–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atuantes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setor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direta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indiretamente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residentes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município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Seropédica;</a:t>
            </a:r>
            <a:endParaRPr sz="1200">
              <a:latin typeface="Calibri"/>
              <a:cs typeface="Calibri"/>
            </a:endParaRPr>
          </a:p>
          <a:p>
            <a:pPr algn="just" marL="12700" marR="6985">
              <a:lnSpc>
                <a:spcPct val="118300"/>
              </a:lnSpc>
              <a:spcBef>
                <a:spcPts val="795"/>
              </a:spcBef>
            </a:pPr>
            <a:r>
              <a:rPr dirty="0" sz="1200">
                <a:latin typeface="Calibri"/>
                <a:cs typeface="Calibri"/>
              </a:rPr>
              <a:t>Parágrafo</a:t>
            </a:r>
            <a:r>
              <a:rPr dirty="0" sz="1200" spc="13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único.</a:t>
            </a:r>
            <a:r>
              <a:rPr dirty="0" sz="1200" spc="14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14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edital</a:t>
            </a:r>
            <a:r>
              <a:rPr dirty="0" sz="1200" spc="13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4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convocação</a:t>
            </a:r>
            <a:r>
              <a:rPr dirty="0" sz="1200" spc="13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estabelecerá</a:t>
            </a:r>
            <a:r>
              <a:rPr dirty="0" sz="1200" spc="14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14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prazos,</a:t>
            </a:r>
            <a:r>
              <a:rPr dirty="0" sz="1200" spc="13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critérios,</a:t>
            </a:r>
            <a:r>
              <a:rPr dirty="0" sz="1200" spc="135">
                <a:latin typeface="Calibri"/>
                <a:cs typeface="Calibri"/>
              </a:rPr>
              <a:t>  </a:t>
            </a:r>
            <a:r>
              <a:rPr dirty="0" sz="1200" spc="-50">
                <a:latin typeface="Calibri"/>
                <a:cs typeface="Calibri"/>
              </a:rPr>
              <a:t>e </a:t>
            </a:r>
            <a:r>
              <a:rPr dirty="0" sz="1200" spc="-10">
                <a:latin typeface="Calibri"/>
                <a:cs typeface="Calibri"/>
              </a:rPr>
              <a:t>documentação exigida.</a:t>
            </a:r>
            <a:endParaRPr sz="12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055"/>
              </a:spcBef>
            </a:pPr>
            <a:r>
              <a:rPr dirty="0" sz="1200" spc="-10" b="1">
                <a:latin typeface="Calibri"/>
                <a:cs typeface="Calibri"/>
              </a:rPr>
              <a:t>CAPÍTULO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IV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–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DA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COMPOSIÇÃO</a:t>
            </a:r>
            <a:endParaRPr sz="12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  <a:spcBef>
                <a:spcPts val="1055"/>
              </a:spcBef>
            </a:pPr>
            <a:r>
              <a:rPr dirty="0" sz="1200" b="1">
                <a:latin typeface="Calibri"/>
                <a:cs typeface="Calibri"/>
              </a:rPr>
              <a:t>Art.5º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COMCULT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será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composto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por:</a:t>
            </a:r>
            <a:endParaRPr sz="1200">
              <a:latin typeface="Calibri"/>
              <a:cs typeface="Calibri"/>
            </a:endParaRPr>
          </a:p>
          <a:p>
            <a:pPr lvl="1" marL="469900" marR="7620" indent="-228600">
              <a:lnSpc>
                <a:spcPct val="118300"/>
              </a:lnSpc>
              <a:spcBef>
                <a:spcPts val="795"/>
              </a:spcBef>
              <a:buFont typeface="Calibri"/>
              <a:buAutoNum type="alphaLcParenR"/>
              <a:tabLst>
                <a:tab pos="469900" algn="l"/>
              </a:tabLst>
            </a:pPr>
            <a:r>
              <a:rPr dirty="0" sz="1200" b="1">
                <a:latin typeface="Calibri"/>
                <a:cs typeface="Calibri"/>
              </a:rPr>
              <a:t>4</a:t>
            </a:r>
            <a:r>
              <a:rPr dirty="0" sz="1200" spc="46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(quatro)</a:t>
            </a:r>
            <a:r>
              <a:rPr dirty="0" sz="1200" spc="48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representantes</a:t>
            </a:r>
            <a:r>
              <a:rPr dirty="0" sz="1200" spc="47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do</a:t>
            </a:r>
            <a:r>
              <a:rPr dirty="0" sz="1200" spc="47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Poder</a:t>
            </a:r>
            <a:r>
              <a:rPr dirty="0" sz="1200" spc="48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Público</a:t>
            </a:r>
            <a:r>
              <a:rPr dirty="0" sz="1200" spc="45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Municipal</a:t>
            </a:r>
            <a:r>
              <a:rPr dirty="0" sz="1200">
                <a:latin typeface="Calibri"/>
                <a:cs typeface="Calibri"/>
              </a:rPr>
              <a:t>,</a:t>
            </a:r>
            <a:r>
              <a:rPr dirty="0" sz="1200" spc="4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indicados</a:t>
            </a:r>
            <a:r>
              <a:rPr dirty="0" sz="1200" spc="484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pelos seguintes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órgãos:</a:t>
            </a:r>
            <a:endParaRPr sz="1200">
              <a:latin typeface="Calibri"/>
              <a:cs typeface="Calibri"/>
            </a:endParaRPr>
          </a:p>
          <a:p>
            <a:pPr lvl="2" marL="698500" indent="-228600">
              <a:lnSpc>
                <a:spcPct val="100000"/>
              </a:lnSpc>
              <a:spcBef>
                <a:spcPts val="1105"/>
              </a:spcBef>
              <a:buFont typeface="Symbol"/>
              <a:buChar char=""/>
              <a:tabLst>
                <a:tab pos="698500" algn="l"/>
              </a:tabLst>
            </a:pPr>
            <a:r>
              <a:rPr dirty="0" sz="1200" spc="-10">
                <a:latin typeface="Calibri"/>
                <a:cs typeface="Calibri"/>
              </a:rPr>
              <a:t>Secretaria </a:t>
            </a:r>
            <a:r>
              <a:rPr dirty="0" sz="1200">
                <a:latin typeface="Calibri"/>
                <a:cs typeface="Calibri"/>
              </a:rPr>
              <a:t>Municipal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 </a:t>
            </a:r>
            <a:r>
              <a:rPr dirty="0" sz="1200" spc="-20">
                <a:latin typeface="Calibri"/>
                <a:cs typeface="Calibri"/>
              </a:rPr>
              <a:t>Turismo,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Cultura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Juventude;</a:t>
            </a:r>
            <a:endParaRPr sz="1200">
              <a:latin typeface="Calibri"/>
              <a:cs typeface="Calibri"/>
            </a:endParaRPr>
          </a:p>
          <a:p>
            <a:pPr lvl="2" marL="698500" indent="-228600">
              <a:lnSpc>
                <a:spcPct val="100000"/>
              </a:lnSpc>
              <a:spcBef>
                <a:spcPts val="315"/>
              </a:spcBef>
              <a:buFont typeface="Symbol"/>
              <a:buChar char=""/>
              <a:tabLst>
                <a:tab pos="698500" algn="l"/>
              </a:tabLst>
            </a:pPr>
            <a:r>
              <a:rPr dirty="0" sz="1200" spc="-10">
                <a:latin typeface="Calibri"/>
                <a:cs typeface="Calibri"/>
              </a:rPr>
              <a:t>Secretaria </a:t>
            </a:r>
            <a:r>
              <a:rPr dirty="0" sz="1200">
                <a:latin typeface="Calibri"/>
                <a:cs typeface="Calibri"/>
              </a:rPr>
              <a:t>Municipal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Educação;</a:t>
            </a:r>
            <a:endParaRPr sz="1200">
              <a:latin typeface="Calibri"/>
              <a:cs typeface="Calibri"/>
            </a:endParaRPr>
          </a:p>
          <a:p>
            <a:pPr lvl="2" marL="698500" indent="-228600">
              <a:lnSpc>
                <a:spcPct val="100000"/>
              </a:lnSpc>
              <a:spcBef>
                <a:spcPts val="335"/>
              </a:spcBef>
              <a:buFont typeface="Symbol"/>
              <a:buChar char=""/>
              <a:tabLst>
                <a:tab pos="698500" algn="l"/>
              </a:tabLst>
            </a:pPr>
            <a:r>
              <a:rPr dirty="0" sz="1200" spc="-10">
                <a:latin typeface="Calibri"/>
                <a:cs typeface="Calibri"/>
              </a:rPr>
              <a:t>Secretaria</a:t>
            </a:r>
            <a:r>
              <a:rPr dirty="0" sz="1200">
                <a:latin typeface="Calibri"/>
                <a:cs typeface="Calibri"/>
              </a:rPr>
              <a:t> Municipal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Assistência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Social;</a:t>
            </a:r>
            <a:endParaRPr sz="1200">
              <a:latin typeface="Calibri"/>
              <a:cs typeface="Calibri"/>
            </a:endParaRPr>
          </a:p>
          <a:p>
            <a:pPr lvl="2" marL="698500" indent="-228600">
              <a:lnSpc>
                <a:spcPct val="100000"/>
              </a:lnSpc>
              <a:spcBef>
                <a:spcPts val="310"/>
              </a:spcBef>
              <a:buFont typeface="Symbol"/>
              <a:buChar char=""/>
              <a:tabLst>
                <a:tab pos="698500" algn="l"/>
              </a:tabLst>
            </a:pPr>
            <a:r>
              <a:rPr dirty="0" sz="1200" spc="-10">
                <a:latin typeface="Calibri"/>
                <a:cs typeface="Calibri"/>
              </a:rPr>
              <a:t>Secretaria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Municipal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Trabalho,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Emprego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Renda.</a:t>
            </a:r>
            <a:endParaRPr sz="1200">
              <a:latin typeface="Calibri"/>
              <a:cs typeface="Calibri"/>
            </a:endParaRPr>
          </a:p>
          <a:p>
            <a:pPr algn="just" lvl="1" marL="504190" indent="-262890">
              <a:lnSpc>
                <a:spcPct val="100000"/>
              </a:lnSpc>
              <a:spcBef>
                <a:spcPts val="265"/>
              </a:spcBef>
              <a:buFont typeface="Calibri"/>
              <a:buAutoNum type="alphaLcParenR"/>
              <a:tabLst>
                <a:tab pos="504190" algn="l"/>
              </a:tabLst>
            </a:pPr>
            <a:r>
              <a:rPr dirty="0" sz="1200" b="1">
                <a:latin typeface="Calibri"/>
                <a:cs typeface="Calibri"/>
              </a:rPr>
              <a:t>4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(quatro)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representantes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da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sociedade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civil</a:t>
            </a:r>
            <a:r>
              <a:rPr dirty="0" sz="1200">
                <a:latin typeface="Calibri"/>
                <a:cs typeface="Calibri"/>
              </a:rPr>
              <a:t>,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sendo:</a:t>
            </a:r>
            <a:endParaRPr sz="1200">
              <a:latin typeface="Calibri"/>
              <a:cs typeface="Calibri"/>
            </a:endParaRPr>
          </a:p>
          <a:p>
            <a:pPr algn="just" lvl="2" marL="698500" marR="7620" indent="-228600">
              <a:lnSpc>
                <a:spcPct val="118300"/>
              </a:lnSpc>
              <a:spcBef>
                <a:spcPts val="50"/>
              </a:spcBef>
              <a:buFont typeface="Symbol"/>
              <a:buChar char=""/>
              <a:tabLst>
                <a:tab pos="698500" algn="l"/>
                <a:tab pos="731520" algn="l"/>
              </a:tabLst>
            </a:pPr>
            <a:r>
              <a:rPr dirty="0" sz="1200">
                <a:latin typeface="Calibri"/>
                <a:cs typeface="Calibri"/>
              </a:rPr>
              <a:t>	02</a:t>
            </a:r>
            <a:r>
              <a:rPr dirty="0" sz="1200" spc="11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(dois)</a:t>
            </a:r>
            <a:r>
              <a:rPr dirty="0" sz="1200" spc="12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membros</a:t>
            </a:r>
            <a:r>
              <a:rPr dirty="0" sz="1200" spc="13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representantes</a:t>
            </a:r>
            <a:r>
              <a:rPr dirty="0" sz="1200" spc="12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14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segmentos</a:t>
            </a:r>
            <a:r>
              <a:rPr dirty="0" sz="1200" spc="12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culturais</a:t>
            </a:r>
            <a:r>
              <a:rPr dirty="0" sz="1200" spc="120">
                <a:latin typeface="Calibri"/>
                <a:cs typeface="Calibri"/>
              </a:rPr>
              <a:t>  </a:t>
            </a:r>
            <a:r>
              <a:rPr dirty="0" sz="1200" spc="-10">
                <a:latin typeface="Calibri"/>
                <a:cs typeface="Calibri"/>
              </a:rPr>
              <a:t>diversos, </a:t>
            </a:r>
            <a:r>
              <a:rPr dirty="0" sz="1200">
                <a:latin typeface="Calibri"/>
                <a:cs typeface="Calibri"/>
              </a:rPr>
              <a:t>selecionados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por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chamamento</a:t>
            </a:r>
            <a:r>
              <a:rPr dirty="0" sz="1200" spc="21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público</a:t>
            </a:r>
            <a:r>
              <a:rPr dirty="0" sz="1200">
                <a:latin typeface="Calibri"/>
                <a:cs typeface="Calibri"/>
              </a:rPr>
              <a:t>,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mediante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edital,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acordo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com </a:t>
            </a:r>
            <a:r>
              <a:rPr dirty="0" sz="1200" spc="-10">
                <a:latin typeface="Calibri"/>
                <a:cs typeface="Calibri"/>
              </a:rPr>
              <a:t>critérios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estabelecidos</a:t>
            </a:r>
            <a:r>
              <a:rPr dirty="0" sz="1200">
                <a:latin typeface="Calibri"/>
                <a:cs typeface="Calibri"/>
              </a:rPr>
              <a:t> em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regimento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interno;</a:t>
            </a:r>
            <a:endParaRPr sz="1200">
              <a:latin typeface="Calibri"/>
              <a:cs typeface="Calibri"/>
            </a:endParaRPr>
          </a:p>
          <a:p>
            <a:pPr algn="just" lvl="2" marL="698500" marR="5080" indent="-228600">
              <a:lnSpc>
                <a:spcPct val="118500"/>
              </a:lnSpc>
              <a:spcBef>
                <a:spcPts val="45"/>
              </a:spcBef>
              <a:buFont typeface="Symbol"/>
              <a:buChar char=""/>
              <a:tabLst>
                <a:tab pos="698500" algn="l"/>
                <a:tab pos="731520" algn="l"/>
              </a:tabLst>
            </a:pPr>
            <a:r>
              <a:rPr dirty="0" sz="1200">
                <a:latin typeface="Calibri"/>
                <a:cs typeface="Calibri"/>
              </a:rPr>
              <a:t>	02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(dois)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representantes</a:t>
            </a:r>
            <a:r>
              <a:rPr dirty="0" sz="1200" spc="1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Conselho</a:t>
            </a:r>
            <a:r>
              <a:rPr dirty="0" sz="1200" spc="17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17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Voluntariado</a:t>
            </a:r>
            <a:r>
              <a:rPr dirty="0" sz="1200" spc="17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Cultural</a:t>
            </a:r>
            <a:r>
              <a:rPr dirty="0" sz="1200">
                <a:latin typeface="Calibri"/>
                <a:cs typeface="Calibri"/>
              </a:rPr>
              <a:t>,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quando instituído.</a:t>
            </a:r>
            <a:endParaRPr sz="1200">
              <a:latin typeface="Calibri"/>
              <a:cs typeface="Calibri"/>
            </a:endParaRPr>
          </a:p>
          <a:p>
            <a:pPr algn="just" marL="12700" marR="6985">
              <a:lnSpc>
                <a:spcPct val="118300"/>
              </a:lnSpc>
              <a:spcBef>
                <a:spcPts val="795"/>
              </a:spcBef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3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6º</a:t>
            </a:r>
            <a:r>
              <a:rPr dirty="0" sz="1200" spc="55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nomeação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membros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COMCULT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será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feita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por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Ato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Chefe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Poder Executivo,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após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finalizado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processo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escolha,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mediante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lista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encaminhada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Chefe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Executivo,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exercício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mandato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(dois)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anos,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permitida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uma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recondução.</a:t>
            </a:r>
            <a:endParaRPr sz="1200">
              <a:latin typeface="Calibri"/>
              <a:cs typeface="Calibri"/>
            </a:endParaRPr>
          </a:p>
          <a:p>
            <a:pPr algn="just" marL="12700" marR="13970">
              <a:lnSpc>
                <a:spcPct val="117500"/>
              </a:lnSpc>
              <a:spcBef>
                <a:spcPts val="805"/>
              </a:spcBef>
            </a:pPr>
            <a:r>
              <a:rPr dirty="0" sz="1200" spc="-10" b="1">
                <a:latin typeface="Calibri"/>
                <a:cs typeface="Calibri"/>
              </a:rPr>
              <a:t>Art.</a:t>
            </a:r>
            <a:r>
              <a:rPr dirty="0" sz="1200" spc="-5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7º</a:t>
            </a:r>
            <a:r>
              <a:rPr dirty="0" sz="1200" spc="-40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membros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6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COMJUV,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titulares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suplentes,</a:t>
            </a:r>
            <a:r>
              <a:rPr dirty="0" sz="1200" spc="-6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exercerão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suas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funções depois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>
                <a:latin typeface="Calibri"/>
                <a:cs typeface="Calibri"/>
              </a:rPr>
              <a:t>empossados,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caráter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voluntário,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sem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percepção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qualquer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tipo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remuneração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vantagem.</a:t>
            </a:r>
            <a:endParaRPr sz="12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055"/>
              </a:spcBef>
            </a:pPr>
            <a:r>
              <a:rPr dirty="0" sz="1200" spc="-10" b="1">
                <a:latin typeface="Calibri"/>
                <a:cs typeface="Calibri"/>
              </a:rPr>
              <a:t>CAPÍTULO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V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–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DO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REGIMENTO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INTERNO</a:t>
            </a:r>
            <a:endParaRPr sz="1200">
              <a:latin typeface="Calibri"/>
              <a:cs typeface="Calibri"/>
            </a:endParaRPr>
          </a:p>
          <a:p>
            <a:pPr algn="just" marL="12700" marR="8890">
              <a:lnSpc>
                <a:spcPct val="117800"/>
              </a:lnSpc>
              <a:spcBef>
                <a:spcPts val="805"/>
              </a:spcBef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8º</a:t>
            </a:r>
            <a:r>
              <a:rPr dirty="0" sz="1200" spc="20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Regimento</a:t>
            </a:r>
            <a:r>
              <a:rPr dirty="0" sz="1200">
                <a:latin typeface="Calibri"/>
                <a:cs typeface="Calibri"/>
              </a:rPr>
              <a:t> Interno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 </a:t>
            </a:r>
            <a:r>
              <a:rPr dirty="0" sz="1200" spc="-10">
                <a:latin typeface="Calibri"/>
                <a:cs typeface="Calibri"/>
              </a:rPr>
              <a:t>COMCULT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será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aprovado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por maioria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absoluta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seus </a:t>
            </a:r>
            <a:r>
              <a:rPr dirty="0" sz="1200" spc="-10">
                <a:latin typeface="Calibri"/>
                <a:cs typeface="Calibri"/>
              </a:rPr>
              <a:t>membros,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observando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princípios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legalidade,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participação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social,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2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imparcialidade, </a:t>
            </a:r>
            <a:r>
              <a:rPr dirty="0" sz="1200">
                <a:latin typeface="Calibri"/>
                <a:cs typeface="Calibri"/>
              </a:rPr>
              <a:t>devendo</a:t>
            </a:r>
            <a:r>
              <a:rPr dirty="0" sz="1200" spc="2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publicado</a:t>
            </a:r>
            <a:r>
              <a:rPr dirty="0" sz="1200" spc="2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2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Diário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Oficial</a:t>
            </a:r>
            <a:r>
              <a:rPr dirty="0" sz="1200" spc="2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2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Município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disponibilizado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meios eletrônicos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oficiais.</a:t>
            </a:r>
            <a:endParaRPr sz="12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055"/>
              </a:spcBef>
            </a:pPr>
            <a:r>
              <a:rPr dirty="0" sz="1200" spc="-10" b="1">
                <a:latin typeface="Calibri"/>
                <a:cs typeface="Calibri"/>
              </a:rPr>
              <a:t>CAPÍTULO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VI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–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DO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FUNCIONAMENTO</a:t>
            </a:r>
            <a:endParaRPr sz="1200">
              <a:latin typeface="Calibri"/>
              <a:cs typeface="Calibri"/>
            </a:endParaRPr>
          </a:p>
          <a:p>
            <a:pPr algn="just" marL="12700" marR="9525">
              <a:lnSpc>
                <a:spcPct val="118300"/>
              </a:lnSpc>
              <a:spcBef>
                <a:spcPts val="795"/>
              </a:spcBef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13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9º</a:t>
            </a:r>
            <a:r>
              <a:rPr dirty="0" sz="1200" spc="155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COMCULT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deverá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encaminhar,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trimestralmente,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Secretaria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Municipal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 spc="-20">
                <a:latin typeface="Calibri"/>
                <a:cs typeface="Calibri"/>
              </a:rPr>
              <a:t>Turismo,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Cultura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Juventude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e,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anualmente,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Gabinete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Prefeito: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6596" y="420369"/>
            <a:ext cx="3489960" cy="1403985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marL="911860" marR="29845">
              <a:lnSpc>
                <a:spcPct val="104200"/>
              </a:lnSpc>
              <a:spcBef>
                <a:spcPts val="4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sz="1200">
              <a:latin typeface="Arial"/>
              <a:cs typeface="Arial"/>
            </a:endParaRPr>
          </a:p>
          <a:p>
            <a:pPr marL="1033780" indent="-1021080">
              <a:lnSpc>
                <a:spcPct val="100000"/>
              </a:lnSpc>
              <a:buAutoNum type="romanUcPeriod"/>
              <a:tabLst>
                <a:tab pos="1033780" algn="l"/>
                <a:tab pos="2092325" algn="l"/>
              </a:tabLst>
            </a:pPr>
            <a:r>
              <a:rPr dirty="0" sz="1200" spc="-50">
                <a:latin typeface="Calibri"/>
                <a:cs typeface="Calibri"/>
              </a:rPr>
              <a:t>–</a:t>
            </a:r>
            <a:r>
              <a:rPr dirty="0" sz="1200">
                <a:latin typeface="Calibri"/>
                <a:cs typeface="Calibri"/>
              </a:rPr>
              <a:t>	</a:t>
            </a:r>
            <a:r>
              <a:rPr dirty="0" sz="1200" spc="-10">
                <a:latin typeface="Calibri"/>
                <a:cs typeface="Calibri"/>
              </a:rPr>
              <a:t>relatório</a:t>
            </a:r>
            <a:endParaRPr sz="1200">
              <a:latin typeface="Calibri"/>
              <a:cs typeface="Calibri"/>
            </a:endParaRPr>
          </a:p>
          <a:p>
            <a:pPr marL="259715" indent="-247015">
              <a:lnSpc>
                <a:spcPct val="100000"/>
              </a:lnSpc>
              <a:spcBef>
                <a:spcPts val="240"/>
              </a:spcBef>
              <a:buAutoNum type="romanUcPeriod"/>
              <a:tabLst>
                <a:tab pos="259715" algn="l"/>
                <a:tab pos="503555" algn="l"/>
                <a:tab pos="1276985" algn="l"/>
                <a:tab pos="1603375" algn="l"/>
                <a:tab pos="2343150" algn="l"/>
                <a:tab pos="2785110" algn="l"/>
                <a:tab pos="3025775" algn="l"/>
              </a:tabLst>
            </a:pPr>
            <a:r>
              <a:rPr dirty="0" sz="1200" spc="-50">
                <a:latin typeface="Calibri"/>
                <a:cs typeface="Calibri"/>
              </a:rPr>
              <a:t>–</a:t>
            </a:r>
            <a:r>
              <a:rPr dirty="0" sz="1200">
                <a:latin typeface="Calibri"/>
                <a:cs typeface="Calibri"/>
              </a:rPr>
              <a:t>	</a:t>
            </a:r>
            <a:r>
              <a:rPr dirty="0" sz="1200" spc="-10">
                <a:latin typeface="Calibri"/>
                <a:cs typeface="Calibri"/>
              </a:rPr>
              <a:t>propostas</a:t>
            </a:r>
            <a:r>
              <a:rPr dirty="0" sz="1200">
                <a:latin typeface="Calibri"/>
                <a:cs typeface="Calibri"/>
              </a:rPr>
              <a:t>	</a:t>
            </a:r>
            <a:r>
              <a:rPr dirty="0" sz="1200" spc="-25">
                <a:latin typeface="Calibri"/>
                <a:cs typeface="Calibri"/>
              </a:rPr>
              <a:t>de</a:t>
            </a:r>
            <a:r>
              <a:rPr dirty="0" sz="1200">
                <a:latin typeface="Calibri"/>
                <a:cs typeface="Calibri"/>
              </a:rPr>
              <a:t>	</a:t>
            </a:r>
            <a:r>
              <a:rPr dirty="0" sz="1200" spc="-10">
                <a:latin typeface="Calibri"/>
                <a:cs typeface="Calibri"/>
              </a:rPr>
              <a:t>diretrizes</a:t>
            </a:r>
            <a:r>
              <a:rPr dirty="0" sz="1200">
                <a:latin typeface="Calibri"/>
                <a:cs typeface="Calibri"/>
              </a:rPr>
              <a:t>	</a:t>
            </a:r>
            <a:r>
              <a:rPr dirty="0" sz="1200" spc="-20">
                <a:latin typeface="Calibri"/>
                <a:cs typeface="Calibri"/>
              </a:rPr>
              <a:t>para</a:t>
            </a:r>
            <a:r>
              <a:rPr dirty="0" sz="1200">
                <a:latin typeface="Calibri"/>
                <a:cs typeface="Calibri"/>
              </a:rPr>
              <a:t>	</a:t>
            </a:r>
            <a:r>
              <a:rPr dirty="0" sz="1200" spc="-50">
                <a:latin typeface="Calibri"/>
                <a:cs typeface="Calibri"/>
              </a:rPr>
              <a:t>a</a:t>
            </a:r>
            <a:r>
              <a:rPr dirty="0" sz="1200">
                <a:latin typeface="Calibri"/>
                <a:cs typeface="Calibri"/>
              </a:rPr>
              <a:t>	</a:t>
            </a:r>
            <a:r>
              <a:rPr dirty="0" sz="1200" spc="-10">
                <a:latin typeface="Calibri"/>
                <a:cs typeface="Calibri"/>
              </a:rPr>
              <a:t>política</a:t>
            </a:r>
            <a:endParaRPr sz="1200">
              <a:latin typeface="Calibri"/>
              <a:cs typeface="Calibri"/>
            </a:endParaRPr>
          </a:p>
          <a:p>
            <a:pPr marL="163830" indent="-151130">
              <a:lnSpc>
                <a:spcPct val="100000"/>
              </a:lnSpc>
              <a:spcBef>
                <a:spcPts val="270"/>
              </a:spcBef>
              <a:buAutoNum type="romanUcPeriod"/>
              <a:tabLst>
                <a:tab pos="163830" algn="l"/>
              </a:tabLst>
            </a:pPr>
            <a:r>
              <a:rPr dirty="0" sz="1200">
                <a:latin typeface="Calibri"/>
                <a:cs typeface="Calibri"/>
              </a:rPr>
              <a:t>–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avaliação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programas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ações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implementadas.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80684" y="387984"/>
            <a:ext cx="961694" cy="688975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4657970" y="1154937"/>
            <a:ext cx="1833880" cy="452120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  <a:tabLst>
                <a:tab pos="1149350" algn="l"/>
              </a:tabLst>
            </a:pPr>
            <a:r>
              <a:rPr dirty="0" sz="1200" spc="-25">
                <a:latin typeface="Calibri"/>
                <a:cs typeface="Calibri"/>
              </a:rPr>
              <a:t>de</a:t>
            </a:r>
            <a:r>
              <a:rPr dirty="0" sz="1200">
                <a:latin typeface="Calibri"/>
                <a:cs typeface="Calibri"/>
              </a:rPr>
              <a:t>	</a:t>
            </a:r>
            <a:r>
              <a:rPr dirty="0" sz="1200" spc="-10">
                <a:latin typeface="Calibri"/>
                <a:cs typeface="Calibri"/>
              </a:rPr>
              <a:t>atividades;</a:t>
            </a:r>
            <a:endParaRPr sz="1200">
              <a:latin typeface="Calibri"/>
              <a:cs typeface="Calibri"/>
            </a:endParaRPr>
          </a:p>
          <a:p>
            <a:pPr marL="52705">
              <a:lnSpc>
                <a:spcPct val="100000"/>
              </a:lnSpc>
              <a:spcBef>
                <a:spcPts val="240"/>
              </a:spcBef>
              <a:tabLst>
                <a:tab pos="826135" algn="l"/>
                <a:tab pos="1149350" algn="l"/>
              </a:tabLst>
            </a:pPr>
            <a:r>
              <a:rPr dirty="0" sz="1200" spc="-10">
                <a:latin typeface="Calibri"/>
                <a:cs typeface="Calibri"/>
              </a:rPr>
              <a:t>municipal</a:t>
            </a:r>
            <a:r>
              <a:rPr dirty="0" sz="1200">
                <a:latin typeface="Calibri"/>
                <a:cs typeface="Calibri"/>
              </a:rPr>
              <a:t>	</a:t>
            </a:r>
            <a:r>
              <a:rPr dirty="0" sz="1200" spc="-25">
                <a:latin typeface="Calibri"/>
                <a:cs typeface="Calibri"/>
              </a:rPr>
              <a:t>de</a:t>
            </a:r>
            <a:r>
              <a:rPr dirty="0" sz="1200">
                <a:latin typeface="Calibri"/>
                <a:cs typeface="Calibri"/>
              </a:rPr>
              <a:t>	</a:t>
            </a:r>
            <a:r>
              <a:rPr dirty="0" sz="1200" spc="-10">
                <a:latin typeface="Calibri"/>
                <a:cs typeface="Calibri"/>
              </a:rPr>
              <a:t>juventude;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066596" y="1899030"/>
            <a:ext cx="5424170" cy="76993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715">
              <a:lnSpc>
                <a:spcPct val="118300"/>
              </a:lnSpc>
              <a:spcBef>
                <a:spcPts val="100"/>
              </a:spcBef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33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10º</a:t>
            </a:r>
            <a:r>
              <a:rPr dirty="0" sz="1200" spc="370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Compete</a:t>
            </a:r>
            <a:r>
              <a:rPr dirty="0" sz="1200" spc="3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3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COMCULT,</a:t>
            </a:r>
            <a:r>
              <a:rPr dirty="0" sz="1200" spc="3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por</a:t>
            </a:r>
            <a:r>
              <a:rPr dirty="0" sz="1200" spc="3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meio</a:t>
            </a:r>
            <a:r>
              <a:rPr dirty="0" sz="1200" spc="3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seu</a:t>
            </a:r>
            <a:r>
              <a:rPr dirty="0" sz="1200" spc="3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Plenário,</a:t>
            </a:r>
            <a:r>
              <a:rPr dirty="0" sz="1200" spc="3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expedir</a:t>
            </a:r>
            <a:r>
              <a:rPr dirty="0" sz="1200" spc="3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Resoluções, </a:t>
            </a:r>
            <a:r>
              <a:rPr dirty="0" sz="1200" spc="-20">
                <a:latin typeface="Calibri"/>
                <a:cs typeface="Calibri"/>
              </a:rPr>
              <a:t>Recomendações,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Moções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Pareceres, com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efeito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consultivo,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deliberativo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ou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fiscalizador, conforme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definido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Lei.</a:t>
            </a:r>
            <a:endParaRPr sz="12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  <a:spcBef>
                <a:spcPts val="1055"/>
              </a:spcBef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11º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Conselho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reunir-</a:t>
            </a:r>
            <a:r>
              <a:rPr dirty="0" sz="1200" spc="-10">
                <a:latin typeface="Calibri"/>
                <a:cs typeface="Calibri"/>
              </a:rPr>
              <a:t>se-</a:t>
            </a:r>
            <a:r>
              <a:rPr dirty="0" sz="1200" spc="-25">
                <a:latin typeface="Calibri"/>
                <a:cs typeface="Calibri"/>
              </a:rPr>
              <a:t>á:</a:t>
            </a:r>
            <a:endParaRPr sz="12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  <a:spcBef>
                <a:spcPts val="1060"/>
              </a:spcBef>
            </a:pPr>
            <a:r>
              <a:rPr dirty="0" sz="1200">
                <a:latin typeface="Calibri"/>
                <a:cs typeface="Calibri"/>
              </a:rPr>
              <a:t>I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–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ordinariamente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cada 02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(dois)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meses;</a:t>
            </a:r>
            <a:endParaRPr sz="1200">
              <a:latin typeface="Calibri"/>
              <a:cs typeface="Calibri"/>
            </a:endParaRPr>
          </a:p>
          <a:p>
            <a:pPr algn="just" marL="12700" marR="10160">
              <a:lnSpc>
                <a:spcPct val="116700"/>
              </a:lnSpc>
              <a:spcBef>
                <a:spcPts val="815"/>
              </a:spcBef>
            </a:pPr>
            <a:r>
              <a:rPr dirty="0" sz="1200">
                <a:latin typeface="Calibri"/>
                <a:cs typeface="Calibri"/>
              </a:rPr>
              <a:t>II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–</a:t>
            </a:r>
            <a:r>
              <a:rPr dirty="0" sz="1200" spc="2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extraordinariamente,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sempre</a:t>
            </a:r>
            <a:r>
              <a:rPr dirty="0" sz="1200" spc="2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2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convocado</a:t>
            </a:r>
            <a:r>
              <a:rPr dirty="0" sz="1200" spc="2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pela</a:t>
            </a:r>
            <a:r>
              <a:rPr dirty="0" sz="1200" spc="25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Presidência</a:t>
            </a:r>
            <a:r>
              <a:rPr dirty="0" sz="1200" spc="25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por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1/3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dos </a:t>
            </a:r>
            <a:r>
              <a:rPr dirty="0" sz="1200" spc="-10">
                <a:latin typeface="Calibri"/>
                <a:cs typeface="Calibri"/>
              </a:rPr>
              <a:t>membros;</a:t>
            </a:r>
            <a:endParaRPr sz="1200">
              <a:latin typeface="Calibri"/>
              <a:cs typeface="Calibri"/>
            </a:endParaRPr>
          </a:p>
          <a:p>
            <a:pPr algn="just" marL="12700" marR="6350">
              <a:lnSpc>
                <a:spcPct val="118300"/>
              </a:lnSpc>
              <a:spcBef>
                <a:spcPts val="795"/>
              </a:spcBef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5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12º</a:t>
            </a:r>
            <a:r>
              <a:rPr dirty="0" sz="1200" spc="70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deliberações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serão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tomadas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por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maioria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simples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membros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presentes,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quórum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mínimo</a:t>
            </a:r>
            <a:r>
              <a:rPr dirty="0" sz="1200" spc="1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50%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+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</a:t>
            </a:r>
            <a:r>
              <a:rPr dirty="0" sz="1200" spc="1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(cinquenta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por</a:t>
            </a:r>
            <a:r>
              <a:rPr dirty="0" sz="1200" spc="1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cento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mais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um)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membros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com </a:t>
            </a:r>
            <a:r>
              <a:rPr dirty="0" sz="1200" spc="-10">
                <a:latin typeface="Calibri"/>
                <a:cs typeface="Calibri"/>
              </a:rPr>
              <a:t>direito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voto;</a:t>
            </a:r>
            <a:endParaRPr sz="1200">
              <a:latin typeface="Calibri"/>
              <a:cs typeface="Calibri"/>
            </a:endParaRPr>
          </a:p>
          <a:p>
            <a:pPr algn="ctr" marL="1270">
              <a:lnSpc>
                <a:spcPct val="100000"/>
              </a:lnSpc>
              <a:spcBef>
                <a:spcPts val="1055"/>
              </a:spcBef>
            </a:pPr>
            <a:r>
              <a:rPr dirty="0" sz="1200" spc="-10" b="1">
                <a:latin typeface="Calibri"/>
                <a:cs typeface="Calibri"/>
              </a:rPr>
              <a:t>CAPÍTULO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VII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–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DAS</a:t>
            </a:r>
            <a:r>
              <a:rPr dirty="0" sz="1200" spc="-10" b="1">
                <a:latin typeface="Calibri"/>
                <a:cs typeface="Calibri"/>
              </a:rPr>
              <a:t> DISPOSIÇÕES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FINAIS</a:t>
            </a:r>
            <a:endParaRPr sz="1200">
              <a:latin typeface="Calibri"/>
              <a:cs typeface="Calibri"/>
            </a:endParaRPr>
          </a:p>
          <a:p>
            <a:pPr algn="just" marL="12700" marR="8890">
              <a:lnSpc>
                <a:spcPct val="116700"/>
              </a:lnSpc>
              <a:spcBef>
                <a:spcPts val="815"/>
              </a:spcBef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26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15º</a:t>
            </a:r>
            <a:r>
              <a:rPr dirty="0" sz="1200" spc="260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COMCULT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poderá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instituir</a:t>
            </a:r>
            <a:r>
              <a:rPr dirty="0" sz="1200" spc="2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comissões</a:t>
            </a:r>
            <a:r>
              <a:rPr dirty="0" sz="1200" spc="2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temáticas</a:t>
            </a:r>
            <a:r>
              <a:rPr dirty="0" sz="1200" spc="2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internas</a:t>
            </a:r>
            <a:r>
              <a:rPr dirty="0" sz="1200" spc="2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grupos</a:t>
            </a:r>
            <a:r>
              <a:rPr dirty="0" sz="1200" spc="28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 spc="-10">
                <a:latin typeface="Calibri"/>
                <a:cs typeface="Calibri"/>
              </a:rPr>
              <a:t>trabalho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tratar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assuntos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específicos,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forma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temporária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permanente;</a:t>
            </a:r>
            <a:endParaRPr sz="12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080"/>
              </a:spcBef>
            </a:pPr>
            <a:r>
              <a:rPr dirty="0" sz="1200" spc="-10" b="1">
                <a:latin typeface="Calibri"/>
                <a:cs typeface="Calibri"/>
              </a:rPr>
              <a:t>CAPÍTULO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VIII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–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DAS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SANSÕES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OU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DESTITUIÇÃO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-40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CONSELHEIRO</a:t>
            </a:r>
            <a:endParaRPr sz="1200">
              <a:latin typeface="Calibri"/>
              <a:cs typeface="Calibri"/>
            </a:endParaRPr>
          </a:p>
          <a:p>
            <a:pPr algn="just" marL="12700" marR="7620">
              <a:lnSpc>
                <a:spcPct val="117800"/>
              </a:lnSpc>
              <a:spcBef>
                <a:spcPts val="805"/>
              </a:spcBef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13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16º</a:t>
            </a:r>
            <a:r>
              <a:rPr dirty="0" sz="1200" spc="130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destituição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conselheiro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titular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suplente</a:t>
            </a:r>
            <a:r>
              <a:rPr dirty="0" sz="1200" spc="1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poderá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ocorrer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quando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for </a:t>
            </a:r>
            <a:r>
              <a:rPr dirty="0" sz="1200" spc="-10">
                <a:latin typeface="Calibri"/>
                <a:cs typeface="Calibri"/>
              </a:rPr>
              <a:t>constatado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 </a:t>
            </a:r>
            <a:r>
              <a:rPr dirty="0" sz="1200" spc="-10">
                <a:latin typeface="Calibri"/>
                <a:cs typeface="Calibri"/>
              </a:rPr>
              <a:t>descumprimento </a:t>
            </a:r>
            <a:r>
              <a:rPr dirty="0" sz="1200">
                <a:latin typeface="Calibri"/>
                <a:cs typeface="Calibri"/>
              </a:rPr>
              <a:t>das atribuições legais,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regimentais</a:t>
            </a:r>
            <a:r>
              <a:rPr dirty="0" sz="1200">
                <a:latin typeface="Calibri"/>
                <a:cs typeface="Calibri"/>
              </a:rPr>
              <a:t> e/ou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éticas </a:t>
            </a:r>
            <a:r>
              <a:rPr dirty="0" sz="1200" spc="-10">
                <a:latin typeface="Calibri"/>
                <a:cs typeface="Calibri"/>
              </a:rPr>
              <a:t>inerentes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função.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critérios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seguir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devem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incorporados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Regimento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Interno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em </a:t>
            </a:r>
            <a:r>
              <a:rPr dirty="0" sz="1200">
                <a:latin typeface="Calibri"/>
                <a:cs typeface="Calibri"/>
              </a:rPr>
              <a:t>norma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própria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Conselho:</a:t>
            </a:r>
            <a:endParaRPr sz="12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  <a:spcBef>
                <a:spcPts val="1055"/>
              </a:spcBef>
            </a:pPr>
            <a:r>
              <a:rPr dirty="0" sz="1200">
                <a:latin typeface="Calibri"/>
                <a:cs typeface="Calibri"/>
              </a:rPr>
              <a:t>I.</a:t>
            </a:r>
            <a:r>
              <a:rPr dirty="0" sz="1200" spc="-10">
                <a:latin typeface="Calibri"/>
                <a:cs typeface="Calibri"/>
              </a:rPr>
              <a:t> Faltas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10">
                <a:latin typeface="Calibri"/>
                <a:cs typeface="Calibri"/>
              </a:rPr>
              <a:t> Irregularidades</a:t>
            </a:r>
            <a:endParaRPr sz="1200">
              <a:latin typeface="Calibri"/>
              <a:cs typeface="Calibri"/>
            </a:endParaRPr>
          </a:p>
          <a:p>
            <a:pPr algn="just" marL="469900" marR="9525" indent="-228600">
              <a:lnSpc>
                <a:spcPct val="116700"/>
              </a:lnSpc>
              <a:spcBef>
                <a:spcPts val="819"/>
              </a:spcBef>
              <a:buAutoNum type="arabicPeriod"/>
              <a:tabLst>
                <a:tab pos="469900" algn="l"/>
              </a:tabLst>
            </a:pPr>
            <a:r>
              <a:rPr dirty="0" sz="1200">
                <a:latin typeface="Calibri"/>
                <a:cs typeface="Calibri"/>
              </a:rPr>
              <a:t>Ausência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injustificada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3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(três)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reuniões</a:t>
            </a:r>
            <a:r>
              <a:rPr dirty="0" sz="1200" spc="1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ordinárias</a:t>
            </a:r>
            <a:r>
              <a:rPr dirty="0" sz="1200" spc="1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consecutivas</a:t>
            </a:r>
            <a:r>
              <a:rPr dirty="0" sz="1200" spc="1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5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(cinco) intercaladas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 um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ano.</a:t>
            </a:r>
            <a:endParaRPr sz="1200">
              <a:latin typeface="Calibri"/>
              <a:cs typeface="Calibri"/>
            </a:endParaRPr>
          </a:p>
          <a:p>
            <a:pPr algn="just" marL="469900" marR="5080" indent="-228600">
              <a:lnSpc>
                <a:spcPct val="118300"/>
              </a:lnSpc>
              <a:spcBef>
                <a:spcPts val="790"/>
              </a:spcBef>
              <a:buAutoNum type="arabicPeriod"/>
              <a:tabLst>
                <a:tab pos="469900" algn="l"/>
              </a:tabLst>
            </a:pPr>
            <a:r>
              <a:rPr dirty="0" sz="1200">
                <a:latin typeface="Calibri"/>
                <a:cs typeface="Calibri"/>
              </a:rPr>
              <a:t>Descumprimento</a:t>
            </a:r>
            <a:r>
              <a:rPr dirty="0" sz="1200" spc="13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das</a:t>
            </a:r>
            <a:r>
              <a:rPr dirty="0" sz="1200" spc="13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deliberações</a:t>
            </a:r>
            <a:r>
              <a:rPr dirty="0" sz="1200" spc="15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14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Conselho</a:t>
            </a:r>
            <a:r>
              <a:rPr dirty="0" sz="1200" spc="15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14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desrespeito</a:t>
            </a:r>
            <a:r>
              <a:rPr dirty="0" sz="1200" spc="13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140">
                <a:latin typeface="Calibri"/>
                <a:cs typeface="Calibri"/>
              </a:rPr>
              <a:t>  </a:t>
            </a:r>
            <a:r>
              <a:rPr dirty="0" sz="1200" spc="-25">
                <a:latin typeface="Calibri"/>
                <a:cs typeface="Calibri"/>
              </a:rPr>
              <a:t>seu </a:t>
            </a:r>
            <a:r>
              <a:rPr dirty="0" sz="1200" spc="-10">
                <a:latin typeface="Calibri"/>
                <a:cs typeface="Calibri"/>
              </a:rPr>
              <a:t>Regimento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Interno.</a:t>
            </a:r>
            <a:endParaRPr sz="1200">
              <a:latin typeface="Calibri"/>
              <a:cs typeface="Calibri"/>
            </a:endParaRPr>
          </a:p>
          <a:p>
            <a:pPr algn="just" marL="469900" marR="8890" indent="-228600">
              <a:lnSpc>
                <a:spcPct val="118300"/>
              </a:lnSpc>
              <a:spcBef>
                <a:spcPts val="795"/>
              </a:spcBef>
              <a:buAutoNum type="arabicPeriod"/>
              <a:tabLst>
                <a:tab pos="469900" algn="l"/>
              </a:tabLst>
            </a:pPr>
            <a:r>
              <a:rPr dirty="0" sz="1200">
                <a:latin typeface="Calibri"/>
                <a:cs typeface="Calibri"/>
              </a:rPr>
              <a:t>Conduta</a:t>
            </a:r>
            <a:r>
              <a:rPr dirty="0" sz="1200" spc="2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incompatível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2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2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função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conselheiro,</a:t>
            </a:r>
            <a:r>
              <a:rPr dirty="0" sz="1200" spc="2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incluindo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agressividade </a:t>
            </a:r>
            <a:r>
              <a:rPr dirty="0" sz="1200">
                <a:latin typeface="Calibri"/>
                <a:cs typeface="Calibri"/>
              </a:rPr>
              <a:t>verbal,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assédio,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desrespeito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colegas,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servidores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município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membros </a:t>
            </a:r>
            <a:r>
              <a:rPr dirty="0" sz="1200" spc="-25">
                <a:latin typeface="Calibri"/>
                <a:cs typeface="Calibri"/>
              </a:rPr>
              <a:t>da </a:t>
            </a:r>
            <a:r>
              <a:rPr dirty="0" sz="1200" spc="-10">
                <a:latin typeface="Calibri"/>
                <a:cs typeface="Calibri"/>
              </a:rPr>
              <a:t>sociedade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civil.</a:t>
            </a:r>
            <a:endParaRPr sz="1200">
              <a:latin typeface="Calibri"/>
              <a:cs typeface="Calibri"/>
            </a:endParaRPr>
          </a:p>
          <a:p>
            <a:pPr marL="470534" indent="-229235">
              <a:lnSpc>
                <a:spcPct val="100000"/>
              </a:lnSpc>
              <a:spcBef>
                <a:spcPts val="1055"/>
              </a:spcBef>
              <a:buAutoNum type="arabicPeriod"/>
              <a:tabLst>
                <a:tab pos="470534" algn="l"/>
              </a:tabLst>
            </a:pPr>
            <a:r>
              <a:rPr dirty="0" sz="1200" spc="-10">
                <a:latin typeface="Calibri"/>
                <a:cs typeface="Calibri"/>
              </a:rPr>
              <a:t>Utilização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cargo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fins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pessoais,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partidários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eleitorais.</a:t>
            </a:r>
            <a:endParaRPr sz="1200">
              <a:latin typeface="Calibri"/>
              <a:cs typeface="Calibri"/>
            </a:endParaRPr>
          </a:p>
          <a:p>
            <a:pPr algn="just" marL="469900" marR="7620" indent="-228600">
              <a:lnSpc>
                <a:spcPct val="116599"/>
              </a:lnSpc>
              <a:spcBef>
                <a:spcPts val="819"/>
              </a:spcBef>
              <a:buAutoNum type="arabicPeriod"/>
              <a:tabLst>
                <a:tab pos="469900" algn="l"/>
              </a:tabLst>
            </a:pPr>
            <a:r>
              <a:rPr dirty="0" sz="1200">
                <a:latin typeface="Calibri"/>
                <a:cs typeface="Calibri"/>
              </a:rPr>
              <a:t>Prática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qualquer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ato</a:t>
            </a:r>
            <a:r>
              <a:rPr dirty="0" sz="1200" spc="1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comprometa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1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funcionamento,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2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imagem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18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a </a:t>
            </a:r>
            <a:r>
              <a:rPr dirty="0" sz="1200">
                <a:latin typeface="Calibri"/>
                <a:cs typeface="Calibri"/>
              </a:rPr>
              <a:t>finalidade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6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Conselho.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80684" y="387984"/>
            <a:ext cx="961694" cy="688975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066596" y="420369"/>
            <a:ext cx="5426075" cy="7035165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marL="911860" marR="1966595">
              <a:lnSpc>
                <a:spcPct val="104200"/>
              </a:lnSpc>
              <a:spcBef>
                <a:spcPts val="4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 marL="469900" marR="12065" indent="-228600">
              <a:lnSpc>
                <a:spcPct val="116700"/>
              </a:lnSpc>
              <a:spcBef>
                <a:spcPts val="1340"/>
              </a:spcBef>
              <a:buAutoNum type="arabicPeriod" startAt="6"/>
              <a:tabLst>
                <a:tab pos="469900" algn="l"/>
              </a:tabLst>
            </a:pPr>
            <a:r>
              <a:rPr dirty="0" sz="1200" spc="-10">
                <a:latin typeface="Calibri"/>
                <a:cs typeface="Calibri"/>
              </a:rPr>
              <a:t>Abandono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função,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caracterizado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por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inércia,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descaso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10">
                <a:latin typeface="Calibri"/>
                <a:cs typeface="Calibri"/>
              </a:rPr>
              <a:t> ausência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prolongada </a:t>
            </a:r>
            <a:r>
              <a:rPr dirty="0" sz="1200">
                <a:latin typeface="Calibri"/>
                <a:cs typeface="Calibri"/>
              </a:rPr>
              <a:t>não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justificada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atividades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Conselho.</a:t>
            </a:r>
            <a:endParaRPr sz="1200">
              <a:latin typeface="Calibri"/>
              <a:cs typeface="Calibri"/>
            </a:endParaRPr>
          </a:p>
          <a:p>
            <a:pPr marL="469900" marR="8255" indent="-228600">
              <a:lnSpc>
                <a:spcPct val="118300"/>
              </a:lnSpc>
              <a:spcBef>
                <a:spcPts val="795"/>
              </a:spcBef>
              <a:buAutoNum type="arabicPeriod" startAt="6"/>
              <a:tabLst>
                <a:tab pos="469900" algn="l"/>
              </a:tabLst>
            </a:pPr>
            <a:r>
              <a:rPr dirty="0" sz="1200">
                <a:latin typeface="Calibri"/>
                <a:cs typeface="Calibri"/>
              </a:rPr>
              <a:t>Não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participação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grupos 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trabalho,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comissões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atividades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quais </a:t>
            </a:r>
            <a:r>
              <a:rPr dirty="0" sz="1200">
                <a:latin typeface="Calibri"/>
                <a:cs typeface="Calibri"/>
              </a:rPr>
              <a:t>tenha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sido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designado.</a:t>
            </a:r>
            <a:endParaRPr sz="1200">
              <a:latin typeface="Calibri"/>
              <a:cs typeface="Calibri"/>
            </a:endParaRPr>
          </a:p>
          <a:p>
            <a:pPr marL="469900" marR="9525" indent="-228600">
              <a:lnSpc>
                <a:spcPct val="118300"/>
              </a:lnSpc>
              <a:spcBef>
                <a:spcPts val="795"/>
              </a:spcBef>
              <a:buAutoNum type="arabicPeriod" startAt="6"/>
              <a:tabLst>
                <a:tab pos="469900" algn="l"/>
              </a:tabLst>
            </a:pPr>
            <a:r>
              <a:rPr dirty="0" sz="1200">
                <a:latin typeface="Calibri"/>
                <a:cs typeface="Calibri"/>
              </a:rPr>
              <a:t>Improbidade</a:t>
            </a:r>
            <a:r>
              <a:rPr dirty="0" sz="1200" spc="16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15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crime</a:t>
            </a:r>
            <a:r>
              <a:rPr dirty="0" sz="1200" spc="16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relacionado</a:t>
            </a:r>
            <a:r>
              <a:rPr dirty="0" sz="1200" spc="16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15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exercício</a:t>
            </a:r>
            <a:r>
              <a:rPr dirty="0" sz="1200" spc="15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16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função</a:t>
            </a:r>
            <a:r>
              <a:rPr dirty="0" sz="1200" spc="14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pública</a:t>
            </a:r>
            <a:r>
              <a:rPr dirty="0" sz="1200" spc="160">
                <a:latin typeface="Calibri"/>
                <a:cs typeface="Calibri"/>
              </a:rPr>
              <a:t>  </a:t>
            </a:r>
            <a:r>
              <a:rPr dirty="0" sz="1200" spc="-25">
                <a:latin typeface="Calibri"/>
                <a:cs typeface="Calibri"/>
              </a:rPr>
              <a:t>ou </a:t>
            </a:r>
            <a:r>
              <a:rPr dirty="0" sz="1200" spc="-10">
                <a:latin typeface="Calibri"/>
                <a:cs typeface="Calibri"/>
              </a:rPr>
              <a:t>comunitária.</a:t>
            </a:r>
            <a:endParaRPr sz="12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060"/>
              </a:spcBef>
            </a:pPr>
            <a:r>
              <a:rPr dirty="0" sz="1200" spc="-10" b="1">
                <a:latin typeface="Calibri"/>
                <a:cs typeface="Calibri"/>
              </a:rPr>
              <a:t>SANÇÕES</a:t>
            </a:r>
            <a:r>
              <a:rPr dirty="0" sz="1200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DISCIPLINARES</a:t>
            </a:r>
            <a:endParaRPr sz="1200">
              <a:latin typeface="Calibri"/>
              <a:cs typeface="Calibri"/>
            </a:endParaRPr>
          </a:p>
          <a:p>
            <a:pPr marL="12700" marR="5080">
              <a:lnSpc>
                <a:spcPct val="118300"/>
              </a:lnSpc>
              <a:spcBef>
                <a:spcPts val="790"/>
              </a:spcBef>
            </a:pP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2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sanções</a:t>
            </a:r>
            <a:r>
              <a:rPr dirty="0" sz="1200" spc="2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aplicáveis</a:t>
            </a:r>
            <a:r>
              <a:rPr dirty="0" sz="1200" spc="2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conselheiro</a:t>
            </a:r>
            <a:r>
              <a:rPr dirty="0" sz="1200" spc="2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municipal</a:t>
            </a:r>
            <a:r>
              <a:rPr dirty="0" sz="1200" spc="2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juventude,</a:t>
            </a:r>
            <a:r>
              <a:rPr dirty="0" sz="1200" spc="2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titular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suplente, respeitado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contraditório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ampla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defesa,</a:t>
            </a:r>
            <a:r>
              <a:rPr dirty="0" sz="1200" spc="-20">
                <a:latin typeface="Calibri"/>
                <a:cs typeface="Calibri"/>
              </a:rPr>
              <a:t> são:</a:t>
            </a:r>
            <a:endParaRPr sz="1200">
              <a:latin typeface="Calibri"/>
              <a:cs typeface="Calibri"/>
            </a:endParaRPr>
          </a:p>
          <a:p>
            <a:pPr algn="just" lvl="1" marL="470534" indent="-229235">
              <a:lnSpc>
                <a:spcPct val="100000"/>
              </a:lnSpc>
              <a:spcBef>
                <a:spcPts val="1060"/>
              </a:spcBef>
              <a:buAutoNum type="arabicPeriod"/>
              <a:tabLst>
                <a:tab pos="470534" algn="l"/>
                <a:tab pos="5015230" algn="l"/>
              </a:tabLst>
            </a:pPr>
            <a:r>
              <a:rPr dirty="0" sz="1200" spc="-10">
                <a:latin typeface="Calibri"/>
                <a:cs typeface="Calibri"/>
              </a:rPr>
              <a:t>Advertência</a:t>
            </a:r>
            <a:r>
              <a:rPr dirty="0" sz="1200">
                <a:latin typeface="Calibri"/>
                <a:cs typeface="Calibri"/>
              </a:rPr>
              <a:t>	</a:t>
            </a:r>
            <a:r>
              <a:rPr dirty="0" sz="1200" spc="-10">
                <a:latin typeface="Calibri"/>
                <a:cs typeface="Calibri"/>
              </a:rPr>
              <a:t>Verbal</a:t>
            </a:r>
            <a:endParaRPr sz="1200">
              <a:latin typeface="Calibri"/>
              <a:cs typeface="Calibri"/>
            </a:endParaRPr>
          </a:p>
          <a:p>
            <a:pPr algn="just" marL="469900">
              <a:lnSpc>
                <a:spcPct val="100000"/>
              </a:lnSpc>
              <a:spcBef>
                <a:spcPts val="240"/>
              </a:spcBef>
            </a:pPr>
            <a:r>
              <a:rPr dirty="0" sz="1200" spc="-10">
                <a:latin typeface="Calibri"/>
                <a:cs typeface="Calibri"/>
              </a:rPr>
              <a:t>Aplicada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casos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infrações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leves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primeiras</a:t>
            </a:r>
            <a:r>
              <a:rPr dirty="0" sz="1200" spc="-10">
                <a:latin typeface="Calibri"/>
                <a:cs typeface="Calibri"/>
              </a:rPr>
              <a:t> ocorrências.</a:t>
            </a:r>
            <a:endParaRPr sz="1200">
              <a:latin typeface="Calibri"/>
              <a:cs typeface="Calibri"/>
            </a:endParaRPr>
          </a:p>
          <a:p>
            <a:pPr algn="just" lvl="1" marL="470534" indent="-229235">
              <a:lnSpc>
                <a:spcPct val="100000"/>
              </a:lnSpc>
              <a:spcBef>
                <a:spcPts val="1055"/>
              </a:spcBef>
              <a:buAutoNum type="arabicPeriod" startAt="2"/>
              <a:tabLst>
                <a:tab pos="470534" algn="l"/>
                <a:tab pos="5003165" algn="l"/>
              </a:tabLst>
            </a:pPr>
            <a:r>
              <a:rPr dirty="0" sz="1200" spc="-10">
                <a:latin typeface="Calibri"/>
                <a:cs typeface="Calibri"/>
              </a:rPr>
              <a:t>Advertência</a:t>
            </a:r>
            <a:r>
              <a:rPr dirty="0" sz="1200">
                <a:latin typeface="Calibri"/>
                <a:cs typeface="Calibri"/>
              </a:rPr>
              <a:t>	</a:t>
            </a:r>
            <a:r>
              <a:rPr dirty="0" sz="1200" spc="-10">
                <a:latin typeface="Calibri"/>
                <a:cs typeface="Calibri"/>
              </a:rPr>
              <a:t>Escrita</a:t>
            </a:r>
            <a:endParaRPr sz="1200">
              <a:latin typeface="Calibri"/>
              <a:cs typeface="Calibri"/>
            </a:endParaRPr>
          </a:p>
          <a:p>
            <a:pPr algn="just" marL="469900">
              <a:lnSpc>
                <a:spcPct val="100000"/>
              </a:lnSpc>
              <a:spcBef>
                <a:spcPts val="265"/>
              </a:spcBef>
            </a:pPr>
            <a:r>
              <a:rPr dirty="0" sz="1200" spc="-10">
                <a:latin typeface="Calibri"/>
                <a:cs typeface="Calibri"/>
              </a:rPr>
              <a:t>Para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reincidência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falta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mais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grave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não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justifique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suspensão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imediata.</a:t>
            </a:r>
            <a:endParaRPr sz="1200">
              <a:latin typeface="Calibri"/>
              <a:cs typeface="Calibri"/>
            </a:endParaRPr>
          </a:p>
          <a:p>
            <a:pPr algn="just" lvl="1" marL="469900" marR="6350" indent="-228600">
              <a:lnSpc>
                <a:spcPct val="117500"/>
              </a:lnSpc>
              <a:spcBef>
                <a:spcPts val="805"/>
              </a:spcBef>
              <a:buAutoNum type="arabicPeriod" startAt="3"/>
              <a:tabLst>
                <a:tab pos="469900" algn="l"/>
              </a:tabLst>
            </a:pPr>
            <a:r>
              <a:rPr dirty="0" sz="1200">
                <a:latin typeface="Calibri"/>
                <a:cs typeface="Calibri"/>
              </a:rPr>
              <a:t>Suspensão</a:t>
            </a:r>
            <a:r>
              <a:rPr dirty="0" sz="1200" spc="335">
                <a:latin typeface="Calibri"/>
                <a:cs typeface="Calibri"/>
              </a:rPr>
              <a:t>   </a:t>
            </a:r>
            <a:r>
              <a:rPr dirty="0" sz="1200">
                <a:latin typeface="Calibri"/>
                <a:cs typeface="Calibri"/>
              </a:rPr>
              <a:t>das</a:t>
            </a:r>
            <a:r>
              <a:rPr dirty="0" sz="1200" spc="340">
                <a:latin typeface="Calibri"/>
                <a:cs typeface="Calibri"/>
              </a:rPr>
              <a:t>   </a:t>
            </a:r>
            <a:r>
              <a:rPr dirty="0" sz="1200">
                <a:latin typeface="Calibri"/>
                <a:cs typeface="Calibri"/>
              </a:rPr>
              <a:t>atividades</a:t>
            </a:r>
            <a:r>
              <a:rPr dirty="0" sz="1200" spc="350">
                <a:latin typeface="Calibri"/>
                <a:cs typeface="Calibri"/>
              </a:rPr>
              <a:t>  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345">
                <a:latin typeface="Calibri"/>
                <a:cs typeface="Calibri"/>
              </a:rPr>
              <a:t>   </a:t>
            </a:r>
            <a:r>
              <a:rPr dirty="0" sz="1200">
                <a:latin typeface="Calibri"/>
                <a:cs typeface="Calibri"/>
              </a:rPr>
              <a:t>Conselho</a:t>
            </a:r>
            <a:r>
              <a:rPr dirty="0" sz="1200" spc="330">
                <a:latin typeface="Calibri"/>
                <a:cs typeface="Calibri"/>
              </a:rPr>
              <a:t>   </a:t>
            </a:r>
            <a:r>
              <a:rPr dirty="0" sz="1200">
                <a:latin typeface="Calibri"/>
                <a:cs typeface="Calibri"/>
              </a:rPr>
              <a:t>por</a:t>
            </a:r>
            <a:r>
              <a:rPr dirty="0" sz="1200" spc="345">
                <a:latin typeface="Calibri"/>
                <a:cs typeface="Calibri"/>
              </a:rPr>
              <a:t>   </a:t>
            </a:r>
            <a:r>
              <a:rPr dirty="0" sz="1200">
                <a:latin typeface="Calibri"/>
                <a:cs typeface="Calibri"/>
              </a:rPr>
              <a:t>até</a:t>
            </a:r>
            <a:r>
              <a:rPr dirty="0" sz="1200" spc="345">
                <a:latin typeface="Calibri"/>
                <a:cs typeface="Calibri"/>
              </a:rPr>
              <a:t>   </a:t>
            </a:r>
            <a:r>
              <a:rPr dirty="0" sz="1200">
                <a:latin typeface="Calibri"/>
                <a:cs typeface="Calibri"/>
              </a:rPr>
              <a:t>90</a:t>
            </a:r>
            <a:r>
              <a:rPr dirty="0" sz="1200" spc="345">
                <a:latin typeface="Calibri"/>
                <a:cs typeface="Calibri"/>
              </a:rPr>
              <a:t>   </a:t>
            </a:r>
            <a:r>
              <a:rPr dirty="0" sz="1200" spc="-20">
                <a:latin typeface="Calibri"/>
                <a:cs typeface="Calibri"/>
              </a:rPr>
              <a:t>dias </a:t>
            </a:r>
            <a:r>
              <a:rPr dirty="0" sz="1200">
                <a:latin typeface="Calibri"/>
                <a:cs typeface="Calibri"/>
              </a:rPr>
              <a:t>Indicada</a:t>
            </a:r>
            <a:r>
              <a:rPr dirty="0" sz="1200" spc="2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2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casos</a:t>
            </a:r>
            <a:r>
              <a:rPr dirty="0" sz="1200" spc="2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reiterados</a:t>
            </a:r>
            <a:r>
              <a:rPr dirty="0" sz="1200" spc="2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descumprimento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das</a:t>
            </a:r>
            <a:r>
              <a:rPr dirty="0" sz="1200" spc="2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funções</a:t>
            </a:r>
            <a:r>
              <a:rPr dirty="0" sz="1200" spc="2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atitudes incompatíveis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ética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cargo.</a:t>
            </a:r>
            <a:endParaRPr sz="1200">
              <a:latin typeface="Calibri"/>
              <a:cs typeface="Calibri"/>
            </a:endParaRPr>
          </a:p>
          <a:p>
            <a:pPr algn="just" lvl="1" marL="469900" marR="6350" indent="-228600">
              <a:lnSpc>
                <a:spcPct val="116700"/>
              </a:lnSpc>
              <a:spcBef>
                <a:spcPts val="840"/>
              </a:spcBef>
              <a:buAutoNum type="arabicPeriod" startAt="3"/>
              <a:tabLst>
                <a:tab pos="469900" algn="l"/>
                <a:tab pos="3130550" algn="l"/>
                <a:tab pos="4843780" algn="l"/>
              </a:tabLst>
            </a:pPr>
            <a:r>
              <a:rPr dirty="0" sz="1200" spc="-10">
                <a:latin typeface="Calibri"/>
                <a:cs typeface="Calibri"/>
              </a:rPr>
              <a:t>Destituição/Perda</a:t>
            </a:r>
            <a:r>
              <a:rPr dirty="0" sz="1200">
                <a:latin typeface="Calibri"/>
                <a:cs typeface="Calibri"/>
              </a:rPr>
              <a:t>	</a:t>
            </a:r>
            <a:r>
              <a:rPr dirty="0" sz="1200" spc="-25">
                <a:latin typeface="Calibri"/>
                <a:cs typeface="Calibri"/>
              </a:rPr>
              <a:t>do</a:t>
            </a:r>
            <a:r>
              <a:rPr dirty="0" sz="1200">
                <a:latin typeface="Calibri"/>
                <a:cs typeface="Calibri"/>
              </a:rPr>
              <a:t>	</a:t>
            </a:r>
            <a:r>
              <a:rPr dirty="0" sz="1200" spc="-10">
                <a:latin typeface="Calibri"/>
                <a:cs typeface="Calibri"/>
              </a:rPr>
              <a:t>Mandato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casos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de:</a:t>
            </a:r>
            <a:endParaRPr sz="1200">
              <a:latin typeface="Calibri"/>
              <a:cs typeface="Calibri"/>
            </a:endParaRPr>
          </a:p>
          <a:p>
            <a:pPr lvl="2" marL="927100" indent="-228600">
              <a:lnSpc>
                <a:spcPct val="100000"/>
              </a:lnSpc>
              <a:spcBef>
                <a:spcPts val="1060"/>
              </a:spcBef>
              <a:buSzPct val="83333"/>
              <a:buFont typeface="Courier New"/>
              <a:buChar char="o"/>
              <a:tabLst>
                <a:tab pos="927100" algn="l"/>
              </a:tabLst>
            </a:pPr>
            <a:r>
              <a:rPr dirty="0" sz="1200" spc="-10">
                <a:latin typeface="Calibri"/>
                <a:cs typeface="Calibri"/>
              </a:rPr>
              <a:t>Reincidência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grave;</a:t>
            </a:r>
            <a:endParaRPr sz="1200">
              <a:latin typeface="Calibri"/>
              <a:cs typeface="Calibri"/>
            </a:endParaRPr>
          </a:p>
          <a:p>
            <a:pPr lvl="2" marL="927100" indent="-228600">
              <a:lnSpc>
                <a:spcPct val="100000"/>
              </a:lnSpc>
              <a:spcBef>
                <a:spcPts val="1055"/>
              </a:spcBef>
              <a:buSzPct val="83333"/>
              <a:buFont typeface="Courier New"/>
              <a:buChar char="o"/>
              <a:tabLst>
                <a:tab pos="927100" algn="l"/>
              </a:tabLst>
            </a:pPr>
            <a:r>
              <a:rPr dirty="0" sz="1200" spc="-10">
                <a:latin typeface="Calibri"/>
                <a:cs typeface="Calibri"/>
              </a:rPr>
              <a:t>Prática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lesivo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-10">
                <a:latin typeface="Calibri"/>
                <a:cs typeface="Calibri"/>
              </a:rPr>
              <a:t> integridade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institucional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Conselho;</a:t>
            </a:r>
            <a:endParaRPr sz="1200">
              <a:latin typeface="Calibri"/>
              <a:cs typeface="Calibri"/>
            </a:endParaRPr>
          </a:p>
          <a:p>
            <a:pPr lvl="2" marL="927100" indent="-228600">
              <a:lnSpc>
                <a:spcPct val="100000"/>
              </a:lnSpc>
              <a:spcBef>
                <a:spcPts val="1055"/>
              </a:spcBef>
              <a:buSzPct val="83333"/>
              <a:buFont typeface="Courier New"/>
              <a:buChar char="o"/>
              <a:tabLst>
                <a:tab pos="927100" algn="l"/>
              </a:tabLst>
            </a:pPr>
            <a:r>
              <a:rPr dirty="0" sz="1200" spc="-10">
                <a:latin typeface="Calibri"/>
                <a:cs typeface="Calibri"/>
              </a:rPr>
              <a:t>Condutas </a:t>
            </a:r>
            <a:r>
              <a:rPr dirty="0" sz="1200">
                <a:latin typeface="Calibri"/>
                <a:cs typeface="Calibri"/>
              </a:rPr>
              <a:t>ilegais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antiéticas comprovadas;</a:t>
            </a:r>
            <a:endParaRPr sz="1200">
              <a:latin typeface="Calibri"/>
              <a:cs typeface="Calibri"/>
            </a:endParaRPr>
          </a:p>
          <a:p>
            <a:pPr lvl="2" marL="927100" indent="-228600">
              <a:lnSpc>
                <a:spcPct val="100000"/>
              </a:lnSpc>
              <a:spcBef>
                <a:spcPts val="1060"/>
              </a:spcBef>
              <a:buSzPct val="83333"/>
              <a:buFont typeface="Courier New"/>
              <a:buChar char="o"/>
              <a:tabLst>
                <a:tab pos="927100" algn="l"/>
              </a:tabLst>
            </a:pPr>
            <a:r>
              <a:rPr dirty="0" sz="1200" spc="-10">
                <a:latin typeface="Calibri"/>
                <a:cs typeface="Calibri"/>
              </a:rPr>
              <a:t>Cumprimento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critérios 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destituição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descritos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acima.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55"/>
              </a:spcBef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-5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15º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Este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Decreto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entra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em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vigor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na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data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-4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sua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publicação.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246879" y="8271128"/>
            <a:ext cx="2249170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Times New Roman"/>
                <a:cs typeface="Times New Roman"/>
              </a:rPr>
              <a:t>Seropédica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–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RJ,</a:t>
            </a:r>
            <a:r>
              <a:rPr dirty="0" sz="1100" spc="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31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julho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2025.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057905" y="8948165"/>
            <a:ext cx="1438910" cy="3556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61925" marR="5080" indent="-149860">
              <a:lnSpc>
                <a:spcPts val="1270"/>
              </a:lnSpc>
              <a:spcBef>
                <a:spcPts val="185"/>
              </a:spcBef>
            </a:pPr>
            <a:r>
              <a:rPr dirty="0" sz="1100" b="1">
                <a:latin typeface="Times New Roman"/>
                <a:cs typeface="Times New Roman"/>
              </a:rPr>
              <a:t>Lucas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Dutra</a:t>
            </a:r>
            <a:r>
              <a:rPr dirty="0" sz="1100" spc="-4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dos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Santos </a:t>
            </a:r>
            <a:r>
              <a:rPr dirty="0" sz="1100" b="1">
                <a:latin typeface="Times New Roman"/>
                <a:cs typeface="Times New Roman"/>
              </a:rPr>
              <a:t>Prefeito</a:t>
            </a:r>
            <a:r>
              <a:rPr dirty="0" sz="1100" spc="-50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Municipal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SAMSUNG</dc:creator>
  <dcterms:created xsi:type="dcterms:W3CDTF">2025-08-06T16:14:40Z</dcterms:created>
  <dcterms:modified xsi:type="dcterms:W3CDTF">2025-08-06T16:14:40Z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2025-08-06T00:00:00Z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2025-08-06T00:00:00Z</vt:filetime>
  </property>
  <property fmtid="{D5CDD505-2E9C-101B-9397-08002B2CF9AE}" pid="5" name="Producer">
    <vt:lpwstr>www.ilovepdf.com</vt:lpwstr>
  </property>
</Properties>
</file>