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06026" y="9774453"/>
            <a:ext cx="298450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80808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62705" y="9743991"/>
            <a:ext cx="572515" cy="1455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0A0A0A"/>
                </a:solidFill>
                <a:latin typeface="Lucida Sans Unicode"/>
                <a:cs typeface="Lucida Sans Unicode"/>
              </a:defRPr>
            </a:lvl1pPr>
          </a:lstStyle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#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6888" y="1017440"/>
            <a:ext cx="6665976" cy="7920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3088" y="198004"/>
            <a:ext cx="713232" cy="70977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89559" y="9731170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01508" y="54316"/>
            <a:ext cx="317373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PREFEITUR</a:t>
            </a:r>
            <a:r>
              <a:rPr dirty="0" baseline="2314" sz="1800" b="1">
                <a:solidFill>
                  <a:srgbClr val="1D1D1D"/>
                </a:solidFill>
                <a:latin typeface="Arial"/>
                <a:cs typeface="Arial"/>
              </a:rPr>
              <a:t>A</a:t>
            </a:r>
            <a:r>
              <a:rPr dirty="0" baseline="2314" sz="1800" spc="-44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200" spc="-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 marR="2002789">
              <a:lnSpc>
                <a:spcPct val="117600"/>
              </a:lnSpc>
              <a:spcBef>
                <a:spcPts val="575"/>
              </a:spcBef>
            </a:pP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Lourenço,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70707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875820" y="9740660"/>
            <a:ext cx="299085" cy="125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5">
                <a:solidFill>
                  <a:srgbClr val="131313"/>
                </a:solidFill>
                <a:latin typeface="Lucida Sans Unicode"/>
                <a:cs typeface="Lucida Sans Unicode"/>
              </a:rPr>
              <a:t>Servaux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dirty="0" spc="-25">
                <a:solidFill>
                  <a:srgbClr val="000000"/>
                </a:solidFill>
              </a:rPr>
              <a:t>Păgina</a:t>
            </a:r>
            <a:r>
              <a:rPr dirty="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pc="-10">
                <a:solidFill>
                  <a:srgbClr val="131313"/>
                </a:solidFill>
              </a:rPr>
              <a:t>1</a:t>
            </a:fld>
            <a:r>
              <a:rPr dirty="0" spc="-30">
                <a:solidFill>
                  <a:srgbClr val="131313"/>
                </a:solidFill>
              </a:rPr>
              <a:t> </a:t>
            </a:r>
            <a:r>
              <a:rPr dirty="0" spc="-30">
                <a:solidFill>
                  <a:srgbClr val="484848"/>
                </a:solidFill>
              </a:rPr>
              <a:t>de</a:t>
            </a:r>
            <a:r>
              <a:rPr dirty="0" spc="-40">
                <a:solidFill>
                  <a:srgbClr val="484848"/>
                </a:solidFill>
              </a:rPr>
              <a:t> </a:t>
            </a:r>
            <a:r>
              <a:rPr dirty="0" spc="-50">
                <a:solidFill>
                  <a:srgbClr val="111111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939387" y="1250215"/>
            <a:ext cx="2959735" cy="724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791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3002</a:t>
            </a:r>
            <a:r>
              <a:rPr dirty="0" sz="850" spc="-1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20</a:t>
            </a:r>
            <a:r>
              <a:rPr dirty="0" sz="850" spc="3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August,</a:t>
            </a:r>
            <a:r>
              <a:rPr dirty="0" sz="850" spc="-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4450" indent="3175">
              <a:lnSpc>
                <a:spcPts val="980"/>
              </a:lnSpc>
            </a:pPr>
            <a:r>
              <a:rPr dirty="0" sz="850" spc="-85">
                <a:solidFill>
                  <a:srgbClr val="080808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R$1.051.800,00,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B2B2B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13527" y="2470227"/>
            <a:ext cx="6565265" cy="988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5340">
              <a:lnSpc>
                <a:spcPct val="150500"/>
              </a:lnSpc>
              <a:spcBef>
                <a:spcPts val="100"/>
              </a:spcBef>
            </a:pPr>
            <a:r>
              <a:rPr dirty="0" baseline="-9803" sz="1275" spc="-75">
                <a:solidFill>
                  <a:srgbClr val="383838"/>
                </a:solidFill>
                <a:latin typeface="Lucida Sans Unicode"/>
                <a:cs typeface="Lucida Sans Unicode"/>
              </a:rPr>
              <a:t>O</a:t>
            </a:r>
            <a:r>
              <a:rPr dirty="0" baseline="-9803" sz="1275" spc="-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>
                <a:solidFill>
                  <a:srgbClr val="131313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-9803" sz="1275" spc="22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61616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the</a:t>
            </a:r>
            <a:r>
              <a:rPr dirty="0" sz="8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n°859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dezembrode</a:t>
            </a:r>
            <a:r>
              <a:rPr dirty="0" sz="850" spc="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-pub#cada</a:t>
            </a:r>
            <a:r>
              <a:rPr dirty="0" sz="850" spc="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ediçãoexta</a:t>
            </a:r>
            <a:r>
              <a:rPr dirty="0" sz="85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90">
                <a:solidFill>
                  <a:srgbClr val="1C1C1C"/>
                </a:solidFill>
                <a:latin typeface="Lucida Sans Unicode"/>
                <a:cs typeface="Lucida Sans Unicode"/>
              </a:rPr>
              <a:t>11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1924de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3975">
              <a:lnSpc>
                <a:spcPct val="100000"/>
              </a:lnSpc>
              <a:spcBef>
                <a:spcPts val="5"/>
              </a:spcBef>
            </a:pPr>
            <a:r>
              <a:rPr dirty="0" u="heavy" sz="850" spc="-65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75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43434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343434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343434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65">
                <a:solidFill>
                  <a:srgbClr val="343434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2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25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35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51515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aberto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8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12511" y="4218570"/>
            <a:ext cx="2698115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heavy" sz="850" spc="-40">
                <a:solidFill>
                  <a:srgbClr val="0E0E0E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-5">
                <a:solidFill>
                  <a:srgbClr val="0E0E0E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Suglementadas</a:t>
            </a:r>
            <a:r>
              <a:rPr dirty="0" u="heavy" sz="850" spc="500"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000" spc="6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C0C0C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11438" y="4594960"/>
          <a:ext cx="6586855" cy="830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155"/>
                <a:gridCol w="2535555"/>
                <a:gridCol w="2236469"/>
                <a:gridCol w="1007109"/>
              </a:tblGrid>
              <a:tr h="15494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</a:pP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Secretarla</a:t>
                      </a:r>
                      <a:r>
                        <a:rPr dirty="0" sz="850" spc="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Servlços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Públlcos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Operacionaliza0ão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Secretària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7854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8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501.800,00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501.800,00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ts val="930"/>
                        </a:lnSpc>
                        <a:spcBef>
                          <a:spcPts val="204"/>
                        </a:spcBef>
                      </a:pP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50" spc="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18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501.800,00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361983" y="5474569"/>
            <a:ext cx="19056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1000" spc="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36055" y="5577378"/>
            <a:ext cx="5436870" cy="40322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65"/>
              </a:spcBef>
            </a:pPr>
            <a:r>
              <a:rPr dirty="0" sz="850" spc="-40" b="1">
                <a:solidFill>
                  <a:srgbClr val="232323"/>
                </a:solidFill>
                <a:latin typeface="Arial"/>
                <a:cs typeface="Arial"/>
              </a:rPr>
              <a:t>Fundo</a:t>
            </a:r>
            <a:r>
              <a:rPr dirty="0" sz="850" spc="-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850" spc="-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baseline="3267" sz="1275" spc="-44">
                <a:solidFill>
                  <a:srgbClr val="111111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44">
                <a:solidFill>
                  <a:srgbClr val="111111"/>
                </a:solidFill>
                <a:latin typeface="Lucida Sans Unicode"/>
                <a:cs typeface="Lucida Sans Unicode"/>
              </a:rPr>
              <a:t>ÅO</a:t>
            </a:r>
            <a:r>
              <a:rPr dirty="0" baseline="3267" sz="1275" spc="-44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20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151515"/>
                </a:solidFill>
                <a:latin typeface="Lucida Sans Unicode"/>
                <a:cs typeface="Lucida Sans Unicode"/>
              </a:rPr>
              <a:t>OPERACIONALIZACAO</a:t>
            </a:r>
            <a:r>
              <a:rPr dirty="0" baseline="3267" sz="1275" spc="-89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212121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22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31313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4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E0E0E"/>
                </a:solidFill>
                <a:latin typeface="Lucida Sans Unicode"/>
                <a:cs typeface="Lucida Sans Unicode"/>
              </a:rPr>
              <a:t>SAÚDE/</a:t>
            </a:r>
            <a:r>
              <a:rPr dirty="0" baseline="3267" sz="1275" spc="-1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42424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27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1C1C1C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1F1F1F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5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97">
                <a:solidFill>
                  <a:srgbClr val="0A0A0A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97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161616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2A2A2A"/>
                </a:solidFill>
                <a:latin typeface="Lucida Sans Unicode"/>
                <a:cs typeface="Lucida Sans Unicode"/>
              </a:rPr>
              <a:t>2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0488" y="5586517"/>
            <a:ext cx="633730" cy="55562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21590">
              <a:lnSpc>
                <a:spcPct val="100000"/>
              </a:lnSpc>
              <a:spcBef>
                <a:spcPts val="495"/>
              </a:spcBef>
            </a:pP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3.3.9.0.:39.05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33007" y="5996235"/>
            <a:ext cx="56680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5960" algn="l"/>
                <a:tab pos="5151120" algn="l"/>
              </a:tabLst>
            </a:pPr>
            <a:r>
              <a:rPr dirty="0" baseline="3267" sz="1275" spc="-15">
                <a:solidFill>
                  <a:srgbClr val="0F0F0F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89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12121"/>
                </a:solidFill>
                <a:latin typeface="Lucida Sans Unicode"/>
                <a:cs typeface="Lucida Sans Unicode"/>
              </a:rPr>
              <a:t>SERVI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>
                <a:solidFill>
                  <a:srgbClr val="212121"/>
                </a:solidFill>
                <a:latin typeface="Lucida Sans Unicode"/>
                <a:cs typeface="Lucida Sans Unicode"/>
              </a:rPr>
              <a:t>OS </a:t>
            </a:r>
            <a:r>
              <a:rPr dirty="0" baseline="3267" sz="1275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-7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267" sz="1275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112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32323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202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F1F1F"/>
                </a:solidFill>
                <a:latin typeface="Lucida Sans Unicode"/>
                <a:cs typeface="Lucida Sans Unicode"/>
              </a:rPr>
              <a:t>JURÍDICA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>
                <a:solidFill>
                  <a:srgbClr val="2A2A2A"/>
                </a:solidFill>
                <a:latin typeface="Lucida Sans Unicode"/>
                <a:cs typeface="Lucida Sans Unicode"/>
              </a:rPr>
              <a:t>SUS</a:t>
            </a:r>
            <a:r>
              <a:rPr dirty="0" baseline="3267" sz="1275" spc="-52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89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12">
                <a:solidFill>
                  <a:srgbClr val="0F0F0F"/>
                </a:solidFill>
                <a:latin typeface="Lucida Sans Unicode"/>
                <a:cs typeface="Lucida Sans Unicode"/>
              </a:rPr>
              <a:t>Manutenção</a:t>
            </a:r>
            <a:r>
              <a:rPr dirty="0" baseline="3267" sz="1275" spc="104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A2A2A"/>
                </a:solidFill>
                <a:latin typeface="Lucida Sans Unicode"/>
                <a:cs typeface="Lucida Sans Unicode"/>
              </a:rPr>
              <a:t>ASPS</a:t>
            </a:r>
            <a:r>
              <a:rPr dirty="0" baseline="3267" sz="1275" spc="-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22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12">
                <a:solidFill>
                  <a:srgbClr val="262626"/>
                </a:solidFill>
                <a:latin typeface="Lucida Sans Unicode"/>
                <a:cs typeface="Lucida Sans Unicode"/>
              </a:rPr>
              <a:t>Governo</a:t>
            </a:r>
            <a:r>
              <a:rPr dirty="0" baseline="3267" sz="1275" spc="52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232323"/>
                </a:solidFill>
                <a:latin typeface="Lucida Sans Unicode"/>
                <a:cs typeface="Lucida Sans Unicode"/>
              </a:rPr>
              <a:t>I</a:t>
            </a:r>
            <a:r>
              <a:rPr dirty="0" baseline="3267" sz="1275">
                <a:solidFill>
                  <a:srgbClr val="232323"/>
                </a:solidFill>
                <a:latin typeface="Lucida Sans Unicode"/>
                <a:cs typeface="Lucida Sans Unicode"/>
              </a:rPr>
              <a:t>	</a:t>
            </a:r>
            <a:r>
              <a:rPr dirty="0" baseline="3267" sz="1275" spc="-135">
                <a:latin typeface="Lucida Sans Unicode"/>
                <a:cs typeface="Lucida Sans Unicode"/>
              </a:rPr>
              <a:t>550.000,00</a:t>
            </a:r>
            <a:endParaRPr baseline="3267" sz="1275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43570" y="6180605"/>
          <a:ext cx="3054350" cy="466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945"/>
                <a:gridCol w="877569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-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550.000,00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550.000,00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</a:tr>
              <a:tr h="142240">
                <a:tc>
                  <a:txBody>
                    <a:bodyPr/>
                    <a:lstStyle/>
                    <a:p>
                      <a:pPr marL="4298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-1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50" spc="4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1.051.800,00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769740" y="6702960"/>
            <a:ext cx="598487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2º </a:t>
            </a:r>
            <a:r>
              <a:rPr dirty="0" sz="850" spc="-15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crèdito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racursos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D1D1D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0F0F0F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1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50636" y="7063938"/>
            <a:ext cx="165100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6400"/>
              </a:lnSpc>
              <a:spcBef>
                <a:spcPts val="100"/>
              </a:spcBef>
            </a:pPr>
            <a:r>
              <a:rPr dirty="0" sz="850" spc="-55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Anulaçăo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12511" y="7409342"/>
            <a:ext cx="270129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>
                <a:solidFill>
                  <a:srgbClr val="1A1A1A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5">
                <a:solidFill>
                  <a:srgbClr val="1A1A1A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D1D1D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13346" y="7063938"/>
            <a:ext cx="75501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R$1.051.800,00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$1.051.800,00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5538" y="7743246"/>
            <a:ext cx="614045" cy="54673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01.13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2.825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00"/>
              </a:spcBef>
            </a:pPr>
            <a:r>
              <a:rPr dirty="0" sz="850" spc="-85">
                <a:latin typeface="Lucida Sans Unicode"/>
                <a:cs typeface="Lucida Sans Unicode"/>
              </a:rPr>
              <a:t>3.3.9.0.39.05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39103" y="7743246"/>
            <a:ext cx="2754630" cy="55562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35" b="1">
                <a:solidFill>
                  <a:srgbClr val="1A1A1A"/>
                </a:solidFill>
                <a:latin typeface="Arial"/>
                <a:cs typeface="Arial"/>
              </a:rPr>
              <a:t>Secretaria</a:t>
            </a:r>
            <a:r>
              <a:rPr dirty="0" sz="850" spc="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850" spc="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850" spc="-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D1D1D"/>
                </a:solidFill>
                <a:latin typeface="Arial"/>
                <a:cs typeface="Arial"/>
              </a:rPr>
              <a:t>Servişos</a:t>
            </a:r>
            <a:r>
              <a:rPr dirty="0" sz="850" spc="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A1A1A"/>
                </a:solidFill>
                <a:latin typeface="Arial"/>
                <a:cs typeface="Arial"/>
              </a:rPr>
              <a:t>Públicos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Secretária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baseline="3267" sz="1275" spc="-30">
                <a:solidFill>
                  <a:srgbClr val="1C1C1C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 spc="4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SERVI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OS </a:t>
            </a:r>
            <a:r>
              <a:rPr dirty="0" baseline="3267" sz="127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52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81818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267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C1C1C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2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0A0A0A"/>
                </a:solidFill>
                <a:latin typeface="Lucida Sans Unicode"/>
                <a:cs typeface="Lucida Sans Unicode"/>
              </a:rPr>
              <a:t>JURÍDICA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456282" y="8134686"/>
            <a:ext cx="15043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3943570" y="8323540"/>
          <a:ext cx="3057525" cy="462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8675"/>
                <a:gridCol w="882650"/>
              </a:tblGrid>
              <a:tr h="1504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Atîvidade</a:t>
                      </a:r>
                      <a:r>
                        <a:rPr dirty="0" sz="85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1.051.800,00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1.051.800,00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44780">
                <a:tc>
                  <a:txBody>
                    <a:bodyPr/>
                    <a:lstStyle/>
                    <a:p>
                      <a:pPr marL="72390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Anułado</a:t>
                      </a:r>
                      <a:r>
                        <a:rPr dirty="0" sz="850" spc="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1.051.800,00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6289884" y="8134686"/>
            <a:ext cx="6057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5">
                <a:latin typeface="Lucida Sans Unicode"/>
                <a:cs typeface="Lucida Sans Unicode"/>
              </a:rPr>
              <a:t>1.051.800,00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" y="210190"/>
            <a:ext cx="734568" cy="71281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19456" y="9767725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75560" y="2508567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15231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04215" y="1096642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8277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13038" y="136565"/>
            <a:ext cx="317373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solidFill>
                  <a:srgbClr val="1A1A1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10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1D1D1D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1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12121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6510" marR="2004060">
              <a:lnSpc>
                <a:spcPct val="115199"/>
              </a:lnSpc>
              <a:spcBef>
                <a:spcPts val="505"/>
              </a:spcBef>
            </a:pP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"/>
              <a:t>Página</a:t>
            </a:r>
            <a:r>
              <a:rPr dirty="0" spc="5"/>
              <a:t> </a:t>
            </a:r>
            <a:fld id="{81D60167-4931-47E6-BA6A-407CBD079E47}" type="slidenum">
              <a:rPr dirty="0">
                <a:solidFill>
                  <a:srgbClr val="262626"/>
                </a:solidFill>
              </a:rPr>
              <a:t>2</a:t>
            </a:fld>
            <a:r>
              <a:rPr dirty="0" spc="-65">
                <a:solidFill>
                  <a:srgbClr val="262626"/>
                </a:solidFill>
              </a:rPr>
              <a:t> </a:t>
            </a:r>
            <a:r>
              <a:rPr dirty="0" spc="-30">
                <a:solidFill>
                  <a:srgbClr val="1F1F1F"/>
                </a:solidFill>
              </a:rPr>
              <a:t>de</a:t>
            </a:r>
            <a:r>
              <a:rPr dirty="0" spc="-45">
                <a:solidFill>
                  <a:srgbClr val="1F1F1F"/>
                </a:solidFill>
              </a:rPr>
              <a:t> </a:t>
            </a:r>
            <a:r>
              <a:rPr dirty="0" spc="-50">
                <a:solidFill>
                  <a:srgbClr val="262626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80816" y="1165174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Artigo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87880" y="1165174"/>
            <a:ext cx="3445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C0C0C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afixe-</a:t>
            </a:r>
            <a:r>
              <a:rPr dirty="0" sz="800" spc="-55">
                <a:latin typeface="Lucida Sans Unicode"/>
                <a:cs typeface="Lucida Sans Unicode"/>
              </a:rPr>
              <a:t>se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45507" y="1929777"/>
            <a:ext cx="1981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20</a:t>
            </a:r>
            <a:r>
              <a:rPr dirty="0" sz="800" spc="3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August,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2025-08-22T15:34:18Z</dcterms:created>
  <dcterms:modified xsi:type="dcterms:W3CDTF">2025-08-22T15:34:18Z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