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0860" cy="96234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13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0096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910,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26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AGOSTO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6350">
              <a:lnSpc>
                <a:spcPct val="96000"/>
              </a:lnSpc>
              <a:tabLst>
                <a:tab pos="3432810" algn="l"/>
                <a:tab pos="4091304" algn="l"/>
                <a:tab pos="5280660" algn="l"/>
              </a:tabLst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434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44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43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HORÁRIO</a:t>
            </a:r>
            <a:r>
              <a:rPr dirty="0" sz="1200" spc="434" b="1">
                <a:latin typeface="Times New Roman"/>
                <a:cs typeface="Times New Roman"/>
              </a:rPr>
              <a:t> 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FUNCIONAMENTO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INSTITUIÇÃO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spc="-3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SISTEMA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PLANTÃO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NOS </a:t>
            </a:r>
            <a:r>
              <a:rPr dirty="0" sz="1200" b="1">
                <a:latin typeface="Times New Roman"/>
                <a:cs typeface="Times New Roman"/>
              </a:rPr>
              <a:t>ESTABELECIMENTOS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DISTRIBUIÇÃO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ÁGUA</a:t>
            </a:r>
            <a:r>
              <a:rPr dirty="0" sz="1200" spc="29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9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GÁS</a:t>
            </a:r>
            <a:r>
              <a:rPr dirty="0" sz="1200" spc="28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28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295" b="1">
                <a:latin typeface="Times New Roman"/>
                <a:cs typeface="Times New Roman"/>
              </a:rPr>
              <a:t> 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9060">
              <a:lnSpc>
                <a:spcPct val="103299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Município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Janeiro,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lhe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confere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artigo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promulgo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20">
                <a:latin typeface="Times New Roman"/>
                <a:cs typeface="Times New Roman"/>
              </a:rPr>
              <a:t> 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970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1º.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disciplina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horário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distribuidoras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gás </a:t>
            </a:r>
            <a:r>
              <a:rPr dirty="0" sz="1200" spc="-10">
                <a:latin typeface="Times New Roman"/>
                <a:cs typeface="Times New Roman"/>
              </a:rPr>
              <a:t>estabelecidas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9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funcionamento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distribuidoras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livre,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que,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0">
                <a:latin typeface="Times New Roman"/>
                <a:cs typeface="Times New Roman"/>
              </a:rPr>
              <a:t> mínimo,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seja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respeitado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horário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comércio,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8h00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12h00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13h30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20h00,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segunda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sexta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feira.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sábados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horário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funcionamento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 distribuidoras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fica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8h00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12h00.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3º.</a:t>
            </a:r>
            <a:r>
              <a:rPr dirty="0" sz="1200" spc="365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instituído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funcionamento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regime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atendimento ininterrupto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munícipes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sistema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rodízio,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tem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objetivo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disciplinar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horário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funcionamento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distribuidoras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gás.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sistema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rodízio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conjuntamente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comum acordo,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vigência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(doze)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meses,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interessados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aderirem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plantão, </a:t>
            </a:r>
            <a:r>
              <a:rPr dirty="0" sz="1200">
                <a:latin typeface="Times New Roman"/>
                <a:cs typeface="Times New Roman"/>
              </a:rPr>
              <a:t>devendo,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ainda,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primeira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escala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rodízio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(sessenta)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publicação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-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distribuidoras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optem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renúncia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escala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rodízio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deverão comunicar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ofício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Executivo Municipal,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antecedência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mínima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(trinta) </a:t>
            </a:r>
            <a:r>
              <a:rPr dirty="0" sz="1200">
                <a:latin typeface="Times New Roman"/>
                <a:cs typeface="Times New Roman"/>
              </a:rPr>
              <a:t>dias,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ficando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impossibilitada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retorno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rodízio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vigência,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sendo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funcionar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apenas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horários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Código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Posturas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alterações.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06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que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optarem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aderir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sistema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rodízio também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deverão </a:t>
            </a:r>
            <a:r>
              <a:rPr dirty="0" sz="1200">
                <a:latin typeface="Times New Roman"/>
                <a:cs typeface="Times New Roman"/>
              </a:rPr>
              <a:t>assinar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estabelecimentos </a:t>
            </a:r>
            <a:r>
              <a:rPr dirty="0" sz="1200">
                <a:latin typeface="Times New Roman"/>
                <a:cs typeface="Times New Roman"/>
              </a:rPr>
              <a:t>optantes,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porém,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simples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anuentes,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podendo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reclamar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respeito.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distribuidoras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realizado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(duas)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mais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2765" cy="95351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328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200" spc="-10">
                <a:latin typeface="Times New Roman"/>
                <a:cs typeface="Times New Roman"/>
              </a:rPr>
              <a:t>distribuidoras,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obedecendo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escala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rodízio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5º.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distribuidoras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integrarem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sistema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rodízio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funcionarão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regime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 nos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horários: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5"/>
              </a:spcBef>
              <a:buFont typeface="Times New Roman"/>
              <a:buAutoNum type="romanUcPeriod"/>
              <a:tabLst>
                <a:tab pos="10350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segunda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sexta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feira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12h00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13h30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20h00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08h00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seguinte;</a:t>
            </a:r>
            <a:endParaRPr sz="1200">
              <a:latin typeface="Times New Roman"/>
              <a:cs typeface="Times New Roman"/>
            </a:endParaRPr>
          </a:p>
          <a:p>
            <a:pPr marL="154940" indent="-142240">
              <a:lnSpc>
                <a:spcPct val="100000"/>
              </a:lnSpc>
              <a:spcBef>
                <a:spcPts val="260"/>
              </a:spcBef>
              <a:buFont typeface="Times New Roman"/>
              <a:buAutoNum type="romanUcPeriod"/>
              <a:tabLst>
                <a:tab pos="15494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sábados,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08h00 até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08h00 de</a:t>
            </a:r>
            <a:r>
              <a:rPr dirty="0" sz="1200" spc="-10">
                <a:latin typeface="Times New Roman"/>
                <a:cs typeface="Times New Roman"/>
              </a:rPr>
              <a:t> segunda-feira;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203200" indent="-190500">
              <a:lnSpc>
                <a:spcPct val="100000"/>
              </a:lnSpc>
              <a:spcBef>
                <a:spcPts val="270"/>
              </a:spcBef>
              <a:buFont typeface="Times New Roman"/>
              <a:buAutoNum type="romanUcPeriod"/>
              <a:tabLst>
                <a:tab pos="20320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feriados,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20h00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anterior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08h00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intervalo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20h00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08h00, 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distribuidora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estiver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plantão deverá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garantir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permanência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responsável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atendimento,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estabelecimento, </a:t>
            </a:r>
            <a:r>
              <a:rPr dirty="0" sz="1200">
                <a:latin typeface="Times New Roman"/>
                <a:cs typeface="Times New Roman"/>
              </a:rPr>
              <a:t>onde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poderá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localizado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0">
                <a:latin typeface="Times New Roman"/>
                <a:cs typeface="Times New Roman"/>
              </a:rPr>
              <a:t> atendimento.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52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abertura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distribuidoras,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aderir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sistema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plantão, </a:t>
            </a:r>
            <a:r>
              <a:rPr dirty="0" sz="1200">
                <a:latin typeface="Times New Roman"/>
                <a:cs typeface="Times New Roman"/>
              </a:rPr>
              <a:t>devendo,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aguardarem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final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escala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estiver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vigor.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6º.</a:t>
            </a:r>
            <a:r>
              <a:rPr dirty="0" sz="1200" spc="2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Mesmo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quando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não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estiverem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plantão,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qualquer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distribuidora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poderá </a:t>
            </a:r>
            <a:r>
              <a:rPr dirty="0" sz="1200" b="1">
                <a:latin typeface="Times New Roman"/>
                <a:cs typeface="Times New Roman"/>
              </a:rPr>
              <a:t>atender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caso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emergência.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Consideram-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casos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emergência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fim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deste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artigo: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0"/>
              </a:spcBef>
            </a:pPr>
            <a:endParaRPr sz="1200">
              <a:latin typeface="Times New Roman"/>
              <a:cs typeface="Times New Roman"/>
            </a:endParaRPr>
          </a:p>
          <a:p>
            <a:pPr lvl="1" marL="209550" indent="-196850">
              <a:lnSpc>
                <a:spcPct val="100000"/>
              </a:lnSpc>
              <a:buAutoNum type="alphaLcParenR"/>
              <a:tabLst>
                <a:tab pos="209550" algn="l"/>
              </a:tabLst>
            </a:pPr>
            <a:r>
              <a:rPr dirty="0" sz="1200" spc="-10">
                <a:latin typeface="Times New Roman"/>
                <a:cs typeface="Times New Roman"/>
              </a:rPr>
              <a:t>inexistência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distribuidora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plantão;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10"/>
              </a:spcBef>
              <a:buFont typeface="Times New Roman"/>
              <a:buAutoNum type="alphaLcParenR"/>
            </a:pPr>
            <a:endParaRPr sz="1200">
              <a:latin typeface="Times New Roman"/>
              <a:cs typeface="Times New Roman"/>
            </a:endParaRPr>
          </a:p>
          <a:p>
            <a:pPr lvl="1" marL="215265" indent="-202565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215265" algn="l"/>
              </a:tabLst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ocorrência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epidemia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calamidade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10"/>
              </a:spcBef>
              <a:buFont typeface="Times New Roman"/>
              <a:buAutoNum type="alphaLcParenR"/>
            </a:pPr>
            <a:endParaRPr sz="1200">
              <a:latin typeface="Times New Roman"/>
              <a:cs typeface="Times New Roman"/>
            </a:endParaRPr>
          </a:p>
          <a:p>
            <a:pPr lvl="1" marL="209550" indent="-196850">
              <a:lnSpc>
                <a:spcPct val="100000"/>
              </a:lnSpc>
              <a:buAutoNum type="alphaLcParenR"/>
              <a:tabLst>
                <a:tab pos="209550" algn="l"/>
              </a:tabLst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ocorrência</a:t>
            </a:r>
            <a:r>
              <a:rPr dirty="0" sz="1200">
                <a:latin typeface="Times New Roman"/>
                <a:cs typeface="Times New Roman"/>
              </a:rPr>
              <a:t> de desastre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acidente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grave.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524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7º.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distribuidoras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 obrigadas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manter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visível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relação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integrantes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respectivos </a:t>
            </a:r>
            <a:r>
              <a:rPr dirty="0" sz="1200">
                <a:latin typeface="Times New Roman"/>
                <a:cs typeface="Times New Roman"/>
              </a:rPr>
              <a:t>endereços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telefones,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independentemente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aderirem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 não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</a:t>
            </a:r>
            <a:r>
              <a:rPr dirty="0" sz="1200" spc="-10">
                <a:latin typeface="Times New Roman"/>
                <a:cs typeface="Times New Roman"/>
              </a:rPr>
              <a:t>sistema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8º.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infração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fechar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abrir distribuidoras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gás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desacordo</a:t>
            </a:r>
            <a:r>
              <a:rPr dirty="0" sz="1200" spc="-25">
                <a:latin typeface="Times New Roman"/>
                <a:cs typeface="Times New Roman"/>
              </a:rPr>
              <a:t> com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horários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ainda,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deixar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funcionar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escala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não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designada,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salvo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ofício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 spc="-10">
                <a:latin typeface="Times New Roman"/>
                <a:cs typeface="Times New Roman"/>
              </a:rPr>
              <a:t>justificativas,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deferido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indeferido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5240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9º.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legítimas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oferecer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denúncia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inobservância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700">
              <a:lnSpc>
                <a:spcPts val="139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10.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inobservância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obrigações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estabelecidos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nesta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Lei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sujeitará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infrator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imposição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multa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cassação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alvará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funcionamento.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3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3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valores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sanções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multa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descumprimento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3400" cy="49688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328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12700" marR="17145">
              <a:lnSpc>
                <a:spcPts val="1390"/>
              </a:lnSpc>
              <a:spcBef>
                <a:spcPts val="1285"/>
              </a:spcBef>
            </a:pPr>
            <a:r>
              <a:rPr dirty="0" sz="1200">
                <a:latin typeface="Times New Roman"/>
                <a:cs typeface="Times New Roman"/>
              </a:rPr>
              <a:t>reincidência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descumprimento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regulamentados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procedimento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 adotado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imposição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sanções.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11.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mesmas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penalidades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incorrem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estabelecimentos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cobrarem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 fato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estarem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25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penalidade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estipulada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considera-</a:t>
            </a:r>
            <a:r>
              <a:rPr dirty="0" sz="1200" spc="-25">
                <a:latin typeface="Times New Roman"/>
                <a:cs typeface="Times New Roman"/>
              </a:rPr>
              <a:t>se </a:t>
            </a:r>
            <a:r>
              <a:rPr dirty="0" sz="1200">
                <a:latin typeface="Times New Roman"/>
                <a:cs typeface="Times New Roman"/>
              </a:rPr>
              <a:t>“preços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maior”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aqueles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ultrapassarem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 limite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máximo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estipulado 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consumidor.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524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12.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disposto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ficará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prejuízo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denúncias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feitas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qualquer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pessoa.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13.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sujeita-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 Poder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Executivo.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89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14.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 despesas decorrentes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implementação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 15.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revogando-se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disposições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 b="1">
                <a:latin typeface="Times New Roman"/>
                <a:cs typeface="Times New Roman"/>
              </a:rPr>
              <a:t>AUTORIA:</a:t>
            </a:r>
            <a:r>
              <a:rPr dirty="0" sz="1000" spc="15" b="1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vereador</a:t>
            </a:r>
            <a:r>
              <a:rPr dirty="0" sz="1000" spc="-1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Max</a:t>
            </a:r>
            <a:r>
              <a:rPr dirty="0" sz="1000" spc="-1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Goulart.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69845" y="5893053"/>
            <a:ext cx="2426335" cy="775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26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agosto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39420" marR="433070">
              <a:lnSpc>
                <a:spcPct val="118300"/>
              </a:lnSpc>
              <a:spcBef>
                <a:spcPts val="105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2025-09-10T15:40:08Z</dcterms:created>
  <dcterms:modified xsi:type="dcterms:W3CDTF">2025-09-10T15:40:08Z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