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429514"/>
            <a:ext cx="5523865" cy="95713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823594" marR="215011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911,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AGOSTO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11070" marR="5715">
              <a:lnSpc>
                <a:spcPct val="962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DISPÕE</a:t>
            </a:r>
            <a:r>
              <a:rPr dirty="0" sz="1200" spc="32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32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33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PROGRAMA</a:t>
            </a:r>
            <a:r>
              <a:rPr dirty="0" sz="1200" spc="315" b="1">
                <a:latin typeface="Times New Roman"/>
                <a:cs typeface="Times New Roman"/>
              </a:rPr>
              <a:t> 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EDUCAÇÃO,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PROTEÇÃO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BEM-ESTAR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DOS </a:t>
            </a:r>
            <a:r>
              <a:rPr dirty="0" sz="1200" b="1">
                <a:latin typeface="Times New Roman"/>
                <a:cs typeface="Times New Roman"/>
              </a:rPr>
              <a:t>ANIMAIS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 MUNICÍPIO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PROVIDÊNCIAS..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2235">
              <a:lnSpc>
                <a:spcPct val="1034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5240" marR="7620">
              <a:lnSpc>
                <a:spcPct val="9580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1º.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dispõe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sobre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Programa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Educação,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Proteção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Bem-</a:t>
            </a:r>
            <a:r>
              <a:rPr dirty="0" sz="1200">
                <a:latin typeface="Times New Roman"/>
                <a:cs typeface="Times New Roman"/>
              </a:rPr>
              <a:t>Estar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 </a:t>
            </a:r>
            <a:r>
              <a:rPr dirty="0" sz="1200">
                <a:latin typeface="Times New Roman"/>
                <a:cs typeface="Times New Roman"/>
              </a:rPr>
              <a:t>no Município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estabelecendo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condutas </a:t>
            </a:r>
            <a:r>
              <a:rPr dirty="0" sz="1200">
                <a:latin typeface="Times New Roman"/>
                <a:cs typeface="Times New Roman"/>
              </a:rPr>
              <a:t>lesivas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integridade.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efeitos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entender-se-</a:t>
            </a:r>
            <a:r>
              <a:rPr dirty="0" sz="1200">
                <a:latin typeface="Times New Roman"/>
                <a:cs typeface="Times New Roman"/>
              </a:rPr>
              <a:t>á</a:t>
            </a:r>
            <a:r>
              <a:rPr dirty="0" sz="1200" spc="-20">
                <a:latin typeface="Times New Roman"/>
                <a:cs typeface="Times New Roman"/>
              </a:rPr>
              <a:t> por: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5240" marR="9525" indent="81915">
              <a:lnSpc>
                <a:spcPts val="1390"/>
              </a:lnSpc>
              <a:buFont typeface="Times New Roman"/>
              <a:buAutoNum type="romanUcPeriod"/>
              <a:tabLst>
                <a:tab pos="9715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Domésticos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-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animais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convívio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dele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dependentes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repelem </a:t>
            </a:r>
            <a:r>
              <a:rPr dirty="0" sz="1200">
                <a:latin typeface="Times New Roman"/>
                <a:cs typeface="Times New Roman"/>
              </a:rPr>
              <a:t>seu </a:t>
            </a:r>
            <a:r>
              <a:rPr dirty="0" sz="1200" spc="-10">
                <a:latin typeface="Times New Roman"/>
                <a:cs typeface="Times New Roman"/>
              </a:rPr>
              <a:t>jugo;</a:t>
            </a:r>
            <a:endParaRPr sz="1200">
              <a:latin typeface="Times New Roman"/>
              <a:cs typeface="Times New Roman"/>
            </a:endParaRPr>
          </a:p>
          <a:p>
            <a:pPr algn="just" marL="15240" marR="5080" indent="154305">
              <a:lnSpc>
                <a:spcPct val="95900"/>
              </a:lnSpc>
              <a:spcBef>
                <a:spcPts val="1340"/>
              </a:spcBef>
              <a:buFont typeface="Times New Roman"/>
              <a:buAutoNum type="romanUcPeriod"/>
              <a:tabLst>
                <a:tab pos="16954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Domesticados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populações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espécies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advindas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seleção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artificial </a:t>
            </a:r>
            <a:r>
              <a:rPr dirty="0" sz="1200">
                <a:latin typeface="Times New Roman"/>
                <a:cs typeface="Times New Roman"/>
              </a:rPr>
              <a:t>imposta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homem,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alterou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características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espécies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silvestres originais;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5240" marR="12700" indent="203200">
              <a:lnSpc>
                <a:spcPts val="1370"/>
              </a:lnSpc>
              <a:buFont typeface="Times New Roman"/>
              <a:buAutoNum type="romanUcPeriod"/>
              <a:tabLst>
                <a:tab pos="21844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Sinantrópicos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aproveitam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condições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oferecidas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atividades </a:t>
            </a:r>
            <a:r>
              <a:rPr dirty="0" sz="1200">
                <a:latin typeface="Times New Roman"/>
                <a:cs typeface="Times New Roman"/>
              </a:rPr>
              <a:t>humanas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estabelecerem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habitat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urbanos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rurais;</a:t>
            </a:r>
            <a:endParaRPr sz="1200">
              <a:latin typeface="Times New Roman"/>
              <a:cs typeface="Times New Roman"/>
            </a:endParaRPr>
          </a:p>
          <a:p>
            <a:pPr marL="15240" marR="5080" indent="197485">
              <a:lnSpc>
                <a:spcPts val="1390"/>
              </a:lnSpc>
              <a:spcBef>
                <a:spcPts val="1375"/>
              </a:spcBef>
              <a:buFont typeface="Times New Roman"/>
              <a:buAutoNum type="romanUcPeriod"/>
              <a:tabLst>
                <a:tab pos="21272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Sencientes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têm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comportamentos,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sensações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sentimentos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conscientes;</a:t>
            </a:r>
            <a:endParaRPr sz="1200">
              <a:latin typeface="Times New Roman"/>
              <a:cs typeface="Times New Roman"/>
            </a:endParaRPr>
          </a:p>
          <a:p>
            <a:pPr algn="just" marL="15240" marR="9525" indent="139700">
              <a:lnSpc>
                <a:spcPct val="95600"/>
              </a:lnSpc>
              <a:spcBef>
                <a:spcPts val="1350"/>
              </a:spcBef>
              <a:buFont typeface="Times New Roman"/>
              <a:buAutoNum type="romanUcPeriod"/>
              <a:tabLst>
                <a:tab pos="15494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processos,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quais,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indivíduo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coletividade </a:t>
            </a:r>
            <a:r>
              <a:rPr dirty="0" sz="1200">
                <a:latin typeface="Times New Roman"/>
                <a:cs typeface="Times New Roman"/>
              </a:rPr>
              <a:t>constroem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valores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sociais,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conhecimentos,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habilidades,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atitudes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competências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voltadas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conservação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comum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povo,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essencial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sadia qualidade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vida e sua </a:t>
            </a:r>
            <a:r>
              <a:rPr dirty="0" sz="1200" spc="-10">
                <a:latin typeface="Times New Roman"/>
                <a:cs typeface="Times New Roman"/>
              </a:rPr>
              <a:t>sustentabilidade;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5240" marR="6350" indent="176530">
              <a:lnSpc>
                <a:spcPct val="95800"/>
              </a:lnSpc>
              <a:buFont typeface="Times New Roman"/>
              <a:buAutoNum type="romanUcPeriod"/>
              <a:tabLst>
                <a:tab pos="19177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Maus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tratos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crueldade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ações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diretas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indiretas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capazes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provocar </a:t>
            </a:r>
            <a:r>
              <a:rPr dirty="0" sz="1200">
                <a:latin typeface="Times New Roman"/>
                <a:cs typeface="Times New Roman"/>
              </a:rPr>
              <a:t>privação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básicas,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sofrimento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estresse,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angústia,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patologias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morte.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5240" marR="635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3º.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Educação,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Bem-</a:t>
            </a:r>
            <a:r>
              <a:rPr dirty="0" sz="1200">
                <a:latin typeface="Times New Roman"/>
                <a:cs typeface="Times New Roman"/>
              </a:rPr>
              <a:t>Estar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os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princípios:</a:t>
            </a:r>
            <a:endParaRPr sz="1200">
              <a:latin typeface="Times New Roman"/>
              <a:cs typeface="Times New Roman"/>
            </a:endParaRPr>
          </a:p>
          <a:p>
            <a:pPr marL="106045" indent="-90805">
              <a:lnSpc>
                <a:spcPct val="100000"/>
              </a:lnSpc>
              <a:spcBef>
                <a:spcPts val="1285"/>
              </a:spcBef>
              <a:buFont typeface="Times New Roman"/>
              <a:buAutoNum type="romanUcPeriod"/>
              <a:tabLst>
                <a:tab pos="10604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Respeito </a:t>
            </a:r>
            <a:r>
              <a:rPr dirty="0" sz="1200" spc="-10">
                <a:latin typeface="Times New Roman"/>
                <a:cs typeface="Times New Roman"/>
              </a:rPr>
              <a:t>integral,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vedadas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exploração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aplicação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maus-tratos;</a:t>
            </a:r>
            <a:endParaRPr sz="1200">
              <a:latin typeface="Times New Roman"/>
              <a:cs typeface="Times New Roman"/>
            </a:endParaRPr>
          </a:p>
          <a:p>
            <a:pPr marL="154305" indent="-139065">
              <a:lnSpc>
                <a:spcPct val="100000"/>
              </a:lnSpc>
              <a:spcBef>
                <a:spcPts val="1295"/>
              </a:spcBef>
              <a:buFont typeface="Times New Roman"/>
              <a:buAutoNum type="romanUcPeriod"/>
              <a:tabLst>
                <a:tab pos="15430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Representação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adequada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efetivação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tutela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jurídica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0">
                <a:latin typeface="Times New Roman"/>
                <a:cs typeface="Times New Roman"/>
              </a:rPr>
              <a:t> animais;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9644" y="429514"/>
            <a:ext cx="5518150" cy="93091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820419" marR="214757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200">
              <a:latin typeface="Arial"/>
              <a:cs typeface="Arial"/>
            </a:endParaRPr>
          </a:p>
          <a:p>
            <a:pPr marL="203835" indent="-191135">
              <a:lnSpc>
                <a:spcPct val="100000"/>
              </a:lnSpc>
              <a:buFont typeface="Times New Roman"/>
              <a:buAutoNum type="romanUcPeriod" startAt="3"/>
              <a:tabLst>
                <a:tab pos="20383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Necessidade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estabelecimento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condições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mínimas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subsistência;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romanUcPeriod" startAt="3"/>
            </a:pPr>
            <a:endParaRPr sz="1200">
              <a:latin typeface="Times New Roman"/>
              <a:cs typeface="Times New Roman"/>
            </a:endParaRPr>
          </a:p>
          <a:p>
            <a:pPr marL="12700" marR="12065" indent="194310">
              <a:lnSpc>
                <a:spcPts val="1370"/>
              </a:lnSpc>
              <a:spcBef>
                <a:spcPts val="5"/>
              </a:spcBef>
              <a:buFont typeface="Times New Roman"/>
              <a:buAutoNum type="romanUcPeriod" startAt="3"/>
              <a:tabLst>
                <a:tab pos="20701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Promoção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conscientização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importância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animais;</a:t>
            </a:r>
            <a:endParaRPr sz="1200">
              <a:latin typeface="Times New Roman"/>
              <a:cs typeface="Times New Roman"/>
            </a:endParaRPr>
          </a:p>
          <a:p>
            <a:pPr marL="143510" indent="-130810">
              <a:lnSpc>
                <a:spcPct val="100000"/>
              </a:lnSpc>
              <a:spcBef>
                <a:spcPts val="1280"/>
              </a:spcBef>
              <a:buFont typeface="Times New Roman"/>
              <a:buAutoNum type="romanUcPeriod" startAt="3"/>
              <a:tabLst>
                <a:tab pos="14351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Cuidados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reprodução,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criação 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venda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cães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gatos;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AutoNum type="romanUcPeriod" startAt="3"/>
            </a:pPr>
            <a:endParaRPr sz="1200">
              <a:latin typeface="Times New Roman"/>
              <a:cs typeface="Times New Roman"/>
            </a:endParaRPr>
          </a:p>
          <a:p>
            <a:pPr algn="just" marL="12700" marR="11430" indent="188595">
              <a:lnSpc>
                <a:spcPct val="95800"/>
              </a:lnSpc>
              <a:buFont typeface="Times New Roman"/>
              <a:buAutoNum type="romanUcPeriod" startAt="3"/>
              <a:tabLst>
                <a:tab pos="20129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Proibição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agressões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quaisquer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formas,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sujeitando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experiência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capaz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causar-</a:t>
            </a:r>
            <a:r>
              <a:rPr dirty="0" sz="1200">
                <a:latin typeface="Times New Roman"/>
                <a:cs typeface="Times New Roman"/>
              </a:rPr>
              <a:t>lhes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sofrimento,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humilhação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provoquem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condições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inaceitáveis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existência;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algn="just" marL="12700" marR="10160" indent="236854">
              <a:lnSpc>
                <a:spcPct val="96200"/>
              </a:lnSpc>
              <a:spcBef>
                <a:spcPts val="1375"/>
              </a:spcBef>
              <a:buFont typeface="Times New Roman"/>
              <a:buAutoNum type="romanUcPeriod" startAt="3"/>
              <a:tabLst>
                <a:tab pos="249554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Obrigação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manutenção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local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asseio,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luminosidade,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necessidades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espécie, 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permita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adequada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movimentação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descanso, </a:t>
            </a:r>
            <a:r>
              <a:rPr dirty="0" sz="1200">
                <a:latin typeface="Times New Roman"/>
                <a:cs typeface="Times New Roman"/>
              </a:rPr>
              <a:t>proibido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enclausuramento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mesma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espécie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possibilidade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molestá-</a:t>
            </a:r>
            <a:r>
              <a:rPr dirty="0" sz="1200">
                <a:latin typeface="Times New Roman"/>
                <a:cs typeface="Times New Roman"/>
              </a:rPr>
              <a:t>los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aterrorizá-</a:t>
            </a:r>
            <a:r>
              <a:rPr dirty="0" sz="1200" spc="-20">
                <a:latin typeface="Times New Roman"/>
                <a:cs typeface="Times New Roman"/>
              </a:rPr>
              <a:t>los.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4º.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10">
                <a:latin typeface="Times New Roman"/>
                <a:cs typeface="Times New Roman"/>
              </a:rPr>
              <a:t> objetivos: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5875" indent="133350">
              <a:lnSpc>
                <a:spcPts val="1370"/>
              </a:lnSpc>
              <a:buFont typeface="Times New Roman"/>
              <a:buAutoNum type="romanUcPeriod"/>
              <a:tabLst>
                <a:tab pos="14605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Estimular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pedagógicos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formal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formal,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visando </a:t>
            </a:r>
            <a:r>
              <a:rPr dirty="0" sz="1200">
                <a:latin typeface="Times New Roman"/>
                <a:cs typeface="Times New Roman"/>
              </a:rPr>
              <a:t>demonstrar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importância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animais;</a:t>
            </a:r>
            <a:endParaRPr sz="1200">
              <a:latin typeface="Times New Roman"/>
              <a:cs typeface="Times New Roman"/>
            </a:endParaRPr>
          </a:p>
          <a:p>
            <a:pPr marL="12700" marR="5080" indent="154305">
              <a:lnSpc>
                <a:spcPts val="1390"/>
              </a:lnSpc>
              <a:spcBef>
                <a:spcPts val="1375"/>
              </a:spcBef>
              <a:buFont typeface="Times New Roman"/>
              <a:buAutoNum type="romanUcPeriod"/>
              <a:tabLst>
                <a:tab pos="16700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Determinar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estabelecimento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pautadas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combate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práticas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0">
                <a:latin typeface="Times New Roman"/>
                <a:cs typeface="Times New Roman"/>
              </a:rPr>
              <a:t> submetam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crueldade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coloquem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0">
                <a:latin typeface="Times New Roman"/>
                <a:cs typeface="Times New Roman"/>
              </a:rPr>
              <a:t> existência.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</a:t>
            </a:r>
            <a:r>
              <a:rPr dirty="0" sz="1200">
                <a:latin typeface="Times New Roman"/>
                <a:cs typeface="Times New Roman"/>
              </a:rPr>
              <a:t>.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Bem-</a:t>
            </a:r>
            <a:r>
              <a:rPr dirty="0" sz="1200">
                <a:latin typeface="Times New Roman"/>
                <a:cs typeface="Times New Roman"/>
              </a:rPr>
              <a:t>Estar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estabelecerá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diretrizes:</a:t>
            </a: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85"/>
              </a:spcBef>
              <a:buFont typeface="Times New Roman"/>
              <a:buAutoNum type="romanUcPeriod"/>
              <a:tabLst>
                <a:tab pos="10350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</a:t>
            </a:r>
            <a:r>
              <a:rPr dirty="0" sz="1200" spc="-20">
                <a:latin typeface="Times New Roman"/>
                <a:cs typeface="Times New Roman"/>
              </a:rPr>
              <a:t>bem-</a:t>
            </a:r>
            <a:r>
              <a:rPr dirty="0" sz="1200">
                <a:latin typeface="Times New Roman"/>
                <a:cs typeface="Times New Roman"/>
              </a:rPr>
              <a:t>estar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animal;</a:t>
            </a:r>
            <a:endParaRPr sz="1200">
              <a:latin typeface="Times New Roman"/>
              <a:cs typeface="Times New Roman"/>
            </a:endParaRPr>
          </a:p>
          <a:p>
            <a:pPr marL="151765" indent="-139065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/>
              <a:tabLst>
                <a:tab pos="15176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 </a:t>
            </a:r>
            <a:r>
              <a:rPr dirty="0" sz="1200" spc="-10">
                <a:latin typeface="Times New Roman"/>
                <a:cs typeface="Times New Roman"/>
              </a:rPr>
              <a:t>integral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0">
                <a:latin typeface="Times New Roman"/>
                <a:cs typeface="Times New Roman"/>
              </a:rPr>
              <a:t> animais;</a:t>
            </a:r>
            <a:endParaRPr sz="12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/>
              <a:tabLst>
                <a:tab pos="20320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Prevenção,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visando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combate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maus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abusos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qualquer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natureza;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2700" marR="10795" indent="175895">
              <a:lnSpc>
                <a:spcPts val="1390"/>
              </a:lnSpc>
              <a:spcBef>
                <a:spcPts val="5"/>
              </a:spcBef>
              <a:buFont typeface="Times New Roman"/>
              <a:buAutoNum type="romanUcPeriod"/>
              <a:tabLst>
                <a:tab pos="18859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Resgate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recuperação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domésticos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vítimas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crueldades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decorrência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humanos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aqueles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abandonados;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2700" marR="7620" indent="133985">
              <a:lnSpc>
                <a:spcPts val="1370"/>
              </a:lnSpc>
              <a:buFont typeface="Times New Roman"/>
              <a:buAutoNum type="romanUcPeriod"/>
              <a:tabLst>
                <a:tab pos="14668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animais, estabelecidos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legislação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constitucional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infraconstitucional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País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internacionais;</a:t>
            </a:r>
            <a:endParaRPr sz="12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285"/>
              </a:spcBef>
              <a:buFont typeface="Times New Roman"/>
              <a:buAutoNum type="romanUcPeriod"/>
              <a:tabLst>
                <a:tab pos="19494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Controle populacional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domésticos,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especialmente </a:t>
            </a:r>
            <a:r>
              <a:rPr dirty="0" sz="1200">
                <a:latin typeface="Times New Roman"/>
                <a:cs typeface="Times New Roman"/>
              </a:rPr>
              <a:t>cães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gatos;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2700" marR="8890" indent="224790">
              <a:lnSpc>
                <a:spcPts val="1370"/>
              </a:lnSpc>
              <a:buFont typeface="Times New Roman"/>
              <a:buAutoNum type="romanUcPeriod"/>
              <a:tabLst>
                <a:tab pos="237490" algn="l"/>
              </a:tabLst>
            </a:pPr>
            <a:r>
              <a:rPr dirty="0" sz="1200" spc="-10">
                <a:latin typeface="Times New Roman"/>
                <a:cs typeface="Times New Roman"/>
              </a:rPr>
              <a:t>-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Criação,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manutenção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atualização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registro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identificação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populações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município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dirty="0" sz="1200" b="1">
                <a:latin typeface="Times New Roman"/>
                <a:cs typeface="Times New Roman"/>
              </a:rPr>
              <a:t>Art. 6º.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Competirá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 </a:t>
            </a:r>
            <a:r>
              <a:rPr dirty="0" sz="1200" spc="-10">
                <a:latin typeface="Times New Roman"/>
                <a:cs typeface="Times New Roman"/>
              </a:rPr>
              <a:t>Público: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350" indent="124460">
              <a:lnSpc>
                <a:spcPts val="1390"/>
              </a:lnSpc>
              <a:buFont typeface="Times New Roman"/>
              <a:buAutoNum type="romanUcPeriod"/>
              <a:tabLst>
                <a:tab pos="13716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Socorrer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resgatar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domésticos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perigo,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vítimas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maus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abandono;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9644" y="429514"/>
            <a:ext cx="5518150" cy="93091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820419" marR="214757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marL="12700" marR="5080" indent="160655">
              <a:lnSpc>
                <a:spcPts val="1390"/>
              </a:lnSpc>
              <a:spcBef>
                <a:spcPts val="1285"/>
              </a:spcBef>
              <a:buFont typeface="Times New Roman"/>
              <a:buAutoNum type="romanUcPeriod" startAt="2"/>
              <a:tabLst>
                <a:tab pos="17335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Desenvolver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voltados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dos </a:t>
            </a:r>
            <a:r>
              <a:rPr dirty="0" sz="1200" spc="-10">
                <a:latin typeface="Times New Roman"/>
                <a:cs typeface="Times New Roman"/>
              </a:rPr>
              <a:t>animais;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Times New Roman"/>
              <a:buAutoNum type="romanUcPeriod" startAt="2"/>
            </a:pPr>
            <a:endParaRPr sz="1200">
              <a:latin typeface="Times New Roman"/>
              <a:cs typeface="Times New Roman"/>
            </a:endParaRPr>
          </a:p>
          <a:p>
            <a:pPr marL="12700" marR="11430" indent="205740">
              <a:lnSpc>
                <a:spcPts val="1370"/>
              </a:lnSpc>
              <a:spcBef>
                <a:spcPts val="5"/>
              </a:spcBef>
              <a:buFont typeface="Times New Roman"/>
              <a:buAutoNum type="romanUcPeriod" startAt="2"/>
              <a:tabLst>
                <a:tab pos="21844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Apoiar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organizações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sem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lucrativos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visem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tutela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domésticos abandonados.</a:t>
            </a:r>
            <a:endParaRPr sz="1200">
              <a:latin typeface="Times New Roman"/>
              <a:cs typeface="Times New Roman"/>
            </a:endParaRPr>
          </a:p>
          <a:p>
            <a:pPr marL="12700" marR="6350" indent="231140">
              <a:lnSpc>
                <a:spcPts val="1390"/>
              </a:lnSpc>
              <a:spcBef>
                <a:spcPts val="1370"/>
              </a:spcBef>
              <a:buFont typeface="Times New Roman"/>
              <a:buAutoNum type="romanUcPeriod" startAt="2"/>
              <a:tabLst>
                <a:tab pos="24384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Criar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mecanismos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controlar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estabelecimentos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comerciais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destinados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promover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reprodução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cães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gatos.</a:t>
            </a:r>
            <a:endParaRPr sz="1200">
              <a:latin typeface="Times New Roman"/>
              <a:cs typeface="Times New Roman"/>
            </a:endParaRPr>
          </a:p>
          <a:p>
            <a:pPr algn="just" marL="12700" marR="8890">
              <a:lnSpc>
                <a:spcPct val="95600"/>
              </a:lnSpc>
              <a:spcBef>
                <a:spcPts val="135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7º.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Definem-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maus-</a:t>
            </a:r>
            <a:r>
              <a:rPr dirty="0" sz="1200">
                <a:latin typeface="Times New Roman"/>
                <a:cs typeface="Times New Roman"/>
              </a:rPr>
              <a:t>tratos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crueldade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domésticos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ações </a:t>
            </a:r>
            <a:r>
              <a:rPr dirty="0" sz="1200">
                <a:latin typeface="Times New Roman"/>
                <a:cs typeface="Times New Roman"/>
              </a:rPr>
              <a:t>diretas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capazes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provocar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privação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necessidades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básicas,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sofrimento </a:t>
            </a:r>
            <a:r>
              <a:rPr dirty="0" sz="1200">
                <a:latin typeface="Times New Roman"/>
                <a:cs typeface="Times New Roman"/>
              </a:rPr>
              <a:t>físico,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medo,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estresse,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angústia,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patologias,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distúrbios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quaisquer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espécies,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além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incapacidade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temporária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permanente,</a:t>
            </a:r>
            <a:r>
              <a:rPr dirty="0" sz="1200">
                <a:latin typeface="Times New Roman"/>
                <a:cs typeface="Times New Roman"/>
              </a:rPr>
              <a:t> 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morte.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71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§1º.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Entendem-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diretas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aquelas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volitiva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conscientemente,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provoquem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os </a:t>
            </a:r>
            <a:r>
              <a:rPr dirty="0" sz="1200">
                <a:latin typeface="Times New Roman"/>
                <a:cs typeface="Times New Roman"/>
              </a:rPr>
              <a:t>estados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descritos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caput,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tais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como:</a:t>
            </a: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1285"/>
              </a:spcBef>
              <a:buFont typeface="Times New Roman"/>
              <a:buAutoNum type="romanUcPeriod"/>
              <a:tabLst>
                <a:tab pos="10350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Abandono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residências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fechadas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inabitadas;</a:t>
            </a:r>
            <a:endParaRPr sz="1200">
              <a:latin typeface="Times New Roman"/>
              <a:cs typeface="Times New Roman"/>
            </a:endParaRPr>
          </a:p>
          <a:p>
            <a:pPr marL="151765" indent="-139065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/>
              <a:tabLst>
                <a:tab pos="15176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Agressões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qualquer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tipo,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tais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como:</a:t>
            </a:r>
            <a:endParaRPr sz="1200">
              <a:latin typeface="Times New Roman"/>
              <a:cs typeface="Times New Roman"/>
            </a:endParaRPr>
          </a:p>
          <a:p>
            <a:pPr lvl="1" marL="170180" indent="-157480">
              <a:lnSpc>
                <a:spcPct val="100000"/>
              </a:lnSpc>
              <a:spcBef>
                <a:spcPts val="1320"/>
              </a:spcBef>
              <a:buAutoNum type="alphaLcParenR"/>
              <a:tabLst>
                <a:tab pos="170180" algn="l"/>
              </a:tabLst>
            </a:pPr>
            <a:r>
              <a:rPr dirty="0" sz="1200" spc="-10">
                <a:latin typeface="Times New Roman"/>
                <a:cs typeface="Times New Roman"/>
              </a:rPr>
              <a:t>espancamento;</a:t>
            </a:r>
            <a:endParaRPr sz="1200">
              <a:latin typeface="Times New Roman"/>
              <a:cs typeface="Times New Roman"/>
            </a:endParaRPr>
          </a:p>
          <a:p>
            <a:pPr lvl="1" marL="179070" indent="-166370">
              <a:lnSpc>
                <a:spcPct val="100000"/>
              </a:lnSpc>
              <a:spcBef>
                <a:spcPts val="1320"/>
              </a:spcBef>
              <a:buAutoNum type="alphaLcParenR"/>
              <a:tabLst>
                <a:tab pos="179070" algn="l"/>
              </a:tabLst>
            </a:pPr>
            <a:r>
              <a:rPr dirty="0" sz="1200" spc="-10">
                <a:latin typeface="Times New Roman"/>
                <a:cs typeface="Times New Roman"/>
              </a:rPr>
              <a:t>lapidação;</a:t>
            </a:r>
            <a:endParaRPr sz="1200">
              <a:latin typeface="Times New Roman"/>
              <a:cs typeface="Times New Roman"/>
            </a:endParaRPr>
          </a:p>
          <a:p>
            <a:pPr lvl="1" marL="170180" indent="-157480">
              <a:lnSpc>
                <a:spcPct val="100000"/>
              </a:lnSpc>
              <a:spcBef>
                <a:spcPts val="1320"/>
              </a:spcBef>
              <a:buAutoNum type="alphaLcParenR"/>
              <a:tabLst>
                <a:tab pos="170180" algn="l"/>
              </a:tabLst>
            </a:pP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instrumentos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cortantes;</a:t>
            </a:r>
            <a:endParaRPr sz="1200">
              <a:latin typeface="Times New Roman"/>
              <a:cs typeface="Times New Roman"/>
            </a:endParaRPr>
          </a:p>
          <a:p>
            <a:pPr lvl="1" marL="179070" indent="-166370">
              <a:lnSpc>
                <a:spcPct val="100000"/>
              </a:lnSpc>
              <a:spcBef>
                <a:spcPts val="1325"/>
              </a:spcBef>
              <a:buAutoNum type="alphaLcParenR"/>
              <a:tabLst>
                <a:tab pos="179070" algn="l"/>
              </a:tabLst>
            </a:pP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instrumentos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contundentes;</a:t>
            </a:r>
            <a:endParaRPr sz="1200">
              <a:latin typeface="Times New Roman"/>
              <a:cs typeface="Times New Roman"/>
            </a:endParaRPr>
          </a:p>
          <a:p>
            <a:pPr lvl="1" marL="170180" indent="-157480">
              <a:lnSpc>
                <a:spcPct val="100000"/>
              </a:lnSpc>
              <a:spcBef>
                <a:spcPts val="1320"/>
              </a:spcBef>
              <a:buAutoNum type="alphaLcParenR"/>
              <a:tabLst>
                <a:tab pos="170180" algn="l"/>
              </a:tabLst>
            </a:pP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substâncias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químicas;</a:t>
            </a:r>
            <a:endParaRPr sz="1200">
              <a:latin typeface="Times New Roman"/>
              <a:cs typeface="Times New Roman"/>
            </a:endParaRPr>
          </a:p>
          <a:p>
            <a:pPr lvl="1" marL="151765" indent="-139065">
              <a:lnSpc>
                <a:spcPct val="100000"/>
              </a:lnSpc>
              <a:spcBef>
                <a:spcPts val="1320"/>
              </a:spcBef>
              <a:buAutoNum type="alphaLcParenR"/>
              <a:tabLst>
                <a:tab pos="151765" algn="l"/>
              </a:tabLst>
            </a:pPr>
            <a:r>
              <a:rPr dirty="0" sz="1200" spc="-10">
                <a:latin typeface="Times New Roman"/>
                <a:cs typeface="Times New Roman"/>
              </a:rPr>
              <a:t>fogo;</a:t>
            </a:r>
            <a:endParaRPr sz="1200">
              <a:latin typeface="Times New Roman"/>
              <a:cs typeface="Times New Roman"/>
            </a:endParaRPr>
          </a:p>
          <a:p>
            <a:pPr lvl="1" marL="179070" indent="-166370">
              <a:lnSpc>
                <a:spcPct val="100000"/>
              </a:lnSpc>
              <a:spcBef>
                <a:spcPts val="1320"/>
              </a:spcBef>
              <a:buAutoNum type="alphaLcParenR"/>
              <a:tabLst>
                <a:tab pos="179070" algn="l"/>
              </a:tabLst>
            </a:pPr>
            <a:r>
              <a:rPr dirty="0" sz="1200">
                <a:latin typeface="Times New Roman"/>
                <a:cs typeface="Times New Roman"/>
              </a:rPr>
              <a:t>uso de </a:t>
            </a:r>
            <a:r>
              <a:rPr dirty="0" sz="1200" spc="-10">
                <a:latin typeface="Times New Roman"/>
                <a:cs typeface="Times New Roman"/>
              </a:rPr>
              <a:t>substâncias escaldantes;</a:t>
            </a:r>
            <a:endParaRPr sz="1200">
              <a:latin typeface="Times New Roman"/>
              <a:cs typeface="Times New Roman"/>
            </a:endParaRPr>
          </a:p>
          <a:p>
            <a:pPr lvl="1" marL="175895" indent="-163195">
              <a:lnSpc>
                <a:spcPct val="100000"/>
              </a:lnSpc>
              <a:spcBef>
                <a:spcPts val="1320"/>
              </a:spcBef>
              <a:buAutoNum type="alphaLcParenR"/>
              <a:tabLst>
                <a:tab pos="175895" algn="l"/>
              </a:tabLst>
            </a:pP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substâncias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tóxicas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venenosas.</a:t>
            </a:r>
            <a:endParaRPr sz="1200">
              <a:latin typeface="Times New Roman"/>
              <a:cs typeface="Times New Roman"/>
            </a:endParaRPr>
          </a:p>
          <a:p>
            <a:pPr marL="203835" indent="-191135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 startAt="3"/>
              <a:tabLst>
                <a:tab pos="20383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Privação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alimento;</a:t>
            </a:r>
            <a:endParaRPr sz="12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300"/>
              </a:spcBef>
              <a:buFont typeface="Times New Roman"/>
              <a:buAutoNum type="romanUcPeriod" startAt="3"/>
              <a:tabLst>
                <a:tab pos="194945" algn="l"/>
              </a:tabLst>
            </a:pPr>
            <a:r>
              <a:rPr dirty="0" sz="1200">
                <a:latin typeface="Times New Roman"/>
                <a:cs typeface="Times New Roman"/>
              </a:rPr>
              <a:t>- </a:t>
            </a:r>
            <a:r>
              <a:rPr dirty="0" sz="1200" spc="-10">
                <a:latin typeface="Times New Roman"/>
                <a:cs typeface="Times New Roman"/>
              </a:rPr>
              <a:t>Confinamento </a:t>
            </a:r>
            <a:r>
              <a:rPr dirty="0" sz="1200">
                <a:latin typeface="Times New Roman"/>
                <a:cs typeface="Times New Roman"/>
              </a:rPr>
              <a:t>inadequado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0">
                <a:latin typeface="Times New Roman"/>
                <a:cs typeface="Times New Roman"/>
              </a:rPr>
              <a:t> espécie;</a:t>
            </a:r>
            <a:endParaRPr sz="1200">
              <a:latin typeface="Times New Roman"/>
              <a:cs typeface="Times New Roman"/>
            </a:endParaRPr>
          </a:p>
          <a:p>
            <a:pPr marL="143510" indent="-130810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 startAt="3"/>
              <a:tabLst>
                <a:tab pos="14351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Coação à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realização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funções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inadequadas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espécie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tamanho do </a:t>
            </a:r>
            <a:r>
              <a:rPr dirty="0" sz="1200" spc="-10">
                <a:latin typeface="Times New Roman"/>
                <a:cs typeface="Times New Roman"/>
              </a:rPr>
              <a:t>animal;</a:t>
            </a:r>
            <a:endParaRPr sz="12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 startAt="3"/>
              <a:tabLst>
                <a:tab pos="19494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Abuso ou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coação ao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trabalho 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animais </a:t>
            </a:r>
            <a:r>
              <a:rPr dirty="0" sz="1200">
                <a:latin typeface="Times New Roman"/>
                <a:cs typeface="Times New Roman"/>
              </a:rPr>
              <a:t>feridos,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prenhes,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cansados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doentes;</a:t>
            </a:r>
            <a:endParaRPr sz="1200">
              <a:latin typeface="Times New Roman"/>
              <a:cs typeface="Times New Roman"/>
            </a:endParaRPr>
          </a:p>
          <a:p>
            <a:pPr algn="just" marL="246379" indent="-233679">
              <a:lnSpc>
                <a:spcPct val="100000"/>
              </a:lnSpc>
              <a:spcBef>
                <a:spcPts val="1325"/>
              </a:spcBef>
              <a:buFont typeface="Times New Roman"/>
              <a:buAutoNum type="romanUcPeriod" startAt="3"/>
              <a:tabLst>
                <a:tab pos="246379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Torturas;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romanUcPeriod" startAt="3"/>
            </a:pPr>
            <a:endParaRPr sz="1200">
              <a:latin typeface="Times New Roman"/>
              <a:cs typeface="Times New Roman"/>
            </a:endParaRPr>
          </a:p>
          <a:p>
            <a:pPr marL="12700" marR="11430" indent="306705">
              <a:lnSpc>
                <a:spcPts val="1390"/>
              </a:lnSpc>
              <a:buFont typeface="Times New Roman"/>
              <a:buAutoNum type="romanUcPeriod" startAt="3"/>
              <a:tabLst>
                <a:tab pos="31940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Utilizar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confrontos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lutas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animais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mesma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espécie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espécies diferentes;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2765" cy="73488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011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algn="just" marL="104139" marR="5080" indent="179070">
              <a:lnSpc>
                <a:spcPct val="95900"/>
              </a:lnSpc>
              <a:spcBef>
                <a:spcPts val="1260"/>
              </a:spcBef>
              <a:buFont typeface="Times New Roman"/>
              <a:buAutoNum type="romanUcPeriod" startAt="9"/>
              <a:tabLst>
                <a:tab pos="28321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Obrigar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trabalhos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excessivos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superiores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forças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resulte</a:t>
            </a:r>
            <a:r>
              <a:rPr dirty="0" sz="1200" spc="-25">
                <a:latin typeface="Times New Roman"/>
                <a:cs typeface="Times New Roman"/>
              </a:rPr>
              <a:t> em </a:t>
            </a:r>
            <a:r>
              <a:rPr dirty="0" sz="1200">
                <a:latin typeface="Times New Roman"/>
                <a:cs typeface="Times New Roman"/>
              </a:rPr>
              <a:t>sofrimento,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deles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obter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esforços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comportamento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alcançariam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senão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sob </a:t>
            </a:r>
            <a:r>
              <a:rPr dirty="0" sz="1200" spc="-10">
                <a:latin typeface="Times New Roman"/>
                <a:cs typeface="Times New Roman"/>
              </a:rPr>
              <a:t>coerção;</a:t>
            </a:r>
            <a:endParaRPr sz="1200">
              <a:latin typeface="Times New Roman"/>
              <a:cs typeface="Times New Roman"/>
            </a:endParaRPr>
          </a:p>
          <a:p>
            <a:pPr marL="238125" indent="-133985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 startAt="9"/>
              <a:tabLst>
                <a:tab pos="23812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Castigar,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mentalmente,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ainda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aprendizagem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adestramento;</a:t>
            </a:r>
            <a:endParaRPr sz="1200">
              <a:latin typeface="Times New Roman"/>
              <a:cs typeface="Times New Roman"/>
            </a:endParaRPr>
          </a:p>
          <a:p>
            <a:pPr marL="286385" indent="-182245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 startAt="9"/>
              <a:tabLst>
                <a:tab pos="28638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Criar, manter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expor,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recintos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desprovidos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limpeza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desinfecção;</a:t>
            </a:r>
            <a:endParaRPr sz="1200">
              <a:latin typeface="Times New Roman"/>
              <a:cs typeface="Times New Roman"/>
            </a:endParaRPr>
          </a:p>
          <a:p>
            <a:pPr marL="337820" indent="-233679">
              <a:lnSpc>
                <a:spcPct val="100000"/>
              </a:lnSpc>
              <a:spcBef>
                <a:spcPts val="1320"/>
              </a:spcBef>
              <a:buFont typeface="Times New Roman"/>
              <a:buAutoNum type="romanUcPeriod" startAt="9"/>
              <a:tabLst>
                <a:tab pos="33782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Enclausurar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 </a:t>
            </a:r>
            <a:r>
              <a:rPr dirty="0" sz="1200" spc="-10">
                <a:latin typeface="Times New Roman"/>
                <a:cs typeface="Times New Roman"/>
              </a:rPr>
              <a:t>molestem;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romanUcPeriod" startAt="9"/>
            </a:pPr>
            <a:endParaRPr sz="1200">
              <a:latin typeface="Times New Roman"/>
              <a:cs typeface="Times New Roman"/>
            </a:endParaRPr>
          </a:p>
          <a:p>
            <a:pPr marL="104139" marR="8890" indent="297180">
              <a:lnSpc>
                <a:spcPts val="1390"/>
              </a:lnSpc>
              <a:spcBef>
                <a:spcPts val="5"/>
              </a:spcBef>
              <a:buFont typeface="Times New Roman"/>
              <a:buAutoNum type="romanUcPeriod" startAt="9"/>
              <a:tabLst>
                <a:tab pos="40132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práticas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possam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consideradas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constatadas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maus-</a:t>
            </a:r>
            <a:r>
              <a:rPr dirty="0" sz="1200">
                <a:latin typeface="Times New Roman"/>
                <a:cs typeface="Times New Roman"/>
              </a:rPr>
              <a:t>tratos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pela </a:t>
            </a:r>
            <a:r>
              <a:rPr dirty="0" sz="1200" spc="-10">
                <a:latin typeface="Times New Roman"/>
                <a:cs typeface="Times New Roman"/>
              </a:rPr>
              <a:t>autoridade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ambiental,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sanitária, policial,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judicial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</a:t>
            </a:r>
            <a:r>
              <a:rPr dirty="0" sz="1200" spc="-10">
                <a:latin typeface="Times New Roman"/>
                <a:cs typeface="Times New Roman"/>
              </a:rPr>
              <a:t> qualquer</a:t>
            </a:r>
            <a:r>
              <a:rPr dirty="0" sz="1200">
                <a:latin typeface="Times New Roman"/>
                <a:cs typeface="Times New Roman"/>
              </a:rPr>
              <a:t> com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0">
                <a:latin typeface="Times New Roman"/>
                <a:cs typeface="Times New Roman"/>
              </a:rPr>
              <a:t> competência.</a:t>
            </a:r>
            <a:endParaRPr sz="1200">
              <a:latin typeface="Times New Roman"/>
              <a:cs typeface="Times New Roman"/>
            </a:endParaRPr>
          </a:p>
          <a:p>
            <a:pPr algn="just" marL="104139" marR="8255">
              <a:lnSpc>
                <a:spcPct val="959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2º.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Entendem-</a:t>
            </a:r>
            <a:r>
              <a:rPr dirty="0" sz="1200" spc="-20">
                <a:latin typeface="Times New Roman"/>
                <a:cs typeface="Times New Roman"/>
              </a:rPr>
              <a:t>se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ações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indiretas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aquelas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provoquem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estados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descritos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caput, através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omissão,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omissão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socorro,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negligência,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imperícia, má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utilização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utilização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 não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capacitada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instrumentos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equipamentos.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04139" marR="1270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8º.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Constituirá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infração,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efeitos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importe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na </a:t>
            </a:r>
            <a:r>
              <a:rPr dirty="0" sz="1200">
                <a:latin typeface="Times New Roman"/>
                <a:cs typeface="Times New Roman"/>
              </a:rPr>
              <a:t>inobservância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preceitos </a:t>
            </a:r>
            <a:r>
              <a:rPr dirty="0" sz="1200" spc="-10">
                <a:latin typeface="Times New Roman"/>
                <a:cs typeface="Times New Roman"/>
              </a:rPr>
              <a:t>estabelecidos</a:t>
            </a:r>
            <a:r>
              <a:rPr dirty="0" sz="1200">
                <a:latin typeface="Times New Roman"/>
                <a:cs typeface="Times New Roman"/>
              </a:rPr>
              <a:t> ou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desobediência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 determinações 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caráter </a:t>
            </a:r>
            <a:r>
              <a:rPr dirty="0" sz="1200">
                <a:latin typeface="Times New Roman"/>
                <a:cs typeface="Times New Roman"/>
              </a:rPr>
              <a:t>normativo dos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autoridades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competentes.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04139" marR="17145">
              <a:lnSpc>
                <a:spcPts val="137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9º.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infrações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penalidades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regulamentadas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pelo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04139" marR="6985">
              <a:lnSpc>
                <a:spcPts val="1390"/>
              </a:lnSpc>
              <a:spcBef>
                <a:spcPts val="137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10.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implementação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dotações orçamentárias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04139" marR="508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11.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revogando-se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disposições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b="1">
                <a:latin typeface="Times New Roman"/>
                <a:cs typeface="Times New Roman"/>
              </a:rPr>
              <a:t>AUTORIA:</a:t>
            </a:r>
            <a:r>
              <a:rPr dirty="0" sz="1000" spc="15" b="1"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Times New Roman"/>
                <a:cs typeface="Times New Roman"/>
              </a:rPr>
              <a:t>vereador</a:t>
            </a:r>
            <a:r>
              <a:rPr dirty="0" sz="1000" spc="-15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Max</a:t>
            </a:r>
            <a:r>
              <a:rPr dirty="0" sz="1000" spc="-15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Goulart.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40"/>
              </a:spcBef>
            </a:pP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agosto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2031364" marR="2027555">
              <a:lnSpc>
                <a:spcPct val="118300"/>
              </a:lnSpc>
              <a:spcBef>
                <a:spcPts val="106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2025-09-10T15:39:10Z</dcterms:created>
  <dcterms:modified xsi:type="dcterms:W3CDTF">2025-09-10T15:39:10Z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