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F0F0F"/>
                </a:solidFill>
              </a:rPr>
              <a:t>Pźgina</a:t>
            </a:r>
            <a:r>
              <a:rPr dirty="0">
                <a:solidFill>
                  <a:srgbClr val="0F0F0F"/>
                </a:solidFill>
              </a:rPr>
              <a:t> </a:t>
            </a:r>
            <a:fld id="{81D60167-4931-47E6-BA6A-407CBD079E47}" type="slidenum">
              <a:rPr dirty="0" spc="-20">
                <a:solidFill>
                  <a:srgbClr val="000000"/>
                </a:solidFill>
              </a:rPr>
              <a:t>#</a:t>
            </a:fld>
            <a:r>
              <a:rPr dirty="0" spc="-4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383838"/>
                </a:solidFill>
              </a:rPr>
              <a:t>de</a:t>
            </a:r>
            <a:r>
              <a:rPr dirty="0" spc="-9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F0F0F"/>
                </a:solidFill>
              </a:rPr>
              <a:t>Pźgina</a:t>
            </a:r>
            <a:r>
              <a:rPr dirty="0">
                <a:solidFill>
                  <a:srgbClr val="0F0F0F"/>
                </a:solidFill>
              </a:rPr>
              <a:t> </a:t>
            </a:r>
            <a:fld id="{81D60167-4931-47E6-BA6A-407CBD079E47}" type="slidenum">
              <a:rPr dirty="0" spc="-20">
                <a:solidFill>
                  <a:srgbClr val="000000"/>
                </a:solidFill>
              </a:rPr>
              <a:t>#</a:t>
            </a:fld>
            <a:r>
              <a:rPr dirty="0" spc="-4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383838"/>
                </a:solidFill>
              </a:rPr>
              <a:t>de</a:t>
            </a:r>
            <a:r>
              <a:rPr dirty="0" spc="-9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F0F0F"/>
                </a:solidFill>
              </a:rPr>
              <a:t>Pźgina</a:t>
            </a:r>
            <a:r>
              <a:rPr dirty="0">
                <a:solidFill>
                  <a:srgbClr val="0F0F0F"/>
                </a:solidFill>
              </a:rPr>
              <a:t> </a:t>
            </a:r>
            <a:fld id="{81D60167-4931-47E6-BA6A-407CBD079E47}" type="slidenum">
              <a:rPr dirty="0" spc="-20">
                <a:solidFill>
                  <a:srgbClr val="000000"/>
                </a:solidFill>
              </a:rPr>
              <a:t>#</a:t>
            </a:fld>
            <a:r>
              <a:rPr dirty="0" spc="-4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383838"/>
                </a:solidFill>
              </a:rPr>
              <a:t>de</a:t>
            </a:r>
            <a:r>
              <a:rPr dirty="0" spc="-9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F0F0F"/>
                </a:solidFill>
              </a:rPr>
              <a:t>Pźgina</a:t>
            </a:r>
            <a:r>
              <a:rPr dirty="0">
                <a:solidFill>
                  <a:srgbClr val="0F0F0F"/>
                </a:solidFill>
              </a:rPr>
              <a:t> </a:t>
            </a:r>
            <a:fld id="{81D60167-4931-47E6-BA6A-407CBD079E47}" type="slidenum">
              <a:rPr dirty="0" spc="-20">
                <a:solidFill>
                  <a:srgbClr val="000000"/>
                </a:solidFill>
              </a:rPr>
              <a:t>#</a:t>
            </a:fld>
            <a:r>
              <a:rPr dirty="0" spc="-4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383838"/>
                </a:solidFill>
              </a:rPr>
              <a:t>de</a:t>
            </a:r>
            <a:r>
              <a:rPr dirty="0" spc="-9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F0F0F"/>
                </a:solidFill>
              </a:rPr>
              <a:t>Pźgina</a:t>
            </a:r>
            <a:r>
              <a:rPr dirty="0">
                <a:solidFill>
                  <a:srgbClr val="0F0F0F"/>
                </a:solidFill>
              </a:rPr>
              <a:t> </a:t>
            </a:r>
            <a:fld id="{81D60167-4931-47E6-BA6A-407CBD079E47}" type="slidenum">
              <a:rPr dirty="0" spc="-20">
                <a:solidFill>
                  <a:srgbClr val="000000"/>
                </a:solidFill>
              </a:rPr>
              <a:t>#</a:t>
            </a:fld>
            <a:r>
              <a:rPr dirty="0" spc="-4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383838"/>
                </a:solidFill>
              </a:rPr>
              <a:t>de</a:t>
            </a:r>
            <a:r>
              <a:rPr dirty="0" spc="-9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14521" y="9820147"/>
            <a:ext cx="510285" cy="1355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F0F0F"/>
                </a:solidFill>
              </a:rPr>
              <a:t>Pźgina</a:t>
            </a:r>
            <a:r>
              <a:rPr dirty="0">
                <a:solidFill>
                  <a:srgbClr val="0F0F0F"/>
                </a:solidFill>
              </a:rPr>
              <a:t> </a:t>
            </a:r>
            <a:fld id="{81D60167-4931-47E6-BA6A-407CBD079E47}" type="slidenum">
              <a:rPr dirty="0" spc="-20">
                <a:solidFill>
                  <a:srgbClr val="000000"/>
                </a:solidFill>
              </a:rPr>
              <a:t>#</a:t>
            </a:fld>
            <a:r>
              <a:rPr dirty="0" spc="-4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383838"/>
                </a:solidFill>
              </a:rPr>
              <a:t>de</a:t>
            </a:r>
            <a:r>
              <a:rPr dirty="0" spc="-9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320" y="1093594"/>
            <a:ext cx="6669024" cy="9443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4424" y="210190"/>
            <a:ext cx="737616" cy="71586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71272" y="9816465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15231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39103" y="21166"/>
            <a:ext cx="3178810" cy="655955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865"/>
              </a:spcBef>
            </a:pPr>
            <a:r>
              <a:rPr dirty="0" sz="1200" spc="-10" b="1">
                <a:solidFill>
                  <a:srgbClr val="131313"/>
                </a:solidFill>
                <a:latin typeface="Arial"/>
                <a:cs typeface="Arial"/>
              </a:rPr>
              <a:t>PREFEITURA</a:t>
            </a:r>
            <a:r>
              <a:rPr dirty="0" sz="1200" spc="5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51515"/>
                </a:solidFill>
                <a:latin typeface="Arial"/>
                <a:cs typeface="Arial"/>
              </a:rPr>
              <a:t>MUNICIPAL</a:t>
            </a:r>
            <a:r>
              <a:rPr dirty="0" sz="1200" spc="3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200" spc="-55" b="1">
                <a:solidFill>
                  <a:srgbClr val="2A2A2A"/>
                </a:solidFill>
                <a:latin typeface="Arial"/>
                <a:cs typeface="Arial"/>
              </a:rPr>
              <a:t>¢łE</a:t>
            </a:r>
            <a:r>
              <a:rPr dirty="0" sz="1200" spc="-3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9775" indent="2540">
              <a:lnSpc>
                <a:spcPct val="117600"/>
              </a:lnSpc>
              <a:spcBef>
                <a:spcPts val="360"/>
              </a:spcBef>
            </a:pPr>
            <a:r>
              <a:rPr dirty="0" sz="850" spc="-20">
                <a:solidFill>
                  <a:srgbClr val="212121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51515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2857842" y="9832332"/>
            <a:ext cx="300990" cy="12636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solidFill>
                  <a:srgbClr val="181818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31" name="object 3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F0F0F"/>
                </a:solidFill>
              </a:rPr>
              <a:t>Pźgina</a:t>
            </a:r>
            <a:r>
              <a:rPr dirty="0">
                <a:solidFill>
                  <a:srgbClr val="0F0F0F"/>
                </a:solidFill>
              </a:rPr>
              <a:t> </a:t>
            </a:r>
            <a:fld id="{81D60167-4931-47E6-BA6A-407CBD079E47}" type="slidenum">
              <a:rPr dirty="0" spc="-20">
                <a:solidFill>
                  <a:srgbClr val="000000"/>
                </a:solidFill>
              </a:rPr>
              <a:t>1</a:t>
            </a:fld>
            <a:r>
              <a:rPr dirty="0" spc="-40">
                <a:solidFill>
                  <a:srgbClr val="000000"/>
                </a:solidFill>
              </a:rPr>
              <a:t> </a:t>
            </a:r>
            <a:r>
              <a:rPr dirty="0" spc="-10">
                <a:solidFill>
                  <a:srgbClr val="383838"/>
                </a:solidFill>
              </a:rPr>
              <a:t>de</a:t>
            </a:r>
            <a:r>
              <a:rPr dirty="0" spc="-9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3913408" y="1384248"/>
            <a:ext cx="3025140" cy="69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3615">
              <a:lnSpc>
                <a:spcPct val="100000"/>
              </a:lnSpc>
              <a:spcBef>
                <a:spcPts val="100"/>
              </a:spcBef>
            </a:pP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3011 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3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2</a:t>
            </a:r>
            <a:r>
              <a:rPr dirty="0" sz="850" spc="4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September,</a:t>
            </a:r>
            <a:r>
              <a:rPr dirty="0" sz="85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0800" marR="243204" indent="3175">
              <a:lnSpc>
                <a:spcPts val="910"/>
              </a:lnSpc>
            </a:pPr>
            <a:r>
              <a:rPr dirty="0" sz="850" spc="-85">
                <a:latin typeface="Lucida Sans Unicode"/>
                <a:cs typeface="Lucida Sans Unicode"/>
              </a:rPr>
              <a:t>Abre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-6535" sz="1275" spc="-89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baseline="-6535" sz="1275" spc="-82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-6535" sz="1275" spc="-112">
                <a:solidFill>
                  <a:srgbClr val="0F0F0F"/>
                </a:solidFill>
                <a:latin typeface="Lucida Sans Unicode"/>
                <a:cs typeface="Lucida Sans Unicode"/>
              </a:rPr>
              <a:t>R$11.021.280,00,</a:t>
            </a:r>
            <a:r>
              <a:rPr dirty="0" baseline="-6535" sz="1275" spc="7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para</a:t>
            </a:r>
            <a:r>
              <a:rPr dirty="0" sz="85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especifíca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-6535" sz="1275" spc="-15">
                <a:latin typeface="Lucida Sans Unicode"/>
                <a:cs typeface="Lucida Sans Unicode"/>
              </a:rPr>
              <a:t>providêncİas.</a:t>
            </a:r>
            <a:endParaRPr baseline="-6535" sz="1275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1843" y="2601216"/>
            <a:ext cx="6563995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2865" marR="43180" indent="824230">
              <a:lnSpc>
                <a:spcPct val="122300"/>
              </a:lnSpc>
              <a:spcBef>
                <a:spcPts val="100"/>
              </a:spcBef>
            </a:pPr>
            <a:r>
              <a:rPr dirty="0" baseline="13071" sz="1275" spc="-75">
                <a:solidFill>
                  <a:srgbClr val="3D3D3D"/>
                </a:solidFill>
                <a:latin typeface="Lucida Sans Unicode"/>
                <a:cs typeface="Lucida Sans Unicode"/>
              </a:rPr>
              <a:t>O </a:t>
            </a:r>
            <a:r>
              <a:rPr dirty="0" baseline="13071" sz="1275">
                <a:solidFill>
                  <a:srgbClr val="181818"/>
                </a:solidFill>
                <a:latin typeface="Lucida Sans Unicode"/>
                <a:cs typeface="Lucida Sans Unicode"/>
              </a:rPr>
              <a:t>PREFEITO</a:t>
            </a:r>
            <a:r>
              <a:rPr dirty="0" baseline="13071" sz="1275" spc="22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52">
                <a:solidFill>
                  <a:srgbClr val="161616"/>
                </a:solidFill>
                <a:latin typeface="Lucida Sans Unicode"/>
                <a:cs typeface="Lucida Sans Unicode"/>
              </a:rPr>
              <a:t>MUNICIPAL,</a:t>
            </a:r>
            <a:r>
              <a:rPr dirty="0" baseline="9803" sz="1275" spc="22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20">
                <a:solidFill>
                  <a:srgbClr val="1F1F1F"/>
                </a:solidFill>
                <a:latin typeface="Lucida Sans Unicode"/>
                <a:cs typeface="Lucida Sans Unicode"/>
              </a:rPr>
              <a:t>no</a:t>
            </a:r>
            <a:r>
              <a:rPr dirty="0" baseline="9803" sz="1275" spc="-89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legais,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constitucionaİs</a:t>
            </a:r>
            <a:r>
              <a:rPr dirty="0" sz="850" spc="-114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acordo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13131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A1A1A"/>
                </a:solidFill>
                <a:latin typeface="Lucida Sans Unicode"/>
                <a:cs typeface="Lucida Sans Unicode"/>
              </a:rPr>
              <a:t>the</a:t>
            </a:r>
            <a:r>
              <a:rPr dirty="0" sz="85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12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baseline="-9803" sz="1275" spc="-44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112">
                <a:solidFill>
                  <a:srgbClr val="1F1F1F"/>
                </a:solidFill>
                <a:latin typeface="Lucida Sans Unicode"/>
                <a:cs typeface="Lucida Sans Unicode"/>
              </a:rPr>
              <a:t>art.</a:t>
            </a:r>
            <a:r>
              <a:rPr dirty="0" baseline="-9803" sz="1275" spc="-82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>
                <a:solidFill>
                  <a:srgbClr val="343434"/>
                </a:solidFill>
                <a:latin typeface="Lucida Sans Unicode"/>
                <a:cs typeface="Lucida Sans Unicode"/>
              </a:rPr>
              <a:t>8º</a:t>
            </a:r>
            <a:r>
              <a:rPr dirty="0" baseline="-9803" sz="1275" spc="3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37">
                <a:solidFill>
                  <a:srgbClr val="232323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D2D2D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dezembro</a:t>
            </a:r>
            <a:r>
              <a:rPr dirty="0" sz="850" spc="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A0A0A"/>
                </a:solidFill>
                <a:latin typeface="Lucida Sans Unicode"/>
                <a:cs typeface="Lucida Sans Unicode"/>
              </a:rPr>
              <a:t>na</a:t>
            </a:r>
            <a:r>
              <a:rPr dirty="0" sz="8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edição</a:t>
            </a:r>
            <a:r>
              <a:rPr dirty="0" sz="85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A1A1A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9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31313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44">
                <a:solidFill>
                  <a:srgbClr val="111111"/>
                </a:solidFill>
                <a:latin typeface="Lucida Sans Unicode"/>
                <a:cs typeface="Lucida Sans Unicode"/>
              </a:rPr>
              <a:t>10/12/2024</a:t>
            </a:r>
            <a:endParaRPr baseline="-9803" sz="1275">
              <a:latin typeface="Lucida Sans Unicode"/>
              <a:cs typeface="Lucida Sans Unicode"/>
            </a:endParaRPr>
          </a:p>
          <a:p>
            <a:pPr marL="50800">
              <a:lnSpc>
                <a:spcPct val="100000"/>
              </a:lnSpc>
              <a:spcBef>
                <a:spcPts val="1210"/>
              </a:spcBef>
            </a:pPr>
            <a:r>
              <a:rPr dirty="0" u="heavy" sz="850" spc="-65">
                <a:solidFill>
                  <a:srgbClr val="3B3B3B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3B3B3B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62626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90">
                <a:solidFill>
                  <a:srgbClr val="262626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626262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0">
                <a:solidFill>
                  <a:srgbClr val="626262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3F3F3F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70">
                <a:solidFill>
                  <a:srgbClr val="3F3F3F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42424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45">
                <a:solidFill>
                  <a:srgbClr val="242424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10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10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67665">
              <a:lnSpc>
                <a:spcPct val="100000"/>
              </a:lnSpc>
              <a:spcBef>
                <a:spcPts val="1280"/>
              </a:spcBef>
            </a:pP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F2F2F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D2D2D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D1D1D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6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93442" y="4269138"/>
            <a:ext cx="2698750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heavy" sz="850" spc="-40" b="1">
                <a:solidFill>
                  <a:srgbClr val="1A1A1A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50" b="1">
                <a:solidFill>
                  <a:srgbClr val="1A1A1A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161616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solidFill>
                  <a:srgbClr val="161616"/>
                </a:solidFill>
                <a:uFill>
                  <a:solidFill>
                    <a:srgbClr val="3F3F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365"/>
              </a:spcBef>
            </a:pP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000" spc="5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000" spc="1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000" spc="-1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E0E0E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393150" y="4681862"/>
          <a:ext cx="6585584" cy="664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250"/>
                <a:gridCol w="3157220"/>
                <a:gridCol w="1924685"/>
                <a:gridCol w="696594"/>
              </a:tblGrid>
              <a:tr h="146050">
                <a:tc>
                  <a:txBody>
                    <a:bodyPr/>
                    <a:lstStyle/>
                    <a:p>
                      <a:pPr marL="3492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01.06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Admlnistraşão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3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50" spc="-6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3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ImDosto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50" spc="-5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1.079.820,00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7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EXERGICIOS</a:t>
                      </a:r>
                      <a:r>
                        <a:rPr dirty="0" sz="850" spc="6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Imßosto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3.339.460,00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3941126" y="5309312"/>
            <a:ext cx="149669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114">
                <a:solidFill>
                  <a:srgbClr val="1A1A1A"/>
                </a:solidFill>
                <a:latin typeface="Arial Black"/>
                <a:cs typeface="Arial Black"/>
              </a:rPr>
              <a:t>Total</a:t>
            </a:r>
            <a:r>
              <a:rPr dirty="0" sz="850" spc="-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105">
                <a:solidFill>
                  <a:srgbClr val="1A1A1A"/>
                </a:solidFill>
                <a:latin typeface="Arial Black"/>
                <a:cs typeface="Arial Black"/>
              </a:rPr>
              <a:t>do</a:t>
            </a:r>
            <a:r>
              <a:rPr dirty="0" sz="850" spc="-2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95">
                <a:solidFill>
                  <a:srgbClr val="1C1C1C"/>
                </a:solidFill>
                <a:latin typeface="Arial Black"/>
                <a:cs typeface="Arial Black"/>
              </a:rPr>
              <a:t>Projeto</a:t>
            </a:r>
            <a:r>
              <a:rPr dirty="0" sz="850" spc="5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850">
                <a:solidFill>
                  <a:srgbClr val="1C1C1C"/>
                </a:solidFill>
                <a:latin typeface="Arial Black"/>
                <a:cs typeface="Arial Black"/>
              </a:rPr>
              <a:t>/</a:t>
            </a:r>
            <a:r>
              <a:rPr dirty="0" sz="850" spc="-3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1A1A1A"/>
                </a:solidFill>
                <a:latin typeface="Arial Black"/>
                <a:cs typeface="Arial Black"/>
              </a:rPr>
              <a:t>Atividade</a:t>
            </a:r>
            <a:r>
              <a:rPr dirty="0" sz="850" spc="6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  <a:p>
            <a:pPr marL="15875">
              <a:lnSpc>
                <a:spcPct val="100000"/>
              </a:lnSpc>
              <a:spcBef>
                <a:spcPts val="395"/>
              </a:spcBef>
            </a:pP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1C1C1C"/>
                </a:solidFill>
                <a:latin typeface="Arial"/>
                <a:cs typeface="Arial"/>
              </a:rPr>
              <a:t>da</a:t>
            </a:r>
            <a:r>
              <a:rPr dirty="0" sz="850" spc="-1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F1F1F"/>
                </a:solidFill>
                <a:latin typeface="Arial"/>
                <a:cs typeface="Arial"/>
              </a:rPr>
              <a:t>Unidade</a:t>
            </a:r>
            <a:r>
              <a:rPr dirty="0" sz="850" spc="15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A2A2A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73108" y="5309312"/>
            <a:ext cx="61214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110">
                <a:solidFill>
                  <a:srgbClr val="181818"/>
                </a:solidFill>
                <a:latin typeface="Arial Black"/>
                <a:cs typeface="Arial Black"/>
              </a:rPr>
              <a:t>4.419.280,00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4.419.280,00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1154" y="5638303"/>
            <a:ext cx="3714750" cy="56197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20"/>
              </a:spcBef>
              <a:tabLst>
                <a:tab pos="819150" algn="l"/>
              </a:tabLst>
            </a:pPr>
            <a:r>
              <a:rPr dirty="0" sz="850" spc="-10" b="1">
                <a:solidFill>
                  <a:srgbClr val="2D2D2D"/>
                </a:solidFill>
                <a:latin typeface="Arial"/>
                <a:cs typeface="Arial"/>
              </a:rPr>
              <a:t>01.09</a:t>
            </a:r>
            <a:r>
              <a:rPr dirty="0" sz="850" b="1">
                <a:solidFill>
                  <a:srgbClr val="2D2D2D"/>
                </a:solidFill>
                <a:latin typeface="Arial"/>
                <a:cs typeface="Arial"/>
              </a:rPr>
              <a:t>	</a:t>
            </a:r>
            <a:r>
              <a:rPr dirty="0" sz="850" spc="-35" b="1">
                <a:solidFill>
                  <a:srgbClr val="1F1F1F"/>
                </a:solidFill>
                <a:latin typeface="Arial"/>
                <a:cs typeface="Arial"/>
              </a:rPr>
              <a:t>Secretaria</a:t>
            </a:r>
            <a:r>
              <a:rPr dirty="0" sz="850" spc="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850" spc="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850" spc="-2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D1D1D"/>
                </a:solidFill>
                <a:latin typeface="Arial"/>
                <a:cs typeface="Arial"/>
              </a:rPr>
              <a:t>Educação</a:t>
            </a:r>
            <a:endParaRPr sz="850">
              <a:latin typeface="Arial"/>
              <a:cs typeface="Arial"/>
            </a:endParaRPr>
          </a:p>
          <a:p>
            <a:pPr marL="13335" marR="5080" indent="-1270">
              <a:lnSpc>
                <a:spcPct val="131700"/>
              </a:lnSpc>
              <a:spcBef>
                <a:spcPts val="95"/>
              </a:spcBef>
              <a:tabLst>
                <a:tab pos="815975" algn="l"/>
              </a:tabLst>
            </a:pP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2.808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Operacionalização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Unidades</a:t>
            </a:r>
            <a:r>
              <a:rPr dirty="0" sz="85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Administrativas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54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DEMAIS</a:t>
            </a:r>
            <a:r>
              <a:rPr dirty="0" sz="8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SERVICOS</a:t>
            </a:r>
            <a:r>
              <a:rPr dirty="0" sz="850" spc="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TERCEIROS</a:t>
            </a:r>
            <a:r>
              <a:rPr dirty="0" sz="850" spc="-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1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JURÍDICA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36455" y="6044974"/>
            <a:ext cx="17221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Impostos</a:t>
            </a:r>
            <a:r>
              <a:rPr dirty="0" sz="850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Vinculados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Ed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55133" y="6000803"/>
            <a:ext cx="532130" cy="55245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400.000,00</a:t>
            </a:r>
            <a:endParaRPr sz="8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350"/>
              </a:spcBef>
            </a:pPr>
            <a:r>
              <a:rPr dirty="0" sz="850" spc="-35" b="1">
                <a:solidFill>
                  <a:srgbClr val="212121"/>
                </a:solidFill>
                <a:latin typeface="Arial"/>
                <a:cs typeface="Arial"/>
              </a:rPr>
              <a:t>400.000,00</a:t>
            </a:r>
            <a:endParaRPr sz="8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400.000,00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41285" y="6168348"/>
            <a:ext cx="149860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30" b="1">
                <a:solidFill>
                  <a:srgbClr val="1C1C1C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1F1F1F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C1C1C"/>
                </a:solidFill>
                <a:latin typeface="Arial"/>
                <a:cs typeface="Arial"/>
              </a:rPr>
              <a:t>Projeto</a:t>
            </a:r>
            <a:r>
              <a:rPr dirty="0" sz="850" spc="1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212121"/>
                </a:solidFill>
                <a:latin typeface="Arial"/>
                <a:cs typeface="Arial"/>
              </a:rPr>
              <a:t>/</a:t>
            </a:r>
            <a:r>
              <a:rPr dirty="0" sz="850" spc="-3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232323"/>
                </a:solidFill>
                <a:latin typeface="Arial"/>
                <a:cs typeface="Arial"/>
              </a:rPr>
              <a:t>Atividade</a:t>
            </a:r>
            <a:r>
              <a:rPr dirty="0" sz="850" spc="1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D2D2D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395"/>
              </a:spcBef>
            </a:pP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1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43695" y="6592534"/>
            <a:ext cx="190246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FUNDO </a:t>
            </a:r>
            <a:r>
              <a:rPr dirty="0" sz="1000" spc="-10" b="1">
                <a:solidFill>
                  <a:srgbClr val="0A0A0A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1000" spc="-5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17767" y="6704483"/>
            <a:ext cx="5135245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dirty="0" sz="850" spc="-40" b="1">
                <a:solidFill>
                  <a:srgbClr val="151515"/>
                </a:solidFill>
                <a:latin typeface="Arial"/>
                <a:cs typeface="Arial"/>
              </a:rPr>
              <a:t>Fundo</a:t>
            </a:r>
            <a:r>
              <a:rPr dirty="0" sz="850" spc="-2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850" spc="-2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850" spc="-3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D1D1D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baseline="3267" sz="1275" spc="-52">
                <a:solidFill>
                  <a:srgbClr val="161616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 spc="-52">
                <a:solidFill>
                  <a:srgbClr val="161616"/>
                </a:solidFill>
                <a:latin typeface="Lucida Sans Unicode"/>
                <a:cs typeface="Lucida Sans Unicode"/>
              </a:rPr>
              <a:t>ÂO</a:t>
            </a:r>
            <a:r>
              <a:rPr dirty="0" baseline="3267" sz="1275" spc="-18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1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52">
                <a:solidFill>
                  <a:srgbClr val="161616"/>
                </a:solidFill>
                <a:latin typeface="Lucida Sans Unicode"/>
                <a:cs typeface="Lucida Sans Unicode"/>
              </a:rPr>
              <a:t>OPERACIONALIZACAO</a:t>
            </a:r>
            <a:r>
              <a:rPr dirty="0" baseline="3267" sz="1275" spc="-104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solidFill>
                  <a:srgbClr val="2D2D2D"/>
                </a:solidFill>
                <a:latin typeface="Lucida Sans Unicode"/>
                <a:cs typeface="Lucida Sans Unicode"/>
              </a:rPr>
              <a:t>DA</a:t>
            </a:r>
            <a:r>
              <a:rPr dirty="0" baseline="3267" sz="1275" spc="-37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latin typeface="Lucida Sans Unicode"/>
                <a:cs typeface="Lucida Sans Unicode"/>
              </a:rPr>
              <a:t>ESTRATÉGIA</a:t>
            </a:r>
            <a:r>
              <a:rPr dirty="0" baseline="3267" sz="1275" spc="89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F1F1F"/>
                </a:solidFill>
                <a:latin typeface="Lucida Sans Unicode"/>
                <a:cs typeface="Lucida Sans Unicode"/>
              </a:rPr>
              <a:t>DE </a:t>
            </a:r>
            <a:r>
              <a:rPr dirty="0" baseline="3267" sz="1275" spc="-15">
                <a:solidFill>
                  <a:srgbClr val="0E0E0E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267" sz="1275" spc="7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solidFill>
                  <a:srgbClr val="1F1F1F"/>
                </a:solidFill>
                <a:latin typeface="Lucida Sans Unicode"/>
                <a:cs typeface="Lucida Sans Unicode"/>
              </a:rPr>
              <a:t>DA</a:t>
            </a:r>
            <a:r>
              <a:rPr dirty="0" baseline="3267" sz="1275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60">
                <a:solidFill>
                  <a:srgbClr val="1C1C1C"/>
                </a:solidFill>
                <a:latin typeface="Lucida Sans Unicode"/>
                <a:cs typeface="Lucida Sans Unicode"/>
              </a:rPr>
              <a:t>FAMÍLIA/UBS</a:t>
            </a:r>
            <a:r>
              <a:rPr dirty="0" baseline="3267" sz="1275" spc="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C0C0C"/>
                </a:solidFill>
                <a:latin typeface="Lucida Sans Unicode"/>
                <a:cs typeface="Lucida Sans Unicode"/>
              </a:rPr>
              <a:t>(PREVINE</a:t>
            </a:r>
            <a:r>
              <a:rPr dirty="0" baseline="3267" sz="1275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BRASIL)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12200" y="6713621"/>
            <a:ext cx="3564890" cy="73215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05.22</a:t>
            </a:r>
            <a:endParaRPr sz="8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2.015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819785" algn="l"/>
              </a:tabLst>
            </a:pP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85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VANTAGENS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FIXAS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55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9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CłVlL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  <a:tabLst>
                <a:tab pos="817880" algn="l"/>
              </a:tabLst>
            </a:pPr>
            <a:r>
              <a:rPr dirty="0" baseline="3267" sz="1275" spc="-15">
                <a:solidFill>
                  <a:srgbClr val="1C1C1C"/>
                </a:solidFill>
                <a:latin typeface="Lucida Sans Unicode"/>
                <a:cs typeface="Lucida Sans Unicode"/>
              </a:rPr>
              <a:t>3.3.9.0.39.05</a:t>
            </a:r>
            <a:r>
              <a:rPr dirty="0" baseline="3267" sz="1275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 spc="-30">
                <a:solidFill>
                  <a:srgbClr val="181818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267" sz="1275" spc="104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C1C1C"/>
                </a:solidFill>
                <a:latin typeface="Lucida Sans Unicode"/>
                <a:cs typeface="Lucida Sans Unicode"/>
              </a:rPr>
              <a:t>SERVI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>
                <a:solidFill>
                  <a:srgbClr val="1C1C1C"/>
                </a:solidFill>
                <a:latin typeface="Lucida Sans Unicode"/>
                <a:cs typeface="Lucida Sans Unicode"/>
              </a:rPr>
              <a:t>OS</a:t>
            </a:r>
            <a:r>
              <a:rPr dirty="0" baseline="3267" sz="1275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44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TERCEIROS</a:t>
            </a:r>
            <a:r>
              <a:rPr dirty="0" baseline="3267" sz="1275" spc="-15"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51515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267" sz="1275" spc="172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JURIDICA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38205" y="7070032"/>
            <a:ext cx="17189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31700"/>
              </a:lnSpc>
              <a:spcBef>
                <a:spcPts val="100"/>
              </a:spcBef>
            </a:pP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Manutenção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51515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Lucida Sans Unicode"/>
                <a:cs typeface="Lucida Sans Unicode"/>
              </a:rPr>
              <a:t>I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3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74644" y="7070032"/>
            <a:ext cx="615950" cy="53721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r" marR="14604">
              <a:lnSpc>
                <a:spcPct val="100000"/>
              </a:lnSpc>
              <a:spcBef>
                <a:spcPts val="420"/>
              </a:spcBef>
            </a:pP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1.200.000,00</a:t>
            </a:r>
            <a:endParaRPr sz="850">
              <a:latin typeface="Lucida Sans Unicode"/>
              <a:cs typeface="Lucida Sans Unicode"/>
            </a:endParaRPr>
          </a:p>
          <a:p>
            <a:pPr algn="r" marR="8255">
              <a:lnSpc>
                <a:spcPct val="100000"/>
              </a:lnSpc>
              <a:spcBef>
                <a:spcPts val="325"/>
              </a:spcBef>
            </a:pPr>
            <a:r>
              <a:rPr dirty="0" sz="850" spc="-25">
                <a:solidFill>
                  <a:srgbClr val="0E0E0E"/>
                </a:solidFill>
                <a:latin typeface="Lucida Sans Unicode"/>
                <a:cs typeface="Lucida Sans Unicode"/>
              </a:rPr>
              <a:t>420.909,60</a:t>
            </a:r>
            <a:endParaRPr sz="85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325"/>
              </a:spcBef>
            </a:pPr>
            <a:r>
              <a:rPr dirty="0" sz="850" spc="-35" b="1">
                <a:solidFill>
                  <a:srgbClr val="1D1D1D"/>
                </a:solidFill>
                <a:latin typeface="Arial"/>
                <a:cs typeface="Arial"/>
              </a:rPr>
              <a:t>1.620.909,60</a:t>
            </a:r>
            <a:endParaRPr sz="8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947381" y="7452331"/>
            <a:ext cx="14700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 b="1">
                <a:solidFill>
                  <a:srgbClr val="161616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C1C1C"/>
                </a:solidFill>
                <a:latin typeface="Arial"/>
                <a:cs typeface="Arial"/>
              </a:rPr>
              <a:t>Projeto</a:t>
            </a:r>
            <a:r>
              <a:rPr dirty="0" sz="850" spc="1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D1D1D"/>
                </a:solidFill>
                <a:latin typeface="Arial"/>
                <a:cs typeface="Arial"/>
              </a:rPr>
              <a:t>/</a:t>
            </a:r>
            <a:r>
              <a:rPr dirty="0" sz="850" spc="-2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51515"/>
                </a:solidFill>
                <a:latin typeface="Arial"/>
                <a:cs typeface="Arial"/>
              </a:rPr>
              <a:t>Atividade</a:t>
            </a:r>
            <a:r>
              <a:rPr dirty="0" sz="85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F1F1F"/>
                </a:solidFill>
                <a:latin typeface="Arial"/>
                <a:cs typeface="Arial"/>
              </a:rPr>
              <a:t>Rț</a:t>
            </a:r>
            <a:endParaRPr sz="8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18296" y="7615304"/>
            <a:ext cx="3562985" cy="5219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375"/>
              </a:spcBef>
              <a:tabLst>
                <a:tab pos="814705" algn="l"/>
              </a:tabLst>
            </a:pPr>
            <a:r>
              <a:rPr dirty="0" baseline="3267" sz="1275" spc="-15">
                <a:solidFill>
                  <a:srgbClr val="131313"/>
                </a:solidFill>
                <a:latin typeface="Lucida Sans Unicode"/>
                <a:cs typeface="Lucida Sans Unicode"/>
              </a:rPr>
              <a:t>2.020</a:t>
            </a:r>
            <a:r>
              <a:rPr dirty="0" baseline="3267" sz="1275">
                <a:solidFill>
                  <a:srgbClr val="131313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 spc="-60">
                <a:solidFill>
                  <a:srgbClr val="1A1A1A"/>
                </a:solidFill>
                <a:latin typeface="Lucida Sans Unicode"/>
                <a:cs typeface="Lucida Sans Unicode"/>
              </a:rPr>
              <a:t>MANUTENÇÄO</a:t>
            </a:r>
            <a:r>
              <a:rPr dirty="0" baseline="3267" sz="1275" spc="112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142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161616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ACĂ</a:t>
            </a:r>
            <a:r>
              <a:rPr dirty="0" baseline="3267" sz="1275" spc="-44">
                <a:solidFill>
                  <a:srgbClr val="161616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18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04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baseline="3267" sz="1275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2B2B2B"/>
                </a:solidFill>
                <a:latin typeface="Lucida Sans Unicode"/>
                <a:cs typeface="Lucida Sans Unicode"/>
              </a:rPr>
              <a:t>FMS</a:t>
            </a:r>
            <a:endParaRPr baseline="3267" sz="1275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  <a:tabLst>
                <a:tab pos="814069" algn="l"/>
              </a:tabLst>
            </a:pP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5">
                <a:solidFill>
                  <a:srgbClr val="1A1A1A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850" spc="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8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VANTAGENS</a:t>
            </a:r>
            <a:r>
              <a:rPr dirty="0" sz="850" spc="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FIXAS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CIVIL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  <a:tabLst>
                <a:tab pos="814705" algn="l"/>
              </a:tabLst>
            </a:pPr>
            <a:r>
              <a:rPr dirty="0" sz="850" spc="-10">
                <a:solidFill>
                  <a:srgbClr val="2B2B2B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850">
                <a:solidFill>
                  <a:srgbClr val="2B2B2B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DEMAIS</a:t>
            </a:r>
            <a:r>
              <a:rPr dirty="0" sz="850" spc="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SERVICOS</a:t>
            </a:r>
            <a:r>
              <a:rPr dirty="0" sz="850" spc="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TERCEIROS</a:t>
            </a:r>
            <a:r>
              <a:rPr dirty="0" sz="850" spc="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1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JUR(DUA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436455" y="7776755"/>
            <a:ext cx="171640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29299"/>
              </a:lnSpc>
              <a:spcBef>
                <a:spcPts val="100"/>
              </a:spcBef>
            </a:pP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Impostos</a:t>
            </a:r>
            <a:r>
              <a:rPr dirty="0" sz="85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Vinculados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Sa 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lmpostos</a:t>
            </a:r>
            <a:r>
              <a:rPr dirty="0" sz="85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Vinculados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33333"/>
                </a:solidFill>
                <a:latin typeface="Lucida Sans Unicode"/>
                <a:cs typeface="Lucida Sans Unicode"/>
              </a:rPr>
              <a:t>Sa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272458" y="7776755"/>
            <a:ext cx="617855" cy="53149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400"/>
              </a:spcBef>
            </a:pPr>
            <a:r>
              <a:rPr dirty="0" sz="850" spc="-90">
                <a:solidFill>
                  <a:srgbClr val="0E0E0E"/>
                </a:solidFill>
                <a:latin typeface="Lucida Sans Unicode"/>
                <a:cs typeface="Lucida Sans Unicode"/>
              </a:rPr>
              <a:t>2.000.000,00</a:t>
            </a:r>
            <a:endParaRPr sz="850">
              <a:latin typeface="Lucida Sans Unicode"/>
              <a:cs typeface="Lucida Sans Unicode"/>
            </a:endParaRPr>
          </a:p>
          <a:p>
            <a:pPr algn="r" marR="10160">
              <a:lnSpc>
                <a:spcPct val="100000"/>
              </a:lnSpc>
              <a:spcBef>
                <a:spcPts val="295"/>
              </a:spcBef>
            </a:pP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326.220,74</a:t>
            </a:r>
            <a:endParaRPr sz="850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325"/>
              </a:spcBef>
            </a:pPr>
            <a:r>
              <a:rPr dirty="0" sz="850" spc="-35" b="1">
                <a:solidFill>
                  <a:srgbClr val="0E0E0E"/>
                </a:solidFill>
                <a:latin typeface="Arial"/>
                <a:cs typeface="Arial"/>
              </a:rPr>
              <a:t>2.326.220,74</a:t>
            </a:r>
            <a:endParaRPr sz="85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947381" y="8152964"/>
            <a:ext cx="14954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 b="1">
                <a:solidFill>
                  <a:srgbClr val="1F1F1F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32323"/>
                </a:solidFill>
                <a:latin typeface="Arial"/>
                <a:cs typeface="Arial"/>
              </a:rPr>
              <a:t>do</a:t>
            </a:r>
            <a:r>
              <a:rPr dirty="0" sz="850" spc="-2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A1A1A"/>
                </a:solidFill>
                <a:latin typeface="Arial"/>
                <a:cs typeface="Arial"/>
              </a:rPr>
              <a:t>Projeto</a:t>
            </a:r>
            <a:r>
              <a:rPr dirty="0" sz="850" spc="-2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31313"/>
                </a:solidFill>
                <a:latin typeface="Arial"/>
                <a:cs typeface="Arial"/>
              </a:rPr>
              <a:t>/</a:t>
            </a:r>
            <a:r>
              <a:rPr dirty="0" sz="850" spc="-1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81818"/>
                </a:solidFill>
                <a:latin typeface="Arial"/>
                <a:cs typeface="Arial"/>
              </a:rPr>
              <a:t>Atividade</a:t>
            </a:r>
            <a:r>
              <a:rPr dirty="0" sz="850" spc="2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C1C1C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195415" y="8350968"/>
            <a:ext cx="54686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535" sz="1275" spc="-52">
                <a:solidFill>
                  <a:srgbClr val="0F0F0F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CÄ</a:t>
            </a:r>
            <a:r>
              <a:rPr dirty="0" baseline="6535" sz="1275" spc="-52">
                <a:solidFill>
                  <a:srgbClr val="0F0F0F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52">
                <a:solidFill>
                  <a:srgbClr val="161616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52">
                <a:solidFill>
                  <a:srgbClr val="131313"/>
                </a:solidFill>
                <a:latin typeface="Lucida Sans Unicode"/>
                <a:cs typeface="Lucida Sans Unicode"/>
              </a:rPr>
              <a:t>OPERACIONALIZACÄO</a:t>
            </a:r>
            <a:r>
              <a:rPr dirty="0" baseline="3267" sz="1275" spc="-89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0">
                <a:solidFill>
                  <a:srgbClr val="1C1C1C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22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1D1D1D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82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82828"/>
                </a:solidFill>
                <a:latin typeface="Lucida Sans Unicode"/>
                <a:cs typeface="Lucida Sans Unicode"/>
              </a:rPr>
              <a:t>DE </a:t>
            </a:r>
            <a:r>
              <a:rPr dirty="0" baseline="3267" sz="1275" spc="-15">
                <a:solidFill>
                  <a:srgbClr val="1A1A1A"/>
                </a:solidFill>
                <a:latin typeface="Lucida Sans Unicode"/>
                <a:cs typeface="Lucida Sans Unicode"/>
              </a:rPr>
              <a:t>SAÚDE/</a:t>
            </a:r>
            <a:r>
              <a:rPr dirty="0" baseline="3267" sz="1275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A0A0A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267" sz="1275" spc="-127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35">
                <a:solidFill>
                  <a:srgbClr val="1D1D1D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27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52">
                <a:solidFill>
                  <a:srgbClr val="151515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267" sz="1275" spc="-82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97">
                <a:latin typeface="Lucida Sans Unicode"/>
                <a:cs typeface="Lucida Sans Unicode"/>
              </a:rPr>
              <a:t>192/SAÚDE</a:t>
            </a:r>
            <a:r>
              <a:rPr dirty="0" baseline="3267" sz="1275" spc="89"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161616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267" sz="1275" spc="89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383838"/>
                </a:solidFill>
                <a:latin typeface="Lucida Sans Unicode"/>
                <a:cs typeface="Lucida Sans Unicode"/>
              </a:rPr>
              <a:t>í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15248" y="8303750"/>
            <a:ext cx="3564890" cy="53721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00"/>
              </a:spcBef>
            </a:pP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  <a:tabLst>
                <a:tab pos="816610" algn="l"/>
              </a:tabLst>
            </a:pP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850" spc="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VANTAGENS</a:t>
            </a:r>
            <a:r>
              <a:rPr dirty="0" sz="850" spc="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FIXAS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CIVIL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75"/>
              </a:spcBef>
              <a:tabLst>
                <a:tab pos="814705" algn="l"/>
              </a:tabLst>
            </a:pPr>
            <a:r>
              <a:rPr dirty="0" baseline="3267" sz="1275" spc="-15">
                <a:solidFill>
                  <a:srgbClr val="282828"/>
                </a:solidFill>
                <a:latin typeface="Lucida Sans Unicode"/>
                <a:cs typeface="Lucida Sans Unicode"/>
              </a:rPr>
              <a:t>3.3.9.0.39.05</a:t>
            </a:r>
            <a:r>
              <a:rPr dirty="0" baseline="3267" sz="1275">
                <a:solidFill>
                  <a:srgbClr val="282828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 spc="-30">
                <a:solidFill>
                  <a:srgbClr val="1D1D1D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267" sz="1275" spc="52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C0C0C"/>
                </a:solidFill>
                <a:latin typeface="Lucida Sans Unicode"/>
                <a:cs typeface="Lucida Sans Unicode"/>
              </a:rPr>
              <a:t>SERVI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>
                <a:solidFill>
                  <a:srgbClr val="0C0C0C"/>
                </a:solidFill>
                <a:latin typeface="Lucida Sans Unicode"/>
                <a:cs typeface="Lucida Sans Unicode"/>
              </a:rPr>
              <a:t>OS</a:t>
            </a:r>
            <a:r>
              <a:rPr dirty="0" baseline="3267" sz="1275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37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11111"/>
                </a:solidFill>
                <a:latin typeface="Lucida Sans Unicode"/>
                <a:cs typeface="Lucida Sans Unicode"/>
              </a:rPr>
              <a:t>TERCEIROS</a:t>
            </a:r>
            <a:r>
              <a:rPr dirty="0" baseline="3267" sz="1275" spc="52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12121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267" sz="1275" spc="217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JURÍDICA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441253" y="8471295"/>
            <a:ext cx="244665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9299"/>
              </a:lnSpc>
              <a:spcBef>
                <a:spcPts val="100"/>
              </a:spcBef>
              <a:tabLst>
                <a:tab pos="1845945" algn="l"/>
              </a:tabLst>
            </a:pP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Manutencâo</a:t>
            </a:r>
            <a:r>
              <a:rPr dirty="0" sz="850" spc="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E0E0E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32323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I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95">
                <a:solidFill>
                  <a:srgbClr val="151515"/>
                </a:solidFill>
                <a:latin typeface="Lucida Sans Unicode"/>
                <a:cs typeface="Lucida Sans Unicode"/>
              </a:rPr>
              <a:t>1.200.000,00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11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8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I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95">
                <a:solidFill>
                  <a:srgbClr val="0F0F0F"/>
                </a:solidFill>
                <a:latin typeface="Lucida Sans Unicode"/>
                <a:cs typeface="Lucida Sans Unicode"/>
              </a:rPr>
              <a:t>1.054.869,66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29" name="object 29" descr=""/>
          <p:cNvGraphicFramePr>
            <a:graphicFrameLocks noGrp="1"/>
          </p:cNvGraphicFramePr>
          <p:nvPr/>
        </p:nvGraphicFramePr>
        <p:xfrm>
          <a:off x="3928172" y="8870422"/>
          <a:ext cx="3054350" cy="459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2005"/>
                <a:gridCol w="904875"/>
              </a:tblGrid>
              <a:tr h="13779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2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2.254.869,66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31750">
                        <a:lnSpc>
                          <a:spcPts val="1015"/>
                        </a:lnSpc>
                        <a:spcBef>
                          <a:spcPts val="220"/>
                        </a:spcBef>
                      </a:pPr>
                      <a:r>
                        <a:rPr dirty="0" sz="850" spc="-11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9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015"/>
                        </a:lnSpc>
                        <a:spcBef>
                          <a:spcPts val="220"/>
                        </a:spcBef>
                      </a:pPr>
                      <a:r>
                        <a:rPr dirty="0" sz="850" spc="-45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6.202.000,00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151765">
                <a:tc>
                  <a:txBody>
                    <a:bodyPr/>
                    <a:lstStyle/>
                    <a:p>
                      <a:pPr marL="429895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1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35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50" spc="11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5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11.021.280,00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079" y="1099688"/>
            <a:ext cx="6672072" cy="8224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1375" y="213235"/>
            <a:ext cx="722376" cy="71890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80360" y="9863680"/>
            <a:ext cx="274319" cy="5787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78143" y="67472"/>
            <a:ext cx="3177540" cy="661670"/>
          </a:xfrm>
          <a:prstGeom prst="rect">
            <a:avLst/>
          </a:prstGeom>
        </p:spPr>
        <p:txBody>
          <a:bodyPr wrap="square" lIns="0" tIns="11176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880"/>
              </a:spcBef>
            </a:pPr>
            <a:r>
              <a:rPr dirty="0" sz="1250" spc="-40" b="1">
                <a:solidFill>
                  <a:srgbClr val="1D1D1D"/>
                </a:solidFill>
                <a:latin typeface="Arial"/>
                <a:cs typeface="Arial"/>
              </a:rPr>
              <a:t>PREFEITURA</a:t>
            </a:r>
            <a:r>
              <a:rPr dirty="0" sz="1250" spc="3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50" spc="-4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50" spc="1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250" spc="-7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50" spc="-45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2700" marR="2004695" indent="2540">
              <a:lnSpc>
                <a:spcPct val="115199"/>
              </a:lnSpc>
              <a:spcBef>
                <a:spcPts val="375"/>
              </a:spcBef>
            </a:pP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Maria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Página</a:t>
            </a:r>
            <a:r>
              <a:rPr dirty="0" spc="20"/>
              <a:t> </a:t>
            </a:r>
            <a:fld id="{81D60167-4931-47E6-BA6A-407CBD079E47}" type="slidenum">
              <a:rPr dirty="0">
                <a:solidFill>
                  <a:srgbClr val="232323"/>
                </a:solidFill>
              </a:rPr>
              <a:t>2</a:t>
            </a:fld>
            <a:r>
              <a:rPr dirty="0" spc="-100">
                <a:solidFill>
                  <a:srgbClr val="232323"/>
                </a:solidFill>
              </a:rPr>
              <a:t> </a:t>
            </a:r>
            <a:r>
              <a:rPr dirty="0" spc="-10">
                <a:solidFill>
                  <a:srgbClr val="131313"/>
                </a:solidFill>
              </a:rPr>
              <a:t>de</a:t>
            </a:r>
            <a:r>
              <a:rPr dirty="0" spc="-60">
                <a:solidFill>
                  <a:srgbClr val="131313"/>
                </a:solidFill>
              </a:rPr>
              <a:t> </a:t>
            </a:r>
            <a:r>
              <a:rPr dirty="0" spc="-50">
                <a:solidFill>
                  <a:srgbClr val="1F1F1F"/>
                </a:solidFill>
              </a:rPr>
              <a:t>3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729100" y="1181674"/>
            <a:ext cx="60382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2284" marR="30480" indent="-464820">
              <a:lnSpc>
                <a:spcPct val="105800"/>
              </a:lnSpc>
              <a:spcBef>
                <a:spcPts val="100"/>
              </a:spcBef>
            </a:pP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F2F2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6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D1D1D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prasente</a:t>
            </a:r>
            <a:r>
              <a:rPr dirty="0" sz="850" spc="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135">
                <a:solidFill>
                  <a:srgbClr val="131313"/>
                </a:solidFill>
                <a:latin typeface="Lucida Sans Unicode"/>
                <a:cs typeface="Lucida Sans Unicode"/>
              </a:rPr>
              <a:t>suplementar,</a:t>
            </a:r>
            <a:r>
              <a:rPr dirty="0" baseline="-19607" sz="1275" spc="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75">
                <a:solidFill>
                  <a:srgbClr val="0E0E0E"/>
                </a:solidFill>
                <a:latin typeface="Lucida Sans Unicode"/>
                <a:cs typeface="Lucida Sans Unicode"/>
              </a:rPr>
              <a:t>serão</a:t>
            </a:r>
            <a:r>
              <a:rPr dirty="0" baseline="-19607" sz="1275" spc="-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112">
                <a:solidFill>
                  <a:srgbClr val="161616"/>
                </a:solidFill>
                <a:latin typeface="Lucida Sans Unicode"/>
                <a:cs typeface="Lucida Sans Unicode"/>
              </a:rPr>
              <a:t>cobertas</a:t>
            </a:r>
            <a:r>
              <a:rPr dirty="0" baseline="-19607" sz="1275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120">
                <a:solidFill>
                  <a:srgbClr val="0C0C0C"/>
                </a:solidFill>
                <a:latin typeface="Lucida Sans Unicode"/>
                <a:cs typeface="Lucida Sans Unicode"/>
              </a:rPr>
              <a:t>com</a:t>
            </a:r>
            <a:r>
              <a:rPr dirty="0" baseline="-19607" sz="1275" spc="-67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104">
                <a:solidFill>
                  <a:srgbClr val="0F0F0F"/>
                </a:solidFill>
                <a:latin typeface="Lucida Sans Unicode"/>
                <a:cs typeface="Lucida Sans Unicode"/>
              </a:rPr>
              <a:t>recursos</a:t>
            </a:r>
            <a:r>
              <a:rPr dirty="0" baseline="-19607" sz="1275" spc="-7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89">
                <a:solidFill>
                  <a:srgbClr val="2A2A2A"/>
                </a:solidFill>
                <a:latin typeface="Lucida Sans Unicode"/>
                <a:cs typeface="Lucida Sans Unicode"/>
              </a:rPr>
              <a:t>de </a:t>
            </a:r>
            <a:r>
              <a:rPr dirty="0" baseline="-19607" sz="1275" spc="-104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baseline="-19607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142">
                <a:solidFill>
                  <a:srgbClr val="111111"/>
                </a:solidFill>
                <a:latin typeface="Lucida Sans Unicode"/>
                <a:cs typeface="Lucida Sans Unicode"/>
              </a:rPr>
              <a:t>trata</a:t>
            </a:r>
            <a:r>
              <a:rPr dirty="0" baseline="-19607" sz="1275" spc="44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75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baseline="-19607" sz="1275" spc="-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-19607" sz="1275" spc="-15">
                <a:solidFill>
                  <a:srgbClr val="131313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42424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Lucida Sans Unicode"/>
                <a:cs typeface="Lucida Sans Unicode"/>
              </a:rPr>
              <a:t>Leİ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111111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635396" y="1547222"/>
            <a:ext cx="164782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1100"/>
              </a:lnSpc>
              <a:spcBef>
                <a:spcPts val="100"/>
              </a:spcBef>
            </a:pP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solidFill>
                  <a:srgbClr val="1D1D1D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61616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Dotaçâo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93442" y="1884857"/>
            <a:ext cx="2698750" cy="40449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 spc="-40" b="1">
                <a:solidFill>
                  <a:srgbClr val="151515"/>
                </a:solidFill>
                <a:uFill>
                  <a:solidFill>
                    <a:srgbClr val="444444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50" spc="30" b="1">
                <a:solidFill>
                  <a:srgbClr val="151515"/>
                </a:solidFill>
                <a:uFill>
                  <a:solidFill>
                    <a:srgbClr val="444444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0F0F0F"/>
                </a:solidFill>
                <a:uFill>
                  <a:solidFill>
                    <a:srgbClr val="444444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0F0F0F"/>
                </a:solidFill>
                <a:uFill>
                  <a:solidFill>
                    <a:srgbClr val="444444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414"/>
              </a:spcBef>
            </a:pP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000" spc="7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795058" y="1568544"/>
            <a:ext cx="81597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95"/>
              </a:spcBef>
            </a:pP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R$11.021.280,00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$11.021.280,00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14719" y="2253945"/>
            <a:ext cx="398589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4000"/>
              </a:lnSpc>
              <a:spcBef>
                <a:spcPts val="100"/>
              </a:spcBef>
            </a:pPr>
            <a:r>
              <a:rPr dirty="0" sz="850" spc="-35" b="1">
                <a:solidFill>
                  <a:srgbClr val="0C0C0C"/>
                </a:solidFill>
                <a:latin typeface="Arial"/>
                <a:cs typeface="Arial"/>
              </a:rPr>
              <a:t>Secretária</a:t>
            </a:r>
            <a:r>
              <a:rPr dirty="0" sz="850" spc="70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850" spc="5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51515"/>
                </a:solidFill>
                <a:latin typeface="Arial"/>
                <a:cs typeface="Arial"/>
              </a:rPr>
              <a:t>Planejamento,</a:t>
            </a:r>
            <a:r>
              <a:rPr dirty="0" sz="850" spc="7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0F0F0F"/>
                </a:solidFill>
                <a:latin typeface="Arial"/>
                <a:cs typeface="Arial"/>
              </a:rPr>
              <a:t>Desenvołvimento</a:t>
            </a:r>
            <a:r>
              <a:rPr dirty="0" sz="850" spc="-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C1C1C"/>
                </a:solidFill>
                <a:latin typeface="Arial"/>
                <a:cs typeface="Arial"/>
              </a:rPr>
              <a:t>Sustentável,</a:t>
            </a:r>
            <a:r>
              <a:rPr dirty="0" sz="850" spc="7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61616"/>
                </a:solidFill>
                <a:latin typeface="Arial"/>
                <a:cs typeface="Arial"/>
              </a:rPr>
              <a:t>Indúst.</a:t>
            </a:r>
            <a:r>
              <a:rPr dirty="0" sz="850" spc="-1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Co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Operacionaliza0ão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Unidades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Administrativas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6104" y="2199114"/>
            <a:ext cx="2273935" cy="598170"/>
          </a:xfrm>
          <a:prstGeom prst="rect">
            <a:avLst/>
          </a:prstGeom>
        </p:spPr>
        <p:txBody>
          <a:bodyPr wrap="square" lIns="0" tIns="8382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660"/>
              </a:spcBef>
            </a:pPr>
            <a:r>
              <a:rPr dirty="0" sz="850" spc="-10" b="1">
                <a:solidFill>
                  <a:srgbClr val="0E0E0E"/>
                </a:solidFill>
                <a:latin typeface="Arial"/>
                <a:cs typeface="Arial"/>
              </a:rPr>
              <a:t>01.05</a:t>
            </a:r>
            <a:endParaRPr sz="85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565"/>
              </a:spcBef>
            </a:pP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2.799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  <a:tabLst>
                <a:tab pos="819785" algn="l"/>
              </a:tabLst>
            </a:pPr>
            <a:r>
              <a:rPr dirty="0" sz="850" spc="-10">
                <a:solidFill>
                  <a:srgbClr val="242424"/>
                </a:solidFill>
                <a:latin typeface="Lucida Sans Unicode"/>
                <a:cs typeface="Lucida Sans Unicode"/>
              </a:rPr>
              <a:t>3.3.9.0.35.00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latin typeface="Lucida Sans Unicode"/>
                <a:cs typeface="Lucida Sans Unicode"/>
              </a:rPr>
              <a:t>SERVICOS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A0A0A"/>
                </a:solidFill>
                <a:latin typeface="Lucida Sans Unicode"/>
                <a:cs typeface="Lucida Sans Unicode"/>
              </a:rPr>
              <a:t>CONSULTORIA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31898" y="2669756"/>
            <a:ext cx="15106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năo</a:t>
            </a:r>
            <a:r>
              <a:rPr dirty="0" sz="8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Vinculados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15047" y="2678895"/>
            <a:ext cx="4629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20">
                <a:solidFill>
                  <a:srgbClr val="232323"/>
                </a:solidFill>
                <a:latin typeface="Arial Black"/>
                <a:cs typeface="Arial Black"/>
              </a:rPr>
              <a:t>50.000,00</a:t>
            </a:r>
            <a:endParaRPr sz="850">
              <a:latin typeface="Arial Black"/>
              <a:cs typeface="Arial Black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274320" y="2831194"/>
          <a:ext cx="6754495" cy="6968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2169"/>
                <a:gridCol w="3237230"/>
                <a:gridCol w="1852929"/>
                <a:gridCol w="735965"/>
              </a:tblGrid>
              <a:tr h="184150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</a:pPr>
                      <a:r>
                        <a:rPr dirty="0" sz="85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</a:pP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3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3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8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768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50.000.00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3365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3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308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50495">
                        <a:lnSpc>
                          <a:spcPct val="100000"/>
                        </a:lnSpc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01.06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da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Secretárła</a:t>
                      </a:r>
                      <a:r>
                        <a:rPr dirty="0" sz="850" spc="-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Adminlstração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7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787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3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80340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OUTROS </a:t>
                      </a: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350.000,00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290"/>
                </a:tc>
              </a:tr>
              <a:tr h="183515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50" spc="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844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-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Atlvldade</a:t>
                      </a:r>
                      <a:r>
                        <a:rPr dirty="0" sz="850" spc="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440.000,00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0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50" spc="-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774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5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44Q.0o0,00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</a:tr>
              <a:tr h="154305">
                <a:tc>
                  <a:txBody>
                    <a:bodyPr/>
                    <a:lstStyle/>
                    <a:p>
                      <a:pPr marL="150495">
                        <a:lnSpc>
                          <a:spcPts val="1005"/>
                        </a:lnSpc>
                      </a:pPr>
                      <a:r>
                        <a:rPr dirty="0" sz="85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01.07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1005"/>
                        </a:lnSpc>
                      </a:pP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Fazenda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2.804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Operacionaliza0ão</a:t>
                      </a:r>
                      <a:r>
                        <a:rPr dirty="0" sz="850" spc="-6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11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Imposto.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20" b="1" i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8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5938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Munlclpal</a:t>
                      </a:r>
                      <a:r>
                        <a:rPr dirty="0" sz="850" spc="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Educaşão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2.050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8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Transporte</a:t>
                      </a:r>
                      <a:r>
                        <a:rPr dirty="0" sz="850" spc="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Escolar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PNATE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768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3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500.000,00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500.000,00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</a:tr>
              <a:tr h="178435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50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50" spc="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MATERIAIS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82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200.000,00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82245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Operacionalizaçäo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3.1.9.0.13.04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Obriüacões</a:t>
                      </a:r>
                      <a:r>
                        <a:rPr dirty="0" sz="850" spc="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Resime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Próprio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Previdência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730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SENTENCAS</a:t>
                      </a:r>
                      <a:r>
                        <a:rPr dirty="0" sz="850" spc="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JUDICIAIS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768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1.000.000.00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7018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50" spc="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EducaCão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2.200.000,00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2.900.000,00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01.12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Controladoria</a:t>
                      </a:r>
                      <a:r>
                        <a:rPr dirty="0" sz="850" spc="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7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Municipio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2.s2g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50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5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50.000.00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6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25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25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6319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Secretaria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50" spc="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2.037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9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łluminação</a:t>
                      </a:r>
                      <a:r>
                        <a:rPr dirty="0" sz="850" spc="9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baseline="3267" sz="1275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37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10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02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49.460,00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10" b="1" i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49.460,00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</a:tr>
              <a:tr h="18542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2.039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Limßeza</a:t>
                      </a:r>
                      <a:r>
                        <a:rPr dirty="0" sz="850" spc="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Púlica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6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5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7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768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6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198.820,00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7589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267" sz="1275" spc="-75">
                          <a:latin typeface="Lucida Sans Unicode"/>
                          <a:cs typeface="Lucida Sans Unicode"/>
                        </a:rPr>
                        <a:t>Ro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dirty="0" baseline="3267" sz="1275" spc="-75">
                          <a:latin typeface="Lucida Sans Unicode"/>
                          <a:cs typeface="Lucida Sans Unicode"/>
                        </a:rPr>
                        <a:t>alties</a:t>
                      </a:r>
                      <a:r>
                        <a:rPr dirty="0" baseline="3267" sz="1275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7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União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3.881.000,00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23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3F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B w="19050">
                      <a:solidFill>
                        <a:srgbClr val="3F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B w="19050">
                      <a:solidFill>
                        <a:srgbClr val="3F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4.079.820,00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B w="19050">
                      <a:solidFill>
                        <a:srgbClr val="3F444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9729647"/>
            <a:ext cx="6678168" cy="1644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6136" y="185820"/>
            <a:ext cx="746759" cy="74632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79192" y="5880741"/>
            <a:ext cx="1960245" cy="0"/>
          </a:xfrm>
          <a:custGeom>
            <a:avLst/>
            <a:gdLst/>
            <a:ahLst/>
            <a:cxnLst/>
            <a:rect l="l" t="t" r="r" b="b"/>
            <a:pathLst>
              <a:path w="1960245" h="0">
                <a:moveTo>
                  <a:pt x="0" y="0"/>
                </a:moveTo>
                <a:lnTo>
                  <a:pt x="1959864" y="0"/>
                </a:lnTo>
              </a:path>
            </a:pathLst>
          </a:custGeom>
          <a:ln w="15231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65175" y="1102733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18277">
            <a:solidFill>
              <a:srgbClr val="3A3A3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78909" y="8564"/>
            <a:ext cx="3177540" cy="699135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dirty="0" sz="1300">
                <a:solidFill>
                  <a:srgbClr val="161616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30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1D1D1D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C1C1C"/>
                </a:solidFill>
                <a:latin typeface="Lucida Sans Unicode"/>
                <a:cs typeface="Lucida Sans Unicode"/>
              </a:rPr>
              <a:t>SEROPEDICA</a:t>
            </a:r>
            <a:endParaRPr sz="1300">
              <a:latin typeface="Lucida Sans Unicode"/>
              <a:cs typeface="Lucida Sans Unicode"/>
            </a:endParaRPr>
          </a:p>
          <a:p>
            <a:pPr marL="14604" marR="2009775">
              <a:lnSpc>
                <a:spcPct val="119900"/>
              </a:lnSpc>
              <a:spcBef>
                <a:spcPts val="390"/>
              </a:spcBef>
            </a:pP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A0A0A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3367" y="1914233"/>
            <a:ext cx="2705100" cy="37147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u="heavy" sz="850" spc="-40">
                <a:solidFill>
                  <a:srgbClr val="0F0F0F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heavy" sz="850" spc="5">
                <a:solidFill>
                  <a:srgbClr val="0F0F0F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50" spc="500"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58419">
              <a:lnSpc>
                <a:spcPct val="100000"/>
              </a:lnSpc>
              <a:spcBef>
                <a:spcPts val="220"/>
              </a:spcBef>
            </a:pPr>
            <a:r>
              <a:rPr dirty="0" sz="1100" spc="-10">
                <a:solidFill>
                  <a:srgbClr val="161616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0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181818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0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02294" y="2299713"/>
          <a:ext cx="6600825" cy="1545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3425"/>
                <a:gridCol w="2844165"/>
                <a:gridCol w="2141855"/>
                <a:gridCol w="805815"/>
              </a:tblGrid>
              <a:tr h="146050">
                <a:tc>
                  <a:txBody>
                    <a:bodyPr/>
                    <a:lstStyle/>
                    <a:p>
                      <a:pPr marL="3810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2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Servişos</a:t>
                      </a:r>
                      <a:r>
                        <a:rPr dirty="0" sz="850" spc="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baseline="3267" sz="1275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SERV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IC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3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22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44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1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0640"/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ct val="100000"/>
                        </a:lnSpc>
                      </a:pPr>
                      <a:r>
                        <a:rPr dirty="0" sz="950" spc="-1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950" spc="-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950" spc="-114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950" spc="-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950" spc="-1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9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950" spc="-3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9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</a:pPr>
                      <a:r>
                        <a:rPr dirty="0" sz="95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1.000.000.00</a:t>
                      </a:r>
                      <a:endParaRPr sz="9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4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SERVIGOS</a:t>
                      </a:r>
                      <a:r>
                        <a:rPr dirty="0" sz="850" spc="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-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48450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 spc="-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União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"/>
                </a:tc>
              </a:tr>
              <a:tr h="174625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INSTALACÖES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484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baseline="3267" sz="1275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Ro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dirty="0" baseline="3267" sz="1275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alties</a:t>
                      </a:r>
                      <a:r>
                        <a:rPr dirty="0" baseline="3267" sz="1275" spc="-7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Uniăo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1.200.000,00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5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Pro)eto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i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30" i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Ativldade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Unidada</a:t>
                      </a:r>
                      <a:r>
                        <a:rPr dirty="0" sz="850" spc="1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7.329.280,00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383540">
                <a:tc gridSpan="4"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439"/>
                        </a:spcBef>
                        <a:tabLst>
                          <a:tab pos="852169" algn="l"/>
                        </a:tabLst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01.35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baseline="6535" sz="1275" spc="-52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baseline="6535" sz="1275" spc="7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6535" sz="1275" spc="-52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baseline="6535" sz="1275" spc="52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6535" sz="1275" spc="-6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baseline="6535" sz="1275" spc="-67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6535" sz="1275" spc="-52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Defesa</a:t>
                      </a:r>
                      <a:r>
                        <a:rPr dirty="0" baseline="6535" sz="1275" spc="-7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6535" sz="1275" spc="-1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Civil</a:t>
                      </a:r>
                      <a:endParaRPr baseline="6535" sz="1275">
                        <a:latin typeface="Arial"/>
                        <a:cs typeface="Arial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848994" algn="l"/>
                        </a:tabLst>
                      </a:pPr>
                      <a:r>
                        <a:rPr dirty="0" baseline="-13071" sz="1275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2.018</a:t>
                      </a:r>
                      <a:r>
                        <a:rPr dirty="0" baseline="-13071" sz="12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-6535" sz="1275" spc="-67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MANUTENCAO,</a:t>
                      </a:r>
                      <a:r>
                        <a:rPr dirty="0" baseline="-6535" sz="1275" spc="8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ADMINISTRA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AO</a:t>
                      </a:r>
                      <a:r>
                        <a:rPr dirty="0" baseline="3267" sz="1275" spc="-16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79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OPERACIOHALIZA6ÅO</a:t>
                      </a:r>
                      <a:r>
                        <a:rPr dirty="0" baseline="3267" sz="1275" spc="-179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267" sz="1275" spc="2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SUBSECRETARIA</a:t>
                      </a:r>
                      <a:r>
                        <a:rPr dirty="0" baseline="3267" sz="1275" spc="209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3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baseline="3267" sz="1275" spc="44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16339" sz="1275" spc="-1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baseline="16339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587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438965" y="3863876"/>
            <a:ext cx="6134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4.4.9.0.52.00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16751" y="3854737"/>
            <a:ext cx="22485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EQUIPAMENTOS</a:t>
            </a:r>
            <a:r>
              <a:rPr dirty="0" sz="85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131313"/>
                </a:solidFill>
                <a:latin typeface="Lucida Sans Unicode"/>
                <a:cs typeface="Lucida Sans Unicode"/>
              </a:rPr>
              <a:t>MATERIAL</a:t>
            </a:r>
            <a:r>
              <a:rPr dirty="0" baseline="3267" sz="127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PERMANENTE</a:t>
            </a:r>
            <a:endParaRPr baseline="13071" sz="1275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49254" y="3792289"/>
            <a:ext cx="2256790" cy="68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" marR="30480" indent="487680">
              <a:lnSpc>
                <a:spcPct val="127000"/>
              </a:lnSpc>
              <a:spcBef>
                <a:spcPts val="100"/>
              </a:spcBef>
            </a:pP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Impostos</a:t>
            </a:r>
            <a:r>
              <a:rPr dirty="0" sz="85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37">
                <a:solidFill>
                  <a:srgbClr val="2A2A2A"/>
                </a:solidFill>
                <a:latin typeface="Lucida Sans Unicode"/>
                <a:cs typeface="Lucida Sans Unicode"/>
              </a:rPr>
              <a:t>Sa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Pro]eto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Ativldade</a:t>
            </a:r>
            <a:r>
              <a:rPr dirty="0" sz="85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395"/>
              </a:spcBef>
            </a:pPr>
            <a:r>
              <a:rPr dirty="0" sz="850" spc="-114">
                <a:solidFill>
                  <a:srgbClr val="212121"/>
                </a:solidFill>
                <a:latin typeface="Arial Black"/>
                <a:cs typeface="Arial Black"/>
              </a:rPr>
              <a:t>Total</a:t>
            </a:r>
            <a:r>
              <a:rPr dirty="0" sz="850" spc="-1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262626"/>
                </a:solidFill>
                <a:latin typeface="Arial Black"/>
                <a:cs typeface="Arial Black"/>
              </a:rPr>
              <a:t>da</a:t>
            </a:r>
            <a:r>
              <a:rPr dirty="0" sz="850" spc="-60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850" spc="-95">
                <a:solidFill>
                  <a:srgbClr val="0E0E0E"/>
                </a:solidFill>
                <a:latin typeface="Arial Black"/>
                <a:cs typeface="Arial Black"/>
              </a:rPr>
              <a:t>Unidade</a:t>
            </a:r>
            <a:r>
              <a:rPr dirty="0" sz="850" spc="175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  <a:p>
            <a:pPr marL="733425">
              <a:lnSpc>
                <a:spcPct val="100000"/>
              </a:lnSpc>
              <a:spcBef>
                <a:spcPts val="180"/>
              </a:spcBef>
            </a:pP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D1D1D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 b="1">
                <a:solidFill>
                  <a:srgbClr val="1D1D1D"/>
                </a:solidFill>
                <a:latin typeface="Arial"/>
                <a:cs typeface="Arial"/>
              </a:rPr>
              <a:t>Anulado</a:t>
            </a:r>
            <a:r>
              <a:rPr dirty="0" sz="850" spc="4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313131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54592" y="3761828"/>
            <a:ext cx="667385" cy="71691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45415">
              <a:lnSpc>
                <a:spcPct val="100000"/>
              </a:lnSpc>
              <a:spcBef>
                <a:spcPts val="420"/>
              </a:spcBef>
            </a:pPr>
            <a:r>
              <a:rPr dirty="0" sz="850" spc="-85">
                <a:solidFill>
                  <a:srgbClr val="161616"/>
                </a:solidFill>
                <a:latin typeface="Lucida Sans Unicode"/>
                <a:cs typeface="Lucida Sans Unicode"/>
              </a:rPr>
              <a:t>102.000,00</a:t>
            </a:r>
            <a:endParaRPr sz="850">
              <a:latin typeface="Lucida Sans Unicode"/>
              <a:cs typeface="Lucida Sans Unicode"/>
            </a:endParaRPr>
          </a:p>
          <a:p>
            <a:pPr marL="142240">
              <a:lnSpc>
                <a:spcPct val="100000"/>
              </a:lnSpc>
              <a:spcBef>
                <a:spcPts val="325"/>
              </a:spcBef>
            </a:pPr>
            <a:r>
              <a:rPr dirty="0" sz="850" spc="-85">
                <a:latin typeface="Lucida Sans Unicode"/>
                <a:cs typeface="Lucida Sans Unicode"/>
              </a:rPr>
              <a:t>102.000,00</a:t>
            </a:r>
            <a:endParaRPr sz="850">
              <a:latin typeface="Lucida Sans Unicode"/>
              <a:cs typeface="Lucida Sans Unicode"/>
            </a:endParaRPr>
          </a:p>
          <a:p>
            <a:pPr marL="152400">
              <a:lnSpc>
                <a:spcPct val="100000"/>
              </a:lnSpc>
              <a:spcBef>
                <a:spcPts val="370"/>
              </a:spcBef>
            </a:pPr>
            <a:r>
              <a:rPr dirty="0" sz="850" spc="-130">
                <a:solidFill>
                  <a:srgbClr val="1C1C1C"/>
                </a:solidFill>
                <a:latin typeface="Arial Black"/>
                <a:cs typeface="Arial Black"/>
              </a:rPr>
              <a:t>102.0Ô0,00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 b="1">
                <a:solidFill>
                  <a:srgbClr val="0E0E0E"/>
                </a:solidFill>
                <a:latin typeface="Arial"/>
                <a:cs typeface="Arial"/>
              </a:rPr>
              <a:t>11.021.280,00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66108" y="4579740"/>
            <a:ext cx="4718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44183" y="4558417"/>
            <a:ext cx="350392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4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disposições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50" spc="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E0E0E"/>
                </a:solidFill>
                <a:latin typeface="Lucida Sans Unicode"/>
                <a:cs typeface="Lucida Sans Unicode"/>
              </a:rPr>
              <a:t>Publique-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se,</a:t>
            </a:r>
            <a:r>
              <a:rPr dirty="0" sz="850" spc="7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100">
                <a:solidFill>
                  <a:srgbClr val="111111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baseline="9803" sz="1275" spc="-82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157">
                <a:solidFill>
                  <a:srgbClr val="1D1D1D"/>
                </a:solidFill>
                <a:latin typeface="Lucida Sans Unicode"/>
                <a:cs typeface="Lucida Sans Unicode"/>
              </a:rPr>
              <a:t>cumpra-</a:t>
            </a:r>
            <a:r>
              <a:rPr dirty="0" baseline="13071" sz="1275" spc="-37">
                <a:solidFill>
                  <a:srgbClr val="1D1D1D"/>
                </a:solidFill>
                <a:latin typeface="Lucida Sans Unicode"/>
                <a:cs typeface="Lucida Sans Unicode"/>
              </a:rPr>
              <a:t>se.</a:t>
            </a:r>
            <a:endParaRPr baseline="13071" sz="1275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581762" y="5307788"/>
            <a:ext cx="21075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Gabinete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F1F1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Prefeito,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63636"/>
                </a:solidFill>
                <a:latin typeface="Lucida Sans Unicode"/>
                <a:cs typeface="Lucida Sans Unicode"/>
              </a:rPr>
              <a:t>2</a:t>
            </a:r>
            <a:r>
              <a:rPr dirty="0" sz="850" spc="3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9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September,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2025-09-03T18:02:19Z</dcterms:created>
  <dcterms:modified xsi:type="dcterms:W3CDTF">2025-09-03T18:02:19Z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