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jpg"/><Relationship Id="rId5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5336" y="173738"/>
            <a:ext cx="750262" cy="74087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575468" y="9716645"/>
            <a:ext cx="405765" cy="0"/>
          </a:xfrm>
          <a:custGeom>
            <a:avLst/>
            <a:gdLst/>
            <a:ahLst/>
            <a:cxnLst/>
            <a:rect l="l" t="t" r="r" b="b"/>
            <a:pathLst>
              <a:path w="405765" h="0">
                <a:moveTo>
                  <a:pt x="0" y="0"/>
                </a:moveTo>
                <a:lnTo>
                  <a:pt x="405629" y="0"/>
                </a:lnTo>
              </a:path>
            </a:pathLst>
          </a:custGeom>
          <a:ln w="12195">
            <a:solidFill>
              <a:srgbClr val="6060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04339" y="1088394"/>
            <a:ext cx="6710045" cy="0"/>
          </a:xfrm>
          <a:custGeom>
            <a:avLst/>
            <a:gdLst/>
            <a:ahLst/>
            <a:cxnLst/>
            <a:rect l="l" t="t" r="r" b="b"/>
            <a:pathLst>
              <a:path w="6710045" h="0">
                <a:moveTo>
                  <a:pt x="0" y="0"/>
                </a:moveTo>
                <a:lnTo>
                  <a:pt x="6709663" y="0"/>
                </a:lnTo>
              </a:path>
            </a:pathLst>
          </a:custGeom>
          <a:ln w="18293">
            <a:solidFill>
              <a:srgbClr val="60606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82104" y="9786769"/>
            <a:ext cx="274486" cy="64025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0028" y="9366027"/>
            <a:ext cx="247037" cy="256103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144969" y="-14788"/>
            <a:ext cx="3241675" cy="667385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marL="41910">
              <a:lnSpc>
                <a:spcPct val="100000"/>
              </a:lnSpc>
              <a:spcBef>
                <a:spcPts val="735"/>
              </a:spcBef>
            </a:pPr>
            <a:r>
              <a:rPr dirty="0" sz="1250" spc="-35" b="1">
                <a:solidFill>
                  <a:srgbClr val="4F4F4F"/>
                </a:solidFill>
                <a:latin typeface="Arial"/>
                <a:cs typeface="Arial"/>
              </a:rPr>
              <a:t>PREFEITURA</a:t>
            </a:r>
            <a:r>
              <a:rPr dirty="0" sz="1250" spc="30" b="1">
                <a:solidFill>
                  <a:srgbClr val="4F4F4F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250" spc="-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313131"/>
                </a:solidFill>
                <a:latin typeface="Arial"/>
                <a:cs typeface="Arial"/>
              </a:rPr>
              <a:t>BE</a:t>
            </a:r>
            <a:r>
              <a:rPr dirty="0" sz="1250" spc="-6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250" spc="-20" b="1">
                <a:solidFill>
                  <a:srgbClr val="313131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38100" marR="2037080">
              <a:lnSpc>
                <a:spcPts val="1120"/>
              </a:lnSpc>
              <a:spcBef>
                <a:spcPts val="695"/>
              </a:spcBef>
            </a:pPr>
            <a:r>
              <a:rPr dirty="0" baseline="2645" sz="1575" spc="-240">
                <a:solidFill>
                  <a:srgbClr val="343434"/>
                </a:solidFill>
                <a:latin typeface="Arial MT"/>
                <a:cs typeface="Arial MT"/>
              </a:rPr>
              <a:t>Rua</a:t>
            </a:r>
            <a:r>
              <a:rPr dirty="0" baseline="2645" sz="1575" spc="7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2645" sz="1575" spc="-195">
                <a:solidFill>
                  <a:srgbClr val="3F3F3F"/>
                </a:solidFill>
                <a:latin typeface="Arial MT"/>
                <a:cs typeface="Arial MT"/>
              </a:rPr>
              <a:t>Marla</a:t>
            </a:r>
            <a:r>
              <a:rPr dirty="0" baseline="2645" sz="1575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baseline="5291" sz="1575" spc="-89">
                <a:solidFill>
                  <a:srgbClr val="2A2A2A"/>
                </a:solidFill>
                <a:latin typeface="Arial MT"/>
                <a:cs typeface="Arial MT"/>
              </a:rPr>
              <a:t>Louren</a:t>
            </a:r>
            <a:r>
              <a:rPr dirty="0" sz="1050" spc="-60">
                <a:solidFill>
                  <a:srgbClr val="2A2A2A"/>
                </a:solidFill>
                <a:latin typeface="Arial MT"/>
                <a:cs typeface="Arial MT"/>
              </a:rPr>
              <a:t>s•</a:t>
            </a:r>
            <a:r>
              <a:rPr dirty="0" baseline="5291" sz="1575" spc="-89">
                <a:solidFill>
                  <a:srgbClr val="2A2A2A"/>
                </a:solidFill>
                <a:latin typeface="Arial MT"/>
                <a:cs typeface="Arial MT"/>
              </a:rPr>
              <a:t>,</a:t>
            </a:r>
            <a:r>
              <a:rPr dirty="0" baseline="2645" sz="1575" spc="-89">
                <a:solidFill>
                  <a:srgbClr val="3B3B3B"/>
                </a:solidFill>
                <a:latin typeface="Arial MT"/>
                <a:cs typeface="Arial MT"/>
              </a:rPr>
              <a:t>18 </a:t>
            </a:r>
            <a:r>
              <a:rPr dirty="0" sz="1050" spc="-145">
                <a:solidFill>
                  <a:srgbClr val="3B3B3B"/>
                </a:solidFill>
                <a:latin typeface="Arial MT"/>
                <a:cs typeface="Arial MT"/>
              </a:rPr>
              <a:t>Fazenda</a:t>
            </a:r>
            <a:r>
              <a:rPr dirty="0" sz="1050" spc="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2B2B2B"/>
                </a:solidFill>
                <a:latin typeface="Arial MT"/>
                <a:cs typeface="Arial MT"/>
              </a:rPr>
              <a:t>Caxlae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17204" y="1312489"/>
            <a:ext cx="2980055" cy="697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69975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Decreto</a:t>
            </a:r>
            <a:r>
              <a:rPr dirty="0" sz="800" spc="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46464"/>
                </a:solidFill>
                <a:latin typeface="Arial MT"/>
                <a:cs typeface="Arial MT"/>
              </a:rPr>
              <a:t>N°</a:t>
            </a:r>
            <a:r>
              <a:rPr dirty="0" sz="800" spc="-6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E5E5E"/>
                </a:solidFill>
                <a:latin typeface="Arial MT"/>
                <a:cs typeface="Arial MT"/>
              </a:rPr>
              <a:t>3000</a:t>
            </a:r>
            <a:r>
              <a:rPr dirty="0" sz="800" spc="15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18</a:t>
            </a:r>
            <a:r>
              <a:rPr dirty="0" sz="800" spc="39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de</a:t>
            </a:r>
            <a:r>
              <a:rPr dirty="0" sz="800" spc="22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August,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ts val="1070"/>
              </a:lnSpc>
            </a:pPr>
            <a:r>
              <a:rPr dirty="0" sz="950" spc="-90">
                <a:solidFill>
                  <a:srgbClr val="2F2F2F"/>
                </a:solidFill>
                <a:latin typeface="Arial MT"/>
                <a:cs typeface="Arial MT"/>
              </a:rPr>
              <a:t>Abre</a:t>
            </a:r>
            <a:r>
              <a:rPr dirty="0" sz="95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950" spc="-80">
                <a:solidFill>
                  <a:srgbClr val="1D1D1D"/>
                </a:solidFill>
                <a:latin typeface="Arial MT"/>
                <a:cs typeface="Arial MT"/>
              </a:rPr>
              <a:t>crédito</a:t>
            </a:r>
            <a:r>
              <a:rPr dirty="0" sz="950" spc="3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50" spc="-80">
                <a:solidFill>
                  <a:srgbClr val="151515"/>
                </a:solidFill>
                <a:latin typeface="Arial MT"/>
                <a:cs typeface="Arial MT"/>
              </a:rPr>
              <a:t>suplementar</a:t>
            </a:r>
            <a:r>
              <a:rPr dirty="0" sz="950" spc="9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50" spc="-95">
                <a:solidFill>
                  <a:srgbClr val="484848"/>
                </a:solidFill>
                <a:latin typeface="Arial MT"/>
                <a:cs typeface="Arial MT"/>
              </a:rPr>
              <a:t>no</a:t>
            </a:r>
            <a:r>
              <a:rPr dirty="0" sz="950" spc="-2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950" spc="-70">
                <a:solidFill>
                  <a:srgbClr val="4F4F4F"/>
                </a:solidFill>
                <a:latin typeface="Arial MT"/>
                <a:cs typeface="Arial MT"/>
              </a:rPr>
              <a:t>valor</a:t>
            </a:r>
            <a:r>
              <a:rPr dirty="0" sz="950" spc="5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950" spc="-70">
                <a:solidFill>
                  <a:srgbClr val="545454"/>
                </a:solidFill>
                <a:latin typeface="Arial MT"/>
                <a:cs typeface="Arial MT"/>
              </a:rPr>
              <a:t>total</a:t>
            </a:r>
            <a:r>
              <a:rPr dirty="0" sz="950" spc="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950" spc="-105">
                <a:solidFill>
                  <a:srgbClr val="757575"/>
                </a:solidFill>
                <a:latin typeface="Arial MT"/>
                <a:cs typeface="Arial MT"/>
              </a:rPr>
              <a:t>de</a:t>
            </a:r>
            <a:r>
              <a:rPr dirty="0" sz="950" spc="-25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950" spc="-80">
                <a:solidFill>
                  <a:srgbClr val="4D4D4D"/>
                </a:solidFill>
                <a:latin typeface="Arial MT"/>
                <a:cs typeface="Arial MT"/>
              </a:rPr>
              <a:t>R$1.112.100.00,</a:t>
            </a:r>
            <a:r>
              <a:rPr dirty="0" sz="950" spc="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950" spc="-20">
                <a:solidFill>
                  <a:srgbClr val="282828"/>
                </a:solidFill>
                <a:latin typeface="Arial MT"/>
                <a:cs typeface="Arial MT"/>
              </a:rPr>
              <a:t>para</a:t>
            </a:r>
            <a:endParaRPr sz="950">
              <a:latin typeface="Arial MT"/>
              <a:cs typeface="Arial MT"/>
            </a:endParaRPr>
          </a:p>
          <a:p>
            <a:pPr marL="15875">
              <a:lnSpc>
                <a:spcPts val="950"/>
              </a:lnSpc>
            </a:pPr>
            <a:r>
              <a:rPr dirty="0" sz="850" spc="-10">
                <a:solidFill>
                  <a:srgbClr val="3D3D3D"/>
                </a:solidFill>
                <a:latin typeface="Arial MT"/>
                <a:cs typeface="Arial MT"/>
              </a:rPr>
              <a:t>fins</a:t>
            </a:r>
            <a:r>
              <a:rPr dirty="0" sz="850" spc="-5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13131"/>
                </a:solidFill>
                <a:latin typeface="Arial MT"/>
                <a:cs typeface="Arial MT"/>
              </a:rPr>
              <a:t>que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484848"/>
                </a:solidFill>
                <a:latin typeface="Arial MT"/>
                <a:cs typeface="Arial MT"/>
              </a:rPr>
              <a:t>se</a:t>
            </a:r>
            <a:r>
              <a:rPr dirty="0" sz="850" spc="-4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82828"/>
                </a:solidFill>
                <a:latin typeface="Arial MT"/>
                <a:cs typeface="Arial MT"/>
              </a:rPr>
              <a:t>especifica</a:t>
            </a:r>
            <a:r>
              <a:rPr dirty="0" sz="850" spc="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4B4B4B"/>
                </a:solidFill>
                <a:latin typeface="Arial MT"/>
                <a:cs typeface="Arial MT"/>
              </a:rPr>
              <a:t>e</a:t>
            </a:r>
            <a:r>
              <a:rPr dirty="0" sz="85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F4F4F"/>
                </a:solidFill>
                <a:latin typeface="Arial MT"/>
                <a:cs typeface="Arial MT"/>
              </a:rPr>
              <a:t>da</a:t>
            </a:r>
            <a:r>
              <a:rPr dirty="0" sz="850" spc="-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484848"/>
                </a:solidFill>
                <a:latin typeface="Arial MT"/>
                <a:cs typeface="Arial MT"/>
              </a:rPr>
              <a:t>outras</a:t>
            </a:r>
            <a:r>
              <a:rPr dirty="0" sz="850" spc="3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4F4F4F"/>
                </a:solidFill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57971" y="2496714"/>
            <a:ext cx="6614795" cy="970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816610">
              <a:lnSpc>
                <a:spcPct val="148300"/>
              </a:lnSpc>
              <a:spcBef>
                <a:spcPts val="100"/>
              </a:spcBef>
            </a:pPr>
            <a:r>
              <a:rPr dirty="0" sz="850" spc="-30">
                <a:solidFill>
                  <a:srgbClr val="5D5D5D"/>
                </a:solidFill>
                <a:latin typeface="Arial MT"/>
                <a:cs typeface="Arial MT"/>
              </a:rPr>
              <a:t>O</a:t>
            </a:r>
            <a:r>
              <a:rPr dirty="0" sz="850" spc="-4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64646"/>
                </a:solidFill>
                <a:latin typeface="Arial MT"/>
                <a:cs typeface="Arial MT"/>
              </a:rPr>
              <a:t>PREFEITO</a:t>
            </a:r>
            <a:r>
              <a:rPr dirty="0" sz="850" spc="-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B2B2B"/>
                </a:solidFill>
                <a:latin typeface="Arial MT"/>
                <a:cs typeface="Arial MT"/>
              </a:rPr>
              <a:t>MUNICIPAL,</a:t>
            </a:r>
            <a:r>
              <a:rPr dirty="0" sz="850" spc="6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13131"/>
                </a:solidFill>
                <a:latin typeface="Arial MT"/>
                <a:cs typeface="Arial MT"/>
              </a:rPr>
              <a:t>no </a:t>
            </a:r>
            <a:r>
              <a:rPr dirty="0" sz="850" spc="-40">
                <a:solidFill>
                  <a:srgbClr val="313131"/>
                </a:solidFill>
                <a:latin typeface="Arial MT"/>
                <a:cs typeface="Arial MT"/>
              </a:rPr>
              <a:t>uso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5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D3D3D"/>
                </a:solidFill>
                <a:latin typeface="Arial MT"/>
                <a:cs typeface="Arial MT"/>
              </a:rPr>
              <a:t>suas</a:t>
            </a:r>
            <a:r>
              <a:rPr dirty="0" sz="850" spc="-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B2B2B"/>
                </a:solidFill>
                <a:latin typeface="Arial MT"/>
                <a:cs typeface="Arial MT"/>
              </a:rPr>
              <a:t>atrlbuições</a:t>
            </a:r>
            <a:r>
              <a:rPr dirty="0" sz="850" spc="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14141"/>
                </a:solidFill>
                <a:latin typeface="Arial MT"/>
                <a:cs typeface="Arial MT"/>
              </a:rPr>
              <a:t>legais.</a:t>
            </a:r>
            <a:r>
              <a:rPr dirty="0" sz="850" spc="-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constitucionais </a:t>
            </a:r>
            <a:r>
              <a:rPr dirty="0" sz="850" spc="-30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sz="850" spc="-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F2F2F"/>
                </a:solidFill>
                <a:latin typeface="Arial MT"/>
                <a:cs typeface="Arial MT"/>
              </a:rPr>
              <a:t>acordo</a:t>
            </a:r>
            <a:r>
              <a:rPr dirty="0" sz="85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4D4D4D"/>
                </a:solidFill>
                <a:latin typeface="Arial MT"/>
                <a:cs typeface="Arial MT"/>
              </a:rPr>
              <a:t>com</a:t>
            </a:r>
            <a:r>
              <a:rPr dirty="0" sz="850" spc="-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5D5D5D"/>
                </a:solidFill>
                <a:latin typeface="Arial MT"/>
                <a:cs typeface="Arial MT"/>
              </a:rPr>
              <a:t>c</a:t>
            </a:r>
            <a:r>
              <a:rPr dirty="0" sz="850" spc="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606060"/>
                </a:solidFill>
                <a:latin typeface="Arial MT"/>
                <a:cs typeface="Arial MT"/>
              </a:rPr>
              <a:t>qua</a:t>
            </a:r>
            <a:r>
              <a:rPr dirty="0" sz="850" spc="-2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494949"/>
                </a:solidFill>
                <a:latin typeface="Arial MT"/>
                <a:cs typeface="Arial MT"/>
              </a:rPr>
              <a:t>lhe </a:t>
            </a:r>
            <a:r>
              <a:rPr dirty="0" sz="850" spc="-35">
                <a:solidFill>
                  <a:srgbClr val="444444"/>
                </a:solidFill>
                <a:latin typeface="Arial MT"/>
                <a:cs typeface="Arial MT"/>
              </a:rPr>
              <a:t>confere</a:t>
            </a:r>
            <a:r>
              <a:rPr dirty="0" sz="850" spc="-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850" spc="-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4D4D4D"/>
                </a:solidFill>
                <a:latin typeface="Arial MT"/>
                <a:cs typeface="Arial MT"/>
              </a:rPr>
              <a:t>art.</a:t>
            </a:r>
            <a:r>
              <a:rPr dirty="0" sz="85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94949"/>
                </a:solidFill>
                <a:latin typeface="Arial MT"/>
                <a:cs typeface="Arial MT"/>
              </a:rPr>
              <a:t>8º</a:t>
            </a:r>
            <a:r>
              <a:rPr dirty="0" sz="850" spc="17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5E5E5E"/>
                </a:solidFill>
                <a:latin typeface="Arial MT"/>
                <a:cs typeface="Arial MT"/>
              </a:rPr>
              <a:t>da </a:t>
            </a:r>
            <a:r>
              <a:rPr dirty="0" baseline="3267" sz="1275" spc="-44">
                <a:solidFill>
                  <a:srgbClr val="3B3B3B"/>
                </a:solidFill>
                <a:latin typeface="Arial MT"/>
                <a:cs typeface="Arial MT"/>
              </a:rPr>
              <a:t>Lei</a:t>
            </a:r>
            <a:r>
              <a:rPr dirty="0" baseline="3267" sz="1275" spc="-6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baseline="3267" sz="1275" spc="-52">
                <a:solidFill>
                  <a:srgbClr val="747474"/>
                </a:solidFill>
                <a:latin typeface="Arial MT"/>
                <a:cs typeface="Arial MT"/>
              </a:rPr>
              <a:t>n°</a:t>
            </a:r>
            <a:r>
              <a:rPr dirty="0" baseline="3267" sz="1275" spc="-37">
                <a:solidFill>
                  <a:srgbClr val="747474"/>
                </a:solidFill>
                <a:latin typeface="Arial MT"/>
                <a:cs typeface="Arial MT"/>
              </a:rPr>
              <a:t> </a:t>
            </a:r>
            <a:r>
              <a:rPr dirty="0" baseline="3267" sz="1275" spc="-60">
                <a:solidFill>
                  <a:srgbClr val="545454"/>
                </a:solidFill>
                <a:latin typeface="Arial MT"/>
                <a:cs typeface="Arial MT"/>
              </a:rPr>
              <a:t>659</a:t>
            </a:r>
            <a:r>
              <a:rPr dirty="0" baseline="3267" sz="1275" spc="-3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baseline="3267" sz="1275" spc="-3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baseline="3267" sz="1275" spc="-6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baseline="3267" sz="1275">
                <a:solidFill>
                  <a:srgbClr val="424242"/>
                </a:solidFill>
                <a:latin typeface="Arial MT"/>
                <a:cs typeface="Arial MT"/>
              </a:rPr>
              <a:t>10</a:t>
            </a:r>
            <a:r>
              <a:rPr dirty="0" baseline="3267" sz="1275" spc="-89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baseline="3267" sz="1275" spc="-44">
                <a:solidFill>
                  <a:srgbClr val="6E6E6E"/>
                </a:solidFill>
                <a:latin typeface="Arial MT"/>
                <a:cs typeface="Arial MT"/>
              </a:rPr>
              <a:t>de </a:t>
            </a:r>
            <a:r>
              <a:rPr dirty="0" baseline="3267" sz="1275" spc="-75">
                <a:solidFill>
                  <a:srgbClr val="414141"/>
                </a:solidFill>
                <a:latin typeface="Arial MT"/>
                <a:cs typeface="Arial MT"/>
              </a:rPr>
              <a:t>dezr:iT</a:t>
            </a:r>
            <a:r>
              <a:rPr dirty="0" baseline="3267" sz="1275" spc="97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baseline="3267" sz="1275">
                <a:solidFill>
                  <a:srgbClr val="909090"/>
                </a:solidFill>
                <a:latin typeface="Arial MT"/>
                <a:cs typeface="Arial MT"/>
              </a:rPr>
              <a:t>iro</a:t>
            </a:r>
            <a:r>
              <a:rPr dirty="0" baseline="3267" sz="1275" spc="120">
                <a:solidFill>
                  <a:srgbClr val="909090"/>
                </a:solidFill>
                <a:latin typeface="Arial MT"/>
                <a:cs typeface="Arial MT"/>
              </a:rPr>
              <a:t> </a:t>
            </a:r>
            <a:r>
              <a:rPr dirty="0" baseline="3267" sz="1275" spc="-52">
                <a:solidFill>
                  <a:srgbClr val="777777"/>
                </a:solidFill>
                <a:latin typeface="Arial MT"/>
                <a:cs typeface="Arial MT"/>
              </a:rPr>
              <a:t>a'.</a:t>
            </a:r>
            <a:r>
              <a:rPr dirty="0" baseline="3267" sz="1275" spc="-37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baseline="3267" sz="1275" spc="-15">
                <a:solidFill>
                  <a:srgbClr val="626262"/>
                </a:solidFill>
                <a:latin typeface="Arial MT"/>
                <a:cs typeface="Arial MT"/>
              </a:rPr>
              <a:t>202't</a:t>
            </a:r>
            <a:r>
              <a:rPr dirty="0" baseline="3267" sz="1275" spc="44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baseline="3267" sz="1275">
                <a:solidFill>
                  <a:srgbClr val="5B5B5B"/>
                </a:solidFill>
                <a:latin typeface="Arial MT"/>
                <a:cs typeface="Arial MT"/>
              </a:rPr>
              <a:t>-</a:t>
            </a:r>
            <a:r>
              <a:rPr dirty="0" baseline="3267" sz="1275" spc="-6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baseline="3267" sz="1275" spc="-67">
                <a:solidFill>
                  <a:srgbClr val="2B2B2B"/>
                </a:solidFill>
                <a:latin typeface="Arial MT"/>
                <a:cs typeface="Arial MT"/>
              </a:rPr>
              <a:t>pub|icac'a</a:t>
            </a:r>
            <a:r>
              <a:rPr dirty="0" baseline="3267" sz="1275" spc="6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baseline="3267" sz="1275" spc="-67">
                <a:solidFill>
                  <a:srgbClr val="363636"/>
                </a:solidFill>
                <a:latin typeface="Arial MT"/>
                <a:cs typeface="Arial MT"/>
              </a:rPr>
              <a:t>na</a:t>
            </a:r>
            <a:r>
              <a:rPr dirty="0" baseline="3267" sz="1275" spc="-22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baseline="6535" sz="1275">
                <a:solidFill>
                  <a:srgbClr val="313131"/>
                </a:solidFill>
                <a:latin typeface="Arial MT"/>
                <a:cs typeface="Arial MT"/>
              </a:rPr>
              <a:t>edi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s•</a:t>
            </a:r>
            <a:r>
              <a:rPr dirty="0" baseline="6535" sz="1275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baseline="6535" sz="1275" spc="-1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baseline="3267" sz="1275" spc="-30">
                <a:solidFill>
                  <a:srgbClr val="383838"/>
                </a:solidFill>
                <a:latin typeface="Arial MT"/>
                <a:cs typeface="Arial MT"/>
              </a:rPr>
              <a:t>extra</a:t>
            </a:r>
            <a:r>
              <a:rPr dirty="0" baseline="3267" sz="1275" spc="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baseline="3267" sz="1275">
                <a:solidFill>
                  <a:srgbClr val="747474"/>
                </a:solidFill>
                <a:latin typeface="Arial MT"/>
                <a:cs typeface="Arial MT"/>
              </a:rPr>
              <a:t>II</a:t>
            </a:r>
            <a:r>
              <a:rPr dirty="0" baseline="3267" sz="1275" spc="-89">
                <a:solidFill>
                  <a:srgbClr val="747474"/>
                </a:solidFill>
                <a:latin typeface="Arial MT"/>
                <a:cs typeface="Arial MT"/>
              </a:rPr>
              <a:t> </a:t>
            </a:r>
            <a:r>
              <a:rPr dirty="0" baseline="3267" sz="1275" spc="-30">
                <a:solidFill>
                  <a:srgbClr val="484848"/>
                </a:solidFill>
                <a:latin typeface="Arial MT"/>
                <a:cs typeface="Arial MT"/>
              </a:rPr>
              <a:t>n°</a:t>
            </a:r>
            <a:r>
              <a:rPr dirty="0" baseline="3267" sz="1275" spc="-67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baseline="3267" sz="1275" spc="-60">
                <a:solidFill>
                  <a:srgbClr val="4F4F4F"/>
                </a:solidFill>
                <a:latin typeface="Arial MT"/>
                <a:cs typeface="Arial MT"/>
              </a:rPr>
              <a:t>19?4</a:t>
            </a:r>
            <a:r>
              <a:rPr dirty="0" baseline="3267" sz="1275" spc="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baseline="3267" sz="1275" spc="-30">
                <a:solidFill>
                  <a:srgbClr val="5B5B5B"/>
                </a:solidFill>
                <a:latin typeface="Arial MT"/>
                <a:cs typeface="Arial MT"/>
              </a:rPr>
              <a:t>de</a:t>
            </a:r>
            <a:r>
              <a:rPr dirty="0" baseline="3267" sz="1275" spc="-1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baseline="3267" sz="1275" spc="-15">
                <a:solidFill>
                  <a:srgbClr val="3B3B3B"/>
                </a:solidFill>
                <a:latin typeface="Arial MT"/>
                <a:cs typeface="Arial MT"/>
              </a:rPr>
              <a:t>10/1Z/2024</a:t>
            </a:r>
            <a:endParaRPr baseline="3267" sz="1275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850">
              <a:latin typeface="Arial MT"/>
              <a:cs typeface="Arial MT"/>
            </a:endParaRPr>
          </a:p>
          <a:p>
            <a:pPr marL="52705">
              <a:lnSpc>
                <a:spcPct val="100000"/>
              </a:lnSpc>
              <a:spcBef>
                <a:spcPts val="5"/>
              </a:spcBef>
            </a:pPr>
            <a:r>
              <a:rPr dirty="0" u="sng" sz="950" spc="-95">
                <a:solidFill>
                  <a:srgbClr val="2F2F2F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950" spc="-75">
                <a:solidFill>
                  <a:srgbClr val="2F2F2F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50" spc="-120">
                <a:solidFill>
                  <a:srgbClr val="2F2F2F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950" spc="-40">
                <a:solidFill>
                  <a:srgbClr val="2F2F2F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50" spc="-140">
                <a:solidFill>
                  <a:srgbClr val="8C8C8C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950" spc="-15">
                <a:solidFill>
                  <a:srgbClr val="8C8C8C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50" spc="-90">
                <a:solidFill>
                  <a:srgbClr val="6D6D6D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P</a:t>
            </a:r>
            <a:r>
              <a:rPr dirty="0" u="sng" sz="950" spc="-30">
                <a:solidFill>
                  <a:srgbClr val="6D6D6D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50" spc="-120">
                <a:solidFill>
                  <a:srgbClr val="797979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950" spc="-15">
                <a:solidFill>
                  <a:srgbClr val="797979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50" spc="-95">
                <a:solidFill>
                  <a:srgbClr val="2B2B2B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950" spc="-40">
                <a:solidFill>
                  <a:srgbClr val="2B2B2B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50" spc="-25">
                <a:solidFill>
                  <a:srgbClr val="2B2B2B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A:</a:t>
            </a:r>
            <a:endParaRPr sz="9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950">
              <a:latin typeface="Arial MT"/>
              <a:cs typeface="Arial MT"/>
            </a:endParaRPr>
          </a:p>
          <a:p>
            <a:pPr marL="373380">
              <a:lnSpc>
                <a:spcPct val="100000"/>
              </a:lnSpc>
              <a:spcBef>
                <a:spcPts val="5"/>
              </a:spcBef>
            </a:pP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Artigo</a:t>
            </a:r>
            <a:r>
              <a:rPr dirty="0" sz="80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1°</a:t>
            </a:r>
            <a:r>
              <a:rPr dirty="0" sz="800" spc="-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-</a:t>
            </a:r>
            <a:r>
              <a:rPr dirty="0" sz="800" spc="1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Fica</a:t>
            </a:r>
            <a:r>
              <a:rPr dirty="0" sz="800" spc="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aberto</a:t>
            </a:r>
            <a:r>
              <a:rPr dirty="0" sz="800" spc="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crédito</a:t>
            </a:r>
            <a:r>
              <a:rPr dirty="0" sz="80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suplementar</a:t>
            </a:r>
            <a:r>
              <a:rPr dirty="0" sz="800" spc="7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as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seguintes</a:t>
            </a:r>
            <a:r>
              <a:rPr dirty="0" sz="800" spc="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52961" y="4214270"/>
            <a:ext cx="2705735" cy="38925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900" spc="-55">
                <a:solidFill>
                  <a:srgbClr val="131313"/>
                </a:solidFill>
                <a:uFill>
                  <a:solidFill>
                    <a:srgbClr val="4B4F4F"/>
                  </a:solidFill>
                </a:uFill>
                <a:latin typeface="Arial MT"/>
                <a:cs typeface="Arial MT"/>
              </a:rPr>
              <a:t>Dotação</a:t>
            </a:r>
            <a:r>
              <a:rPr dirty="0" u="sng" sz="900" spc="-110">
                <a:solidFill>
                  <a:srgbClr val="131313"/>
                </a:solidFill>
                <a:uFill>
                  <a:solidFill>
                    <a:srgbClr val="4B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00" spc="-50">
                <a:solidFill>
                  <a:srgbClr val="9E9E9E"/>
                </a:solidFill>
                <a:uFill>
                  <a:solidFill>
                    <a:srgbClr val="4B4F4F"/>
                  </a:solidFill>
                </a:uFill>
                <a:latin typeface="Arial MT"/>
                <a:cs typeface="Arial MT"/>
              </a:rPr>
              <a:t>s</a:t>
            </a:r>
            <a:r>
              <a:rPr dirty="0" u="sng" sz="900" spc="15">
                <a:solidFill>
                  <a:srgbClr val="9E9E9E"/>
                </a:solidFill>
                <a:uFill>
                  <a:solidFill>
                    <a:srgbClr val="4B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00" spc="-10">
                <a:solidFill>
                  <a:srgbClr val="1A1A1A"/>
                </a:solidFill>
                <a:uFill>
                  <a:solidFill>
                    <a:srgbClr val="4B4F4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900" spc="500">
                <a:solidFill>
                  <a:srgbClr val="1A1A1A"/>
                </a:solidFill>
                <a:uFill>
                  <a:solidFill>
                    <a:srgbClr val="4B4F4F"/>
                  </a:solidFill>
                </a:uFill>
                <a:latin typeface="Arial MT"/>
                <a:cs typeface="Arial MT"/>
              </a:rPr>
              <a:t> </a:t>
            </a:r>
            <a:endParaRPr sz="900">
              <a:latin typeface="Arial MT"/>
              <a:cs typeface="Arial MT"/>
            </a:endParaRPr>
          </a:p>
          <a:p>
            <a:pPr marL="61594">
              <a:lnSpc>
                <a:spcPct val="100000"/>
              </a:lnSpc>
              <a:spcBef>
                <a:spcPts val="284"/>
              </a:spcBef>
            </a:pPr>
            <a:r>
              <a:rPr dirty="0" sz="1050" spc="-110">
                <a:solidFill>
                  <a:srgbClr val="282828"/>
                </a:solidFill>
                <a:latin typeface="Arial Black"/>
                <a:cs typeface="Arial Black"/>
              </a:rPr>
              <a:t>PRE?EiTURA</a:t>
            </a:r>
            <a:r>
              <a:rPr dirty="0" sz="1050" spc="70">
                <a:solidFill>
                  <a:srgbClr val="282828"/>
                </a:solidFill>
                <a:latin typeface="Arial Black"/>
                <a:cs typeface="Arial Black"/>
              </a:rPr>
              <a:t> </a:t>
            </a:r>
            <a:r>
              <a:rPr dirty="0" sz="1050" spc="-135">
                <a:solidFill>
                  <a:srgbClr val="333333"/>
                </a:solidFill>
                <a:latin typeface="Arial Black"/>
                <a:cs typeface="Arial Black"/>
              </a:rPr>
              <a:t>MUNICIPAL</a:t>
            </a:r>
            <a:r>
              <a:rPr dirty="0" sz="1050" spc="4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050" spc="-105">
                <a:solidFill>
                  <a:srgbClr val="464646"/>
                </a:solidFill>
                <a:latin typeface="Arial Black"/>
                <a:cs typeface="Arial Black"/>
              </a:rPr>
              <a:t>DE</a:t>
            </a:r>
            <a:r>
              <a:rPr dirty="0" sz="1050" spc="-3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1050" spc="-105">
                <a:solidFill>
                  <a:srgbClr val="262626"/>
                </a:solidFill>
                <a:latin typeface="Arial Black"/>
                <a:cs typeface="Arial Black"/>
              </a:rPr>
              <a:t>SEROPEDICA</a:t>
            </a:r>
            <a:endParaRPr sz="1050">
              <a:latin typeface="Arial Black"/>
              <a:cs typeface="Arial Black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360981" y="4600001"/>
          <a:ext cx="6645909" cy="2715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5330"/>
                <a:gridCol w="5126355"/>
                <a:gridCol w="706754"/>
              </a:tblGrid>
              <a:tr h="325755">
                <a:tc>
                  <a:txBody>
                    <a:bodyPr/>
                    <a:lstStyle/>
                    <a:p>
                      <a:pPr marL="31750">
                        <a:lnSpc>
                          <a:spcPts val="1105"/>
                        </a:lnSpc>
                      </a:pPr>
                      <a:r>
                        <a:rPr dirty="0" sz="10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01.03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33020">
                        <a:lnSpc>
                          <a:spcPts val="1160"/>
                        </a:lnSpc>
                        <a:spcBef>
                          <a:spcPts val="204"/>
                        </a:spcBef>
                      </a:pPr>
                      <a:r>
                        <a:rPr dirty="0" sz="10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2.79o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105"/>
                        </a:lnSpc>
                      </a:pPr>
                      <a:r>
                        <a:rPr dirty="0" sz="1000" spc="-7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1000" spc="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8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10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7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10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Munlolplo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96520">
                        <a:lnSpc>
                          <a:spcPts val="1160"/>
                        </a:lnSpc>
                        <a:spcBef>
                          <a:spcPts val="204"/>
                        </a:spcBef>
                      </a:pPr>
                      <a:r>
                        <a:rPr dirty="0" sz="1000" spc="-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Manutencáo</a:t>
                      </a:r>
                      <a:r>
                        <a:rPr dirty="0" sz="1000" spc="1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70">
                          <a:solidFill>
                            <a:srgbClr val="7B7B7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1000" spc="-50">
                          <a:solidFill>
                            <a:srgbClr val="7B7B7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Operacionalizacêo</a:t>
                      </a:r>
                      <a:r>
                        <a:rPr dirty="0" sz="1000" spc="-5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dae</a:t>
                      </a:r>
                      <a:r>
                        <a:rPr dirty="0" sz="1000" spc="-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6195">
                        <a:lnSpc>
                          <a:spcPts val="1185"/>
                        </a:lnSpc>
                        <a:spcBef>
                          <a:spcPts val="70"/>
                        </a:spcBef>
                      </a:pPr>
                      <a:r>
                        <a:rPr dirty="0" sz="1000" spc="-3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3.1.9.0.91.00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1185"/>
                        </a:lnSpc>
                        <a:spcBef>
                          <a:spcPts val="70"/>
                        </a:spcBef>
                        <a:tabLst>
                          <a:tab pos="3344545" algn="l"/>
                        </a:tabLst>
                      </a:pPr>
                      <a:r>
                        <a:rPr dirty="0" sz="1000" spc="-15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SENTENÇAS</a:t>
                      </a:r>
                      <a:r>
                        <a:rPr dirty="0" sz="1000" spc="13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JUDICIAIS</a:t>
                      </a:r>
                      <a:r>
                        <a:rPr dirty="0" sz="10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7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-22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6D6D6D"/>
                          </a:solidFill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baseline="3472" sz="1200" spc="-52">
                          <a:solidFill>
                            <a:srgbClr val="6D6D6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900" spc="-7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900">
                        <a:latin typeface="Arial Black"/>
                        <a:cs typeface="Arial Black"/>
                      </a:endParaRPr>
                    </a:p>
                  </a:txBody>
                  <a:tcPr marL="0" marR="0" marB="0" marT="1714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41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3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4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3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646464"/>
                          </a:solidFill>
                          <a:latin typeface="Arial"/>
                          <a:cs typeface="Arial"/>
                        </a:rPr>
                        <a:t>RJ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1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00.00000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</a:tr>
              <a:tr h="191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861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2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020"/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-30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8575"/>
                </a:tc>
              </a:tr>
              <a:tr h="16954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01.OU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4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4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2.*'...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•zlan.!tonçâo</a:t>
                      </a:r>
                      <a:r>
                        <a:rPr dirty="0" sz="800" spc="6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daa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9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Administrativa</a:t>
                      </a:r>
                      <a:r>
                        <a:rPr dirty="0" sz="800" spc="-1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5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3.ú.°u.</a:t>
                      </a:r>
                      <a:r>
                        <a:rPr dirty="0" sz="800" spc="15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.J0.05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346450" algn="l"/>
                        </a:tabLst>
                      </a:pPr>
                      <a:r>
                        <a:rPr dirty="0" sz="80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Üf-MAi3</a:t>
                      </a:r>
                      <a:r>
                        <a:rPr dirty="0" sz="800" spc="6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SL</a:t>
                      </a:r>
                      <a:r>
                        <a:rPr dirty="0" sz="800" spc="-1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AVISOS</a:t>
                      </a:r>
                      <a:r>
                        <a:rPr dirty="0" sz="800" spc="6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9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7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36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5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Pro)ato</a:t>
                      </a:r>
                      <a:r>
                        <a:rPr dirty="0" sz="850" spc="5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5D5D5D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1.000.000,00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36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d•</a:t>
                      </a:r>
                      <a:r>
                        <a:rPr dirty="0" sz="800" spc="12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800" spc="-13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.000.OO0,0O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225"/>
                </a:tc>
              </a:tr>
              <a:tr h="173990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01.18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50" spc="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Segurança</a:t>
                      </a:r>
                      <a:r>
                        <a:rPr dirty="0" sz="850" spc="4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85" b="1">
                          <a:solidFill>
                            <a:srgbClr val="595959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50" b="1">
                          <a:solidFill>
                            <a:srgbClr val="59595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Ordem</a:t>
                      </a:r>
                      <a:r>
                        <a:rPr dirty="0" sz="850" spc="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Pública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2.83õ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4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6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5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OperacionalizacAo</a:t>
                      </a:r>
                      <a:r>
                        <a:rPr dirty="0" sz="850" spc="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3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3.3</a:t>
                      </a:r>
                      <a:r>
                        <a:rPr dirty="0" sz="850" spc="-1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9.0.36.01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200"/>
                        </a:spcBef>
                        <a:tabLst>
                          <a:tab pos="3353435" algn="l"/>
                        </a:tabLst>
                      </a:pPr>
                      <a:r>
                        <a:rPr dirty="0" sz="850" spc="-3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2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F|SICA</a:t>
                      </a:r>
                      <a:r>
                        <a:rPr dirty="0" sz="8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9803" sz="1275" spc="-44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9803" sz="1275" spc="-22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9803" sz="1275" spc="-44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9803" sz="1275" spc="37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9803" sz="1275" spc="-6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nao</a:t>
                      </a:r>
                      <a:r>
                        <a:rPr dirty="0" baseline="9803" sz="1275" spc="-37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9803" sz="1275" spc="-1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’Vinculados</a:t>
                      </a:r>
                      <a:endParaRPr baseline="9803" sz="1275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20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50" spc="-130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2.</a:t>
                      </a:r>
                      <a:r>
                        <a:rPr dirty="0" sz="850" spc="-14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í</a:t>
                      </a:r>
                      <a:r>
                        <a:rPr dirty="0" sz="850" spc="-8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7500">
                        <a:lnSpc>
                          <a:spcPct val="100000"/>
                        </a:lnSpc>
                      </a:pPr>
                      <a:r>
                        <a:rPr dirty="0" sz="950" spc="-4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50" spc="-6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50" spc="-6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4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950" spc="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6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50" spc="-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950" spc="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</a:pPr>
                      <a:r>
                        <a:rPr dirty="0" sz="95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12.100,00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75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950" spc="-4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50" spc="-6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6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50" spc="-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950" spc="1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9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12.100,00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4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61360">
                        <a:lnSpc>
                          <a:spcPts val="1050"/>
                        </a:lnSpc>
                        <a:spcBef>
                          <a:spcPts val="10"/>
                        </a:spcBef>
                      </a:pPr>
                      <a:r>
                        <a:rPr dirty="0" sz="9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950" spc="-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50" spc="-6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6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Suplen</a:t>
                      </a:r>
                      <a:r>
                        <a:rPr dirty="0" sz="950" spc="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6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entado</a:t>
                      </a:r>
                      <a:r>
                        <a:rPr dirty="0" sz="950" spc="4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5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ts val="1050"/>
                        </a:lnSpc>
                        <a:spcBef>
                          <a:spcPts val="10"/>
                        </a:spcBef>
                      </a:pPr>
                      <a:r>
                        <a:rPr dirty="0" sz="950" spc="-9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1.112.1O0,OO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733146" y="7362681"/>
            <a:ext cx="6026785" cy="309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1965" marR="5080" indent="-469900">
              <a:lnSpc>
                <a:spcPct val="109400"/>
              </a:lnSpc>
              <a:spcBef>
                <a:spcPts val="100"/>
              </a:spcBef>
            </a:pPr>
            <a:r>
              <a:rPr dirty="0" sz="850" spc="-30">
                <a:solidFill>
                  <a:srgbClr val="242424"/>
                </a:solidFill>
                <a:latin typeface="Arial MT"/>
                <a:cs typeface="Arial MT"/>
              </a:rPr>
              <a:t>Artigo </a:t>
            </a:r>
            <a:r>
              <a:rPr dirty="0" sz="850" spc="-10">
                <a:solidFill>
                  <a:srgbClr val="363636"/>
                </a:solidFill>
                <a:latin typeface="Arial MT"/>
                <a:cs typeface="Arial MT"/>
              </a:rPr>
              <a:t>2º</a:t>
            </a:r>
            <a:r>
              <a:rPr dirty="0" sz="85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4D4D4D"/>
                </a:solidFill>
                <a:latin typeface="Arial MT"/>
                <a:cs typeface="Arial MT"/>
              </a:rPr>
              <a:t>-</a:t>
            </a:r>
            <a:r>
              <a:rPr dirty="0" sz="850" spc="-7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D3D3D"/>
                </a:solidFill>
                <a:latin typeface="Arial MT"/>
                <a:cs typeface="Arial MT"/>
              </a:rPr>
              <a:t>As</a:t>
            </a:r>
            <a:r>
              <a:rPr dirty="0" sz="85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13131"/>
                </a:solidFill>
                <a:latin typeface="Arial MT"/>
                <a:cs typeface="Arial MT"/>
              </a:rPr>
              <a:t>despesas</a:t>
            </a:r>
            <a:r>
              <a:rPr dirty="0" sz="85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43434"/>
                </a:solidFill>
                <a:latin typeface="Arial MT"/>
                <a:cs typeface="Arial MT"/>
              </a:rPr>
              <a:t>decorrentes</a:t>
            </a:r>
            <a:r>
              <a:rPr dirty="0" sz="85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A3A3A"/>
                </a:solidFill>
                <a:latin typeface="Arial MT"/>
                <a:cs typeface="Arial MT"/>
              </a:rPr>
              <a:t>da</a:t>
            </a:r>
            <a:r>
              <a:rPr dirty="0" sz="850" spc="-2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abertura</a:t>
            </a:r>
            <a:r>
              <a:rPr dirty="0" sz="850" spc="-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51515"/>
                </a:solidFill>
                <a:latin typeface="Arial MT"/>
                <a:cs typeface="Arial MT"/>
              </a:rPr>
              <a:t>do</a:t>
            </a:r>
            <a:r>
              <a:rPr dirty="0" sz="850" spc="-4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F2F2F"/>
                </a:solidFill>
                <a:latin typeface="Arial MT"/>
                <a:cs typeface="Arial MT"/>
              </a:rPr>
              <a:t>presente</a:t>
            </a:r>
            <a:r>
              <a:rPr dirty="0" sz="85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43434"/>
                </a:solidFill>
                <a:latin typeface="Arial MT"/>
                <a:cs typeface="Arial MT"/>
              </a:rPr>
              <a:t>crédito</a:t>
            </a:r>
            <a:r>
              <a:rPr dirty="0" sz="85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suplementar,</a:t>
            </a:r>
            <a:r>
              <a:rPr dirty="0" sz="85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serâo </a:t>
            </a:r>
            <a:r>
              <a:rPr dirty="0" sz="850" spc="-45">
                <a:solidFill>
                  <a:srgbClr val="333333"/>
                </a:solidFill>
                <a:latin typeface="Arial MT"/>
                <a:cs typeface="Arial MT"/>
              </a:rPr>
              <a:t>oobertae</a:t>
            </a:r>
            <a:r>
              <a:rPr dirty="0" sz="850" spc="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565656"/>
                </a:solidFill>
                <a:latin typeface="Arial MT"/>
                <a:cs typeface="Arial MT"/>
              </a:rPr>
              <a:t>com</a:t>
            </a:r>
            <a:r>
              <a:rPr dirty="0" sz="850" spc="-1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64646"/>
                </a:solidFill>
                <a:latin typeface="Arial MT"/>
                <a:cs typeface="Arial MT"/>
              </a:rPr>
              <a:t>recursos</a:t>
            </a:r>
            <a:r>
              <a:rPr dirty="0" sz="850" spc="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6D6D6D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4B4B4B"/>
                </a:solidFill>
                <a:latin typeface="Arial MT"/>
                <a:cs typeface="Arial MT"/>
              </a:rPr>
              <a:t>que</a:t>
            </a:r>
            <a:r>
              <a:rPr dirty="0" sz="850" spc="-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14141"/>
                </a:solidFill>
                <a:latin typeface="Arial MT"/>
                <a:cs typeface="Arial MT"/>
              </a:rPr>
              <a:t>trata</a:t>
            </a:r>
            <a:r>
              <a:rPr dirty="0" sz="850" spc="-3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D3D3D"/>
                </a:solidFill>
                <a:latin typeface="Arial MT"/>
                <a:cs typeface="Arial MT"/>
              </a:rPr>
              <a:t>o </a:t>
            </a:r>
            <a:r>
              <a:rPr dirty="0" sz="850" spc="-10">
                <a:solidFill>
                  <a:srgbClr val="3B3B3B"/>
                </a:solidFill>
                <a:latin typeface="Arial MT"/>
                <a:cs typeface="Arial MT"/>
              </a:rPr>
              <a:t>Artigo </a:t>
            </a:r>
            <a:r>
              <a:rPr dirty="0" sz="850" spc="-35">
                <a:solidFill>
                  <a:srgbClr val="4F4F4F"/>
                </a:solidFill>
                <a:latin typeface="Arial MT"/>
                <a:cs typeface="Arial MT"/>
              </a:rPr>
              <a:t>43</a:t>
            </a:r>
            <a:r>
              <a:rPr dirty="0" sz="850" spc="-2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94949"/>
                </a:solidFill>
                <a:latin typeface="Arial MT"/>
                <a:cs typeface="Arial MT"/>
              </a:rPr>
              <a:t>parágrafo</a:t>
            </a:r>
            <a:r>
              <a:rPr dirty="0" sz="850" spc="-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606060"/>
                </a:solidFill>
                <a:latin typeface="Arial MT"/>
                <a:cs typeface="Arial MT"/>
              </a:rPr>
              <a:t>1°</a:t>
            </a:r>
            <a:r>
              <a:rPr dirty="0" sz="850" spc="-6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24242"/>
                </a:solidFill>
                <a:latin typeface="Arial MT"/>
                <a:cs typeface="Arial MT"/>
              </a:rPr>
              <a:t>da</a:t>
            </a:r>
            <a:r>
              <a:rPr dirty="0" sz="85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64646"/>
                </a:solidFill>
                <a:latin typeface="Arial MT"/>
                <a:cs typeface="Arial MT"/>
              </a:rPr>
              <a:t>Lel </a:t>
            </a: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Federal</a:t>
            </a:r>
            <a:r>
              <a:rPr dirty="0" sz="85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Arial MT"/>
                <a:cs typeface="Arial MT"/>
              </a:rPr>
              <a:t>N°</a:t>
            </a: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4.320/64,</a:t>
            </a:r>
            <a:r>
              <a:rPr dirty="0" sz="850" spc="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83838"/>
                </a:solidFill>
                <a:latin typeface="Arial MT"/>
                <a:cs typeface="Arial MT"/>
              </a:rPr>
              <a:t>Inciso </a:t>
            </a:r>
            <a:r>
              <a:rPr dirty="0" sz="850" spc="-20">
                <a:solidFill>
                  <a:srgbClr val="2F2F2F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618975" y="7743534"/>
            <a:ext cx="1656714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6075" marR="5080" indent="-334010">
              <a:lnSpc>
                <a:spcPct val="130000"/>
              </a:lnSpc>
              <a:spcBef>
                <a:spcPts val="100"/>
              </a:spcBef>
            </a:pPr>
            <a:r>
              <a:rPr dirty="0" sz="900" spc="-35">
                <a:solidFill>
                  <a:srgbClr val="545454"/>
                </a:solidFill>
                <a:latin typeface="Arial MT"/>
                <a:cs typeface="Arial MT"/>
              </a:rPr>
              <a:t>Inciso:</a:t>
            </a:r>
            <a:r>
              <a:rPr dirty="0" sz="900" spc="3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900" spc="-20">
                <a:solidFill>
                  <a:srgbClr val="383838"/>
                </a:solidFill>
                <a:latin typeface="Arial MT"/>
                <a:cs typeface="Arial MT"/>
              </a:rPr>
              <a:t>II</a:t>
            </a:r>
            <a:r>
              <a:rPr dirty="0" sz="900" spc="-5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E5E5E"/>
                </a:solidFill>
                <a:latin typeface="Arial MT"/>
                <a:cs typeface="Arial MT"/>
              </a:rPr>
              <a:t>-</a:t>
            </a:r>
            <a:r>
              <a:rPr dirty="0" sz="900" spc="-60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414141"/>
                </a:solidFill>
                <a:latin typeface="Arial MT"/>
                <a:cs typeface="Arial MT"/>
              </a:rPr>
              <a:t>Excesso</a:t>
            </a:r>
            <a:r>
              <a:rPr dirty="0" sz="900" spc="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90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900" spc="-60">
                <a:solidFill>
                  <a:srgbClr val="2B2B2B"/>
                </a:solidFill>
                <a:latin typeface="Arial MT"/>
                <a:cs typeface="Arial MT"/>
              </a:rPr>
              <a:t>Arrecadação:</a:t>
            </a:r>
            <a:r>
              <a:rPr dirty="0" sz="900" spc="-2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900" spc="-20">
                <a:solidFill>
                  <a:srgbClr val="565656"/>
                </a:solidFill>
                <a:latin typeface="Arial MT"/>
                <a:cs typeface="Arial MT"/>
              </a:rPr>
              <a:t>III</a:t>
            </a:r>
            <a:r>
              <a:rPr dirty="0" sz="900" spc="-5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A5A5A5"/>
                </a:solidFill>
                <a:latin typeface="Arial MT"/>
                <a:cs typeface="Arial MT"/>
              </a:rPr>
              <a:t>-</a:t>
            </a:r>
            <a:r>
              <a:rPr dirty="0" sz="900" spc="-5">
                <a:solidFill>
                  <a:srgbClr val="A5A5A5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2F2F2F"/>
                </a:solidFill>
                <a:latin typeface="Arial MT"/>
                <a:cs typeface="Arial MT"/>
              </a:rPr>
              <a:t>Anulação</a:t>
            </a:r>
            <a:r>
              <a:rPr dirty="0" sz="90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9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2A2A2A"/>
                </a:solidFill>
                <a:latin typeface="Arial MT"/>
                <a:cs typeface="Arial MT"/>
              </a:rPr>
              <a:t>Dotação</a:t>
            </a:r>
            <a:r>
              <a:rPr dirty="0" sz="90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5D5D5D"/>
                </a:solidFill>
                <a:latin typeface="Arial MT"/>
                <a:cs typeface="Arial MT"/>
              </a:rPr>
              <a:t>: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76325" y="8105571"/>
            <a:ext cx="2710180" cy="37973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u="sng" sz="850">
                <a:solidFill>
                  <a:srgbClr val="1D1D1D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Dataso</a:t>
            </a:r>
            <a:r>
              <a:rPr dirty="0" u="sng" sz="850" spc="-95">
                <a:solidFill>
                  <a:srgbClr val="1D1D1D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1D1D1D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•e</a:t>
            </a:r>
            <a:r>
              <a:rPr dirty="0" u="sng" sz="850" spc="-40">
                <a:solidFill>
                  <a:srgbClr val="1D1D1D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 b="1">
                <a:solidFill>
                  <a:srgbClr val="2A2A2A"/>
                </a:solidFill>
                <a:uFill>
                  <a:solidFill>
                    <a:srgbClr val="545457"/>
                  </a:solidFill>
                </a:uFill>
                <a:latin typeface="Arial"/>
                <a:cs typeface="Arial"/>
              </a:rPr>
              <a:t>Anuladas</a:t>
            </a:r>
            <a:r>
              <a:rPr dirty="0" u="sng" sz="850" spc="500" b="1">
                <a:solidFill>
                  <a:srgbClr val="2A2A2A"/>
                </a:solidFill>
                <a:uFill>
                  <a:solidFill>
                    <a:srgbClr val="545457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0960">
              <a:lnSpc>
                <a:spcPct val="100000"/>
              </a:lnSpc>
              <a:spcBef>
                <a:spcPts val="305"/>
              </a:spcBef>
            </a:pPr>
            <a:r>
              <a:rPr dirty="0" sz="1000" spc="-45">
                <a:solidFill>
                  <a:srgbClr val="333333"/>
                </a:solidFill>
                <a:latin typeface="Arial MT"/>
                <a:cs typeface="Arial MT"/>
              </a:rPr>
              <a:t>PREi-</a:t>
            </a:r>
            <a:r>
              <a:rPr dirty="0" sz="1000" spc="-7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3D3D3D"/>
                </a:solidFill>
                <a:latin typeface="Arial MT"/>
                <a:cs typeface="Arial MT"/>
              </a:rPr>
              <a:t>EITURA</a:t>
            </a:r>
            <a:r>
              <a:rPr dirty="0" sz="1000" spc="6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1000" b="1">
                <a:solidFill>
                  <a:srgbClr val="4F4F4F"/>
                </a:solidFill>
                <a:latin typeface="Arial"/>
                <a:cs typeface="Arial"/>
              </a:rPr>
              <a:t>MUItIClPAL</a:t>
            </a:r>
            <a:r>
              <a:rPr dirty="0" sz="1000" spc="85" b="1">
                <a:solidFill>
                  <a:srgbClr val="4F4F4F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4B4B4B"/>
                </a:solidFill>
                <a:latin typeface="Arial"/>
                <a:cs typeface="Arial"/>
              </a:rPr>
              <a:t>DE</a:t>
            </a:r>
            <a:r>
              <a:rPr dirty="0" sz="1000" spc="30" b="1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3959" y="8440705"/>
            <a:ext cx="611505" cy="51943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01.ú</a:t>
            </a:r>
            <a:r>
              <a:rPr dirty="0" sz="800" spc="-1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757575"/>
                </a:solidFill>
                <a:latin typeface="Arial MT"/>
                <a:cs typeface="Arial MT"/>
              </a:rPr>
              <a:t>3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2.70ú•</a:t>
            </a:r>
            <a:endParaRPr sz="8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340"/>
              </a:spcBef>
            </a:pP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3.3.9.0.35.00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05494" y="8440705"/>
            <a:ext cx="2202815" cy="51943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Prccui</a:t>
            </a:r>
            <a:r>
              <a:rPr dirty="0" sz="800" spc="-7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595959"/>
                </a:solidFill>
                <a:latin typeface="Arial MT"/>
                <a:cs typeface="Arial MT"/>
              </a:rPr>
              <a:t>ado\-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ia</a:t>
            </a:r>
            <a:r>
              <a:rPr dirty="0" sz="800" spc="18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Geral</a:t>
            </a:r>
            <a:r>
              <a:rPr dirty="0" sz="800" spc="8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b="1">
                <a:solidFill>
                  <a:srgbClr val="4F4F4F"/>
                </a:solidFill>
                <a:latin typeface="Arial"/>
                <a:cs typeface="Arial"/>
              </a:rPr>
              <a:t>do</a:t>
            </a:r>
            <a:r>
              <a:rPr dirty="0" sz="800" spc="80" b="1">
                <a:solidFill>
                  <a:srgbClr val="4F4F4F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82828"/>
                </a:solidFill>
                <a:latin typeface="Arial"/>
                <a:cs typeface="Arial"/>
              </a:rPr>
              <a:t>Município</a:t>
            </a:r>
            <a:endParaRPr sz="800">
              <a:latin typeface="Arial"/>
              <a:cs typeface="Arial"/>
            </a:endParaRPr>
          </a:p>
          <a:p>
            <a:pPr marL="15875" marR="5080" indent="-3175">
              <a:lnSpc>
                <a:spcPct val="135000"/>
              </a:lnSpc>
            </a:pP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Manutenção</a:t>
            </a:r>
            <a:r>
              <a:rPr dirty="0" sz="800" spc="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E6E6E"/>
                </a:solidFill>
                <a:latin typeface="Arial MT"/>
                <a:cs typeface="Arial MT"/>
              </a:rPr>
              <a:t>e</a:t>
            </a:r>
            <a:r>
              <a:rPr dirty="0" sz="800" spc="20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OperacionalizaGâo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daa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Unidades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SER\/IFOS</a:t>
            </a:r>
            <a:r>
              <a:rPr dirty="0" sz="800" spc="9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800" spc="5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CONSULTORIA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802816" y="7734387"/>
            <a:ext cx="749935" cy="38227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sz="900" spc="-55">
                <a:solidFill>
                  <a:srgbClr val="363636"/>
                </a:solidFill>
                <a:latin typeface="Arial MT"/>
                <a:cs typeface="Arial MT"/>
              </a:rPr>
              <a:t>R$1.112.100,00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900" spc="-10">
                <a:solidFill>
                  <a:srgbClr val="242424"/>
                </a:solidFill>
                <a:latin typeface="Arial MT"/>
                <a:cs typeface="Arial MT"/>
              </a:rPr>
              <a:t>$1.112.100,00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955667" y="8748384"/>
            <a:ext cx="2005330" cy="54229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508634">
              <a:lnSpc>
                <a:spcPct val="100000"/>
              </a:lnSpc>
              <a:spcBef>
                <a:spcPts val="409"/>
              </a:spcBef>
            </a:pPr>
            <a:r>
              <a:rPr dirty="0" sz="850" spc="-55">
                <a:solidFill>
                  <a:srgbClr val="2B2B2B"/>
                </a:solidFill>
                <a:latin typeface="Arial MT"/>
                <a:cs typeface="Arial MT"/>
              </a:rPr>
              <a:t>Outroa</a:t>
            </a:r>
            <a:r>
              <a:rPr dirty="0" sz="850" spc="-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Recursos</a:t>
            </a:r>
            <a:r>
              <a:rPr dirty="0" sz="85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5B5B5B"/>
                </a:solidFill>
                <a:latin typeface="Arial MT"/>
                <a:cs typeface="Arial MT"/>
              </a:rPr>
              <a:t>nao</a:t>
            </a:r>
            <a:r>
              <a:rPr dirty="0" sz="85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83838"/>
                </a:solidFill>
                <a:latin typeface="Arial MT"/>
                <a:cs typeface="Arial MT"/>
              </a:rPr>
              <a:t>Vinculados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50" spc="-30" b="1">
                <a:solidFill>
                  <a:srgbClr val="3B3B3B"/>
                </a:solidFill>
                <a:latin typeface="Arial"/>
                <a:cs typeface="Arial"/>
              </a:rPr>
              <a:t>Total</a:t>
            </a:r>
            <a:r>
              <a:rPr dirty="0" sz="850" spc="-10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282828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282828"/>
                </a:solidFill>
                <a:latin typeface="Arial"/>
                <a:cs typeface="Arial"/>
              </a:rPr>
              <a:t>Projeto</a:t>
            </a:r>
            <a:r>
              <a:rPr dirty="0" sz="850" spc="8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282828"/>
                </a:solidFill>
                <a:latin typeface="Arial"/>
                <a:cs typeface="Arial"/>
              </a:rPr>
              <a:t>/</a:t>
            </a:r>
            <a:r>
              <a:rPr dirty="0" sz="850" spc="-2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50" spc="-110" b="1">
                <a:solidFill>
                  <a:srgbClr val="282828"/>
                </a:solidFill>
                <a:latin typeface="Arial"/>
                <a:cs typeface="Arial"/>
              </a:rPr>
              <a:t>AtTvTdade</a:t>
            </a:r>
            <a:r>
              <a:rPr dirty="0" sz="850" spc="3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696969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sz="850">
                <a:solidFill>
                  <a:srgbClr val="545454"/>
                </a:solidFill>
                <a:latin typeface="Arial MT"/>
                <a:cs typeface="Arial MT"/>
              </a:rPr>
              <a:t>Total</a:t>
            </a:r>
            <a:r>
              <a:rPr dirty="0" sz="850" spc="-6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850" spc="-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A2A2A"/>
                </a:solidFill>
                <a:latin typeface="Arial MT"/>
                <a:cs typeface="Arial MT"/>
              </a:rPr>
              <a:t>Unidade</a:t>
            </a:r>
            <a:r>
              <a:rPr dirty="0" sz="850" spc="18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B2B2B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12489" y="9259391"/>
            <a:ext cx="2938780" cy="38036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950" spc="-50">
                <a:solidFill>
                  <a:srgbClr val="3D3D3D"/>
                </a:solidFill>
                <a:latin typeface="Arial MT"/>
                <a:cs typeface="Arial MT"/>
              </a:rPr>
              <a:t>Secretaria</a:t>
            </a:r>
            <a:r>
              <a:rPr dirty="0" sz="950" spc="-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950" spc="-40">
                <a:solidFill>
                  <a:srgbClr val="3D3D3D"/>
                </a:solidFill>
                <a:latin typeface="Arial MT"/>
                <a:cs typeface="Arial MT"/>
              </a:rPr>
              <a:t>Municipal</a:t>
            </a:r>
            <a:r>
              <a:rPr dirty="0" sz="950" spc="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950" spc="-85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95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333333"/>
                </a:solidFill>
                <a:latin typeface="Arial MT"/>
                <a:cs typeface="Arial MT"/>
              </a:rPr>
              <a:t>Educass•</a:t>
            </a:r>
            <a:endParaRPr sz="95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280"/>
              </a:spcBef>
            </a:pPr>
            <a:r>
              <a:rPr dirty="0" sz="900" spc="-60">
                <a:solidFill>
                  <a:srgbClr val="3B3B3B"/>
                </a:solidFill>
                <a:latin typeface="Arial MT"/>
                <a:cs typeface="Arial MT"/>
              </a:rPr>
              <a:t>Manutenção</a:t>
            </a:r>
            <a:r>
              <a:rPr dirty="0" sz="900" spc="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606060"/>
                </a:solidFill>
                <a:latin typeface="Arial MT"/>
                <a:cs typeface="Arial MT"/>
              </a:rPr>
              <a:t>e</a:t>
            </a:r>
            <a:r>
              <a:rPr dirty="0" sz="900" spc="-2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232323"/>
                </a:solidFill>
                <a:latin typeface="Arial MT"/>
                <a:cs typeface="Arial MT"/>
              </a:rPr>
              <a:t>Operacionalização</a:t>
            </a:r>
            <a:r>
              <a:rPr dirty="0" sz="900" spc="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343434"/>
                </a:solidFill>
                <a:latin typeface="Arial MT"/>
                <a:cs typeface="Arial MT"/>
              </a:rPr>
              <a:t>das</a:t>
            </a:r>
            <a:r>
              <a:rPr dirty="0" sz="90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282828"/>
                </a:solidFill>
                <a:latin typeface="Arial MT"/>
                <a:cs typeface="Arial MT"/>
              </a:rPr>
              <a:t>Unidades</a:t>
            </a:r>
            <a:r>
              <a:rPr dirty="0" sz="900" spc="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00" spc="-35">
                <a:solidFill>
                  <a:srgbClr val="3F3F3F"/>
                </a:solidFill>
                <a:latin typeface="Arial MT"/>
                <a:cs typeface="Arial MT"/>
              </a:rPr>
              <a:t>Administrativas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86214" y="8759349"/>
            <a:ext cx="533400" cy="52514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290"/>
              </a:spcBef>
            </a:pPr>
            <a:r>
              <a:rPr dirty="0" sz="850" spc="-75">
                <a:solidFill>
                  <a:srgbClr val="3D3D3D"/>
                </a:solidFill>
                <a:latin typeface="Courier New"/>
                <a:cs typeface="Courier New"/>
              </a:rPr>
              <a:t>r'.0QC,00</a:t>
            </a:r>
            <a:endParaRPr sz="850">
              <a:latin typeface="Courier New"/>
              <a:cs typeface="Courier New"/>
            </a:endParaRPr>
          </a:p>
          <a:p>
            <a:pPr marL="17145">
              <a:lnSpc>
                <a:spcPct val="100000"/>
              </a:lnSpc>
              <a:spcBef>
                <a:spcPts val="210"/>
              </a:spcBef>
            </a:pPr>
            <a:r>
              <a:rPr dirty="0" sz="950" spc="-180" b="1">
                <a:solidFill>
                  <a:srgbClr val="464646"/>
                </a:solidFill>
                <a:latin typeface="Courier New"/>
                <a:cs typeface="Courier New"/>
              </a:rPr>
              <a:t>100.000,00</a:t>
            </a:r>
            <a:endParaRPr sz="9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z="950" spc="-170" b="1">
                <a:solidFill>
                  <a:srgbClr val="313131"/>
                </a:solidFill>
                <a:latin typeface="Courier New"/>
                <a:cs typeface="Courier New"/>
              </a:rPr>
              <a:t>]0U.000,00</a:t>
            </a:r>
            <a:endParaRPr sz="950">
              <a:latin typeface="Courier New"/>
              <a:cs typeface="Courier New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450140" y="9725287"/>
            <a:ext cx="496570" cy="117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solidFill>
                  <a:srgbClr val="595959"/>
                </a:solidFill>
                <a:latin typeface="Arial MT"/>
                <a:cs typeface="Arial MT"/>
              </a:rPr>
              <a:t>Púqlne</a:t>
            </a:r>
            <a:r>
              <a:rPr dirty="0" sz="600" spc="2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828282"/>
                </a:solidFill>
                <a:latin typeface="Arial MT"/>
                <a:cs typeface="Arial MT"/>
              </a:rPr>
              <a:t>1</a:t>
            </a:r>
            <a:r>
              <a:rPr dirty="0" sz="600" spc="-20">
                <a:solidFill>
                  <a:srgbClr val="828282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600" spc="-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676767"/>
                </a:solidFill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08263" y="8452591"/>
            <a:ext cx="1971725" cy="6860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8210" y="269809"/>
            <a:ext cx="713664" cy="631203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6483973" y="10442256"/>
            <a:ext cx="862330" cy="12700"/>
          </a:xfrm>
          <a:custGeom>
            <a:avLst/>
            <a:gdLst/>
            <a:ahLst/>
            <a:cxnLst/>
            <a:rect l="l" t="t" r="r" b="b"/>
            <a:pathLst>
              <a:path w="862329" h="12700">
                <a:moveTo>
                  <a:pt x="861184" y="12192"/>
                </a:moveTo>
                <a:lnTo>
                  <a:pt x="0" y="12192"/>
                </a:lnTo>
                <a:lnTo>
                  <a:pt x="0" y="0"/>
                </a:lnTo>
                <a:lnTo>
                  <a:pt x="861184" y="0"/>
                </a:lnTo>
                <a:lnTo>
                  <a:pt x="861184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153890" y="9743967"/>
            <a:ext cx="1207770" cy="0"/>
          </a:xfrm>
          <a:custGeom>
            <a:avLst/>
            <a:gdLst/>
            <a:ahLst/>
            <a:cxnLst/>
            <a:rect l="l" t="t" r="r" b="b"/>
            <a:pathLst>
              <a:path w="1207770" h="0">
                <a:moveTo>
                  <a:pt x="0" y="0"/>
                </a:moveTo>
                <a:lnTo>
                  <a:pt x="1207739" y="0"/>
                </a:lnTo>
              </a:path>
            </a:pathLst>
          </a:custGeom>
          <a:ln w="12197">
            <a:solidFill>
              <a:srgbClr val="6060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523271" y="9716523"/>
            <a:ext cx="1122680" cy="0"/>
          </a:xfrm>
          <a:custGeom>
            <a:avLst/>
            <a:gdLst/>
            <a:ahLst/>
            <a:cxnLst/>
            <a:rect l="l" t="t" r="r" b="b"/>
            <a:pathLst>
              <a:path w="1122679" h="0">
                <a:moveTo>
                  <a:pt x="0" y="0"/>
                </a:moveTo>
                <a:lnTo>
                  <a:pt x="1122343" y="0"/>
                </a:lnTo>
              </a:path>
            </a:pathLst>
          </a:custGeom>
          <a:ln w="12197">
            <a:solidFill>
              <a:srgbClr val="6060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6706612" y="9698228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430" y="0"/>
                </a:lnTo>
              </a:path>
            </a:pathLst>
          </a:custGeom>
          <a:ln w="12197">
            <a:solidFill>
              <a:srgbClr val="6060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6422976" y="9698228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4" h="0">
                <a:moveTo>
                  <a:pt x="0" y="0"/>
                </a:moveTo>
                <a:lnTo>
                  <a:pt x="192140" y="0"/>
                </a:lnTo>
              </a:path>
            </a:pathLst>
          </a:custGeom>
          <a:ln w="12197">
            <a:solidFill>
              <a:srgbClr val="6060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204339" y="1090069"/>
            <a:ext cx="6718934" cy="0"/>
          </a:xfrm>
          <a:custGeom>
            <a:avLst/>
            <a:gdLst/>
            <a:ahLst/>
            <a:cxnLst/>
            <a:rect l="l" t="t" r="r" b="b"/>
            <a:pathLst>
              <a:path w="6718934" h="0">
                <a:moveTo>
                  <a:pt x="0" y="0"/>
                </a:moveTo>
                <a:lnTo>
                  <a:pt x="6718812" y="0"/>
                </a:lnTo>
              </a:path>
            </a:pathLst>
          </a:custGeom>
          <a:ln w="18295">
            <a:solidFill>
              <a:srgbClr val="494949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0" name="object 1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5131" y="9765312"/>
            <a:ext cx="3751310" cy="123496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07154" y="3398385"/>
            <a:ext cx="160116" cy="77757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099742" y="10263"/>
            <a:ext cx="3251835" cy="691515"/>
          </a:xfrm>
          <a:prstGeom prst="rect">
            <a:avLst/>
          </a:prstGeom>
        </p:spPr>
        <p:txBody>
          <a:bodyPr wrap="square" lIns="0" tIns="118745" rIns="0" bIns="0" rtlCol="0" vert="horz">
            <a:spAutoFit/>
          </a:bodyPr>
          <a:lstStyle/>
          <a:p>
            <a:pPr marL="41275">
              <a:lnSpc>
                <a:spcPct val="100000"/>
              </a:lnSpc>
              <a:spcBef>
                <a:spcPts val="935"/>
              </a:spcBef>
            </a:pPr>
            <a:r>
              <a:rPr dirty="0" sz="1250" spc="-35" b="1">
                <a:solidFill>
                  <a:srgbClr val="525252"/>
                </a:solidFill>
                <a:latin typeface="Arial"/>
                <a:cs typeface="Arial"/>
              </a:rPr>
              <a:t>PREFEITURA</a:t>
            </a:r>
            <a:r>
              <a:rPr dirty="0" sz="1250" spc="40" b="1">
                <a:solidFill>
                  <a:srgbClr val="525252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1250" spc="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1250" spc="-8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2F2F2F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38735">
              <a:lnSpc>
                <a:spcPts val="1105"/>
              </a:lnSpc>
              <a:spcBef>
                <a:spcPts val="640"/>
              </a:spcBef>
            </a:pPr>
            <a:r>
              <a:rPr dirty="0" baseline="2923" sz="1425" spc="-135">
                <a:solidFill>
                  <a:srgbClr val="626262"/>
                </a:solidFill>
                <a:latin typeface="Arial MT"/>
                <a:cs typeface="Arial MT"/>
              </a:rPr>
              <a:t>Rua</a:t>
            </a:r>
            <a:r>
              <a:rPr dirty="0" baseline="2923" sz="1425" spc="44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baseline="2923" sz="1425" spc="-104">
                <a:solidFill>
                  <a:srgbClr val="4B4B4B"/>
                </a:solidFill>
                <a:latin typeface="Arial MT"/>
                <a:cs typeface="Arial MT"/>
              </a:rPr>
              <a:t>Maria</a:t>
            </a:r>
            <a:r>
              <a:rPr dirty="0" baseline="2923" sz="1425" spc="52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baseline="5847" sz="1425" spc="-15">
                <a:solidFill>
                  <a:srgbClr val="424242"/>
                </a:solidFill>
                <a:latin typeface="Arial MT"/>
                <a:cs typeface="Arial MT"/>
              </a:rPr>
              <a:t>Louren</a:t>
            </a:r>
            <a:r>
              <a:rPr dirty="0" sz="950" spc="-10">
                <a:solidFill>
                  <a:srgbClr val="424242"/>
                </a:solidFill>
                <a:latin typeface="Arial MT"/>
                <a:cs typeface="Arial MT"/>
              </a:rPr>
              <a:t>s•</a:t>
            </a:r>
            <a:r>
              <a:rPr dirty="0" baseline="5847" sz="1425" spc="-15">
                <a:solidFill>
                  <a:srgbClr val="424242"/>
                </a:solidFill>
                <a:latin typeface="Arial MT"/>
                <a:cs typeface="Arial MT"/>
              </a:rPr>
              <a:t>,</a:t>
            </a:r>
            <a:r>
              <a:rPr dirty="0" baseline="5847" sz="1425" spc="-2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baseline="2923" sz="1425" spc="-37">
                <a:solidFill>
                  <a:srgbClr val="424242"/>
                </a:solidFill>
                <a:latin typeface="Arial MT"/>
                <a:cs typeface="Arial MT"/>
              </a:rPr>
              <a:t>18</a:t>
            </a:r>
            <a:endParaRPr baseline="2923" sz="1425">
              <a:latin typeface="Arial MT"/>
              <a:cs typeface="Arial MT"/>
            </a:endParaRPr>
          </a:p>
          <a:p>
            <a:pPr marL="38100">
              <a:lnSpc>
                <a:spcPts val="1165"/>
              </a:lnSpc>
            </a:pPr>
            <a:r>
              <a:rPr dirty="0" sz="1000" spc="-110">
                <a:solidFill>
                  <a:srgbClr val="4D4D4D"/>
                </a:solidFill>
                <a:latin typeface="Arial MT"/>
                <a:cs typeface="Arial MT"/>
              </a:rPr>
              <a:t>Fazenda</a:t>
            </a:r>
            <a:r>
              <a:rPr dirty="0" sz="1000" spc="6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444444"/>
                </a:solidFill>
                <a:latin typeface="Arial MT"/>
                <a:cs typeface="Arial MT"/>
              </a:rPr>
              <a:t>Caxias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52471" y="1883967"/>
            <a:ext cx="2716530" cy="38798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u="sng" sz="950" spc="-55">
                <a:solidFill>
                  <a:srgbClr val="1A1A1A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Dotaçoes</a:t>
            </a:r>
            <a:r>
              <a:rPr dirty="0" u="sng" sz="950" spc="15">
                <a:solidFill>
                  <a:srgbClr val="1A1A1A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50" spc="-10">
                <a:solidFill>
                  <a:srgbClr val="212121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Anuladaa</a:t>
            </a:r>
            <a:r>
              <a:rPr dirty="0" u="sng" sz="950" spc="500">
                <a:solidFill>
                  <a:srgbClr val="212121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endParaRPr sz="950">
              <a:latin typeface="Arial MT"/>
              <a:cs typeface="Arial MT"/>
            </a:endParaRPr>
          </a:p>
          <a:p>
            <a:pPr marL="61594">
              <a:lnSpc>
                <a:spcPct val="100000"/>
              </a:lnSpc>
              <a:spcBef>
                <a:spcPts val="235"/>
              </a:spcBef>
            </a:pPr>
            <a:r>
              <a:rPr dirty="0" sz="1050" spc="-110">
                <a:solidFill>
                  <a:srgbClr val="282828"/>
                </a:solidFill>
                <a:latin typeface="Arial MT"/>
                <a:cs typeface="Arial MT"/>
              </a:rPr>
              <a:t>PREF</a:t>
            </a:r>
            <a:r>
              <a:rPr dirty="0" sz="105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50" spc="-45" b="1">
                <a:solidFill>
                  <a:srgbClr val="232323"/>
                </a:solidFill>
                <a:latin typeface="Arial"/>
                <a:cs typeface="Arial"/>
              </a:rPr>
              <a:t>EITURA</a:t>
            </a:r>
            <a:r>
              <a:rPr dirty="0" sz="1050" spc="-2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50" spc="-35" b="1">
                <a:solidFill>
                  <a:srgbClr val="4B4B4B"/>
                </a:solidFill>
                <a:latin typeface="Arial"/>
                <a:cs typeface="Arial"/>
              </a:rPr>
              <a:t>MUNICIPAL</a:t>
            </a:r>
            <a:r>
              <a:rPr dirty="0" sz="1050" spc="25" b="1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z="1050" spc="-10" b="1">
                <a:solidFill>
                  <a:srgbClr val="606060"/>
                </a:solidFill>
                <a:latin typeface="Arial"/>
                <a:cs typeface="Arial"/>
              </a:rPr>
              <a:t>DE</a:t>
            </a:r>
            <a:r>
              <a:rPr dirty="0" sz="1050" spc="-30" b="1">
                <a:solidFill>
                  <a:srgbClr val="606060"/>
                </a:solidFill>
                <a:latin typeface="Arial"/>
                <a:cs typeface="Arial"/>
              </a:rPr>
              <a:t> </a:t>
            </a:r>
            <a:r>
              <a:rPr dirty="0" sz="1050" spc="-25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1050">
              <a:latin typeface="Arial"/>
              <a:cs typeface="Arial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356406" y="2267951"/>
          <a:ext cx="6634480" cy="8540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4695"/>
                <a:gridCol w="3172460"/>
                <a:gridCol w="1995805"/>
                <a:gridCol w="655320"/>
              </a:tblGrid>
              <a:tr h="337820">
                <a:tc>
                  <a:txBody>
                    <a:bodyPr/>
                    <a:lstStyle/>
                    <a:p>
                      <a:pPr marL="31750">
                        <a:lnSpc>
                          <a:spcPts val="1105"/>
                        </a:lnSpc>
                      </a:pPr>
                      <a:r>
                        <a:rPr dirty="0" sz="10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3302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0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2.BOB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105"/>
                        </a:lnSpc>
                      </a:pPr>
                      <a:r>
                        <a:rPr dirty="0" sz="1000" spc="-8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1000" spc="3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6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1000" spc="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8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000" spc="-6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000" spc="-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Manutencao</a:t>
                      </a:r>
                      <a:r>
                        <a:rPr dirty="0" sz="1000" spc="1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5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1000" spc="3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10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14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10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1000" spc="7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algn="ctr" marR="77470">
                        <a:lnSpc>
                          <a:spcPts val="1180"/>
                        </a:lnSpc>
                        <a:spcBef>
                          <a:spcPts val="125"/>
                        </a:spcBef>
                      </a:pPr>
                      <a:r>
                        <a:rPr dirty="0" sz="1000" spc="-6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180"/>
                        </a:lnSpc>
                        <a:spcBef>
                          <a:spcPts val="125"/>
                        </a:spcBef>
                      </a:pPr>
                      <a:r>
                        <a:rPr dirty="0" sz="1000" spc="-15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1000" spc="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45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1000" spc="-5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5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INSTALACOES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50" spc="4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Educacâo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600.000,00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</a:tr>
              <a:tr h="171450">
                <a:tc>
                  <a:txBody>
                    <a:bodyPr/>
                    <a:lstStyle/>
                    <a:p>
                      <a:pPr algn="ctr" marR="58419">
                        <a:lnSpc>
                          <a:spcPts val="1195"/>
                        </a:lnSpc>
                        <a:spcBef>
                          <a:spcPts val="50"/>
                        </a:spcBef>
                      </a:pPr>
                      <a:r>
                        <a:rPr dirty="0" sz="1000" spc="-6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4.4..^.0.52.00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1195"/>
                        </a:lnSpc>
                        <a:spcBef>
                          <a:spcPts val="50"/>
                        </a:spcBef>
                      </a:pPr>
                      <a:r>
                        <a:rPr dirty="0" sz="1000" spc="-14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EOL!IP.4MENTOS</a:t>
                      </a:r>
                      <a:r>
                        <a:rPr dirty="0" sz="10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1000" spc="-6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1000" spc="1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6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ts val="1005"/>
                        </a:lnSpc>
                      </a:pPr>
                      <a:r>
                        <a:rPr dirty="0" sz="85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3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-1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1005"/>
                        </a:lnSpc>
                      </a:pPr>
                      <a:r>
                        <a:rPr dirty="0" sz="8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143.000,26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9370">
                        <a:lnSpc>
                          <a:spcPts val="1110"/>
                        </a:lnSpc>
                        <a:spcBef>
                          <a:spcPts val="105"/>
                        </a:spcBef>
                      </a:pPr>
                      <a:r>
                        <a:rPr dirty="0" sz="1000" spc="-1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4.4</a:t>
                      </a:r>
                      <a:r>
                        <a:rPr dirty="0" sz="1000" spc="-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"</a:t>
                      </a:r>
                      <a:r>
                        <a:rPr dirty="0" sz="1000" spc="75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°.52.00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1110"/>
                        </a:lnSpc>
                        <a:spcBef>
                          <a:spcPts val="105"/>
                        </a:spcBef>
                      </a:pPr>
                      <a:r>
                        <a:rPr dirty="0" sz="1000" spc="-1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1000" spc="18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45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1000" spc="-15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1000" spc="7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746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50" spc="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73.999,74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394492" y="3475894"/>
            <a:ext cx="624205" cy="890269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20">
                <a:solidFill>
                  <a:srgbClr val="414141"/>
                </a:solidFill>
                <a:latin typeface="Arial MT"/>
                <a:cs typeface="Arial MT"/>
              </a:rPr>
              <a:t>3.?.?.0.J0.03</a:t>
            </a:r>
            <a:endParaRPr sz="85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350"/>
              </a:spcBef>
            </a:pPr>
            <a:r>
              <a:rPr dirty="0" sz="850" spc="-45">
                <a:solidFill>
                  <a:srgbClr val="343434"/>
                </a:solidFill>
                <a:latin typeface="Arial MT"/>
                <a:cs typeface="Arial MT"/>
              </a:rPr>
              <a:t>3.3</a:t>
            </a:r>
            <a:r>
              <a:rPr dirty="0" sz="85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A5A5A5"/>
                </a:solidFill>
                <a:latin typeface="Arial MT"/>
                <a:cs typeface="Arial MT"/>
              </a:rPr>
              <a:t>8</a:t>
            </a:r>
            <a:r>
              <a:rPr dirty="0" sz="850" spc="-35">
                <a:solidFill>
                  <a:srgbClr val="A5A5A5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82828"/>
                </a:solidFill>
                <a:latin typeface="Arial MT"/>
                <a:cs typeface="Arial MT"/>
              </a:rPr>
              <a:t>0.36.01</a:t>
            </a:r>
            <a:endParaRPr sz="850">
              <a:latin typeface="Arial MT"/>
              <a:cs typeface="Arial MT"/>
            </a:endParaRPr>
          </a:p>
          <a:p>
            <a:pPr marL="21590">
              <a:lnSpc>
                <a:spcPct val="100000"/>
              </a:lnSpc>
              <a:spcBef>
                <a:spcPts val="350"/>
              </a:spcBef>
            </a:pP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3.3.0.0.39.05</a:t>
            </a:r>
            <a:endParaRPr sz="850">
              <a:latin typeface="Arial MT"/>
              <a:cs typeface="Arial MT"/>
            </a:endParaRPr>
          </a:p>
          <a:p>
            <a:pPr marL="20320">
              <a:lnSpc>
                <a:spcPct val="100000"/>
              </a:lnSpc>
              <a:spcBef>
                <a:spcPts val="350"/>
              </a:spcBef>
            </a:pP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4.4.9.0.51.00</a:t>
            </a:r>
            <a:endParaRPr sz="850">
              <a:latin typeface="Arial MT"/>
              <a:cs typeface="Arial MT"/>
            </a:endParaRPr>
          </a:p>
          <a:p>
            <a:pPr marL="24765">
              <a:lnSpc>
                <a:spcPct val="100000"/>
              </a:lnSpc>
              <a:spcBef>
                <a:spcPts val="310"/>
              </a:spcBef>
            </a:pPr>
            <a:r>
              <a:rPr dirty="0" sz="850" spc="-30">
                <a:solidFill>
                  <a:srgbClr val="3A3A3A"/>
                </a:solidFill>
                <a:latin typeface="Arial MT"/>
                <a:cs typeface="Arial MT"/>
              </a:rPr>
              <a:t>4.4.?.0.51.00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32496" y="3104895"/>
            <a:ext cx="150495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45">
                <a:solidFill>
                  <a:srgbClr val="2D2D2D"/>
                </a:solidFill>
                <a:latin typeface="Arial MT"/>
                <a:cs typeface="Arial MT"/>
              </a:rPr>
              <a:t>Total</a:t>
            </a:r>
            <a:r>
              <a:rPr dirty="0" sz="950" spc="-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950" spc="-45">
                <a:solidFill>
                  <a:srgbClr val="2A2A2A"/>
                </a:solidFill>
                <a:latin typeface="Arial MT"/>
                <a:cs typeface="Arial MT"/>
              </a:rPr>
              <a:t>do</a:t>
            </a:r>
            <a:r>
              <a:rPr dirty="0" sz="950" spc="-6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950" spc="-40">
                <a:solidFill>
                  <a:srgbClr val="232323"/>
                </a:solidFill>
                <a:latin typeface="Arial MT"/>
                <a:cs typeface="Arial MT"/>
              </a:rPr>
              <a:t>Projeto</a:t>
            </a:r>
            <a:r>
              <a:rPr dirty="0" sz="95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42424"/>
                </a:solidFill>
                <a:latin typeface="Arial MT"/>
                <a:cs typeface="Arial MT"/>
              </a:rPr>
              <a:t>/</a:t>
            </a:r>
            <a:r>
              <a:rPr dirty="0" sz="950" spc="-2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950" spc="-45">
                <a:solidFill>
                  <a:srgbClr val="232323"/>
                </a:solidFill>
                <a:latin typeface="Arial MT"/>
                <a:cs typeface="Arial MT"/>
              </a:rPr>
              <a:t>Atlvldade</a:t>
            </a:r>
            <a:r>
              <a:rPr dirty="0" sz="950" spc="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50" spc="-65">
                <a:solidFill>
                  <a:srgbClr val="595959"/>
                </a:solidFill>
                <a:latin typeface="Arial MT"/>
                <a:cs typeface="Arial MT"/>
              </a:rPr>
              <a:t>RS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368785" y="3104895"/>
            <a:ext cx="52705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80">
                <a:solidFill>
                  <a:srgbClr val="232323"/>
                </a:solidFill>
                <a:latin typeface="Arial MT"/>
                <a:cs typeface="Arial MT"/>
              </a:rPr>
              <a:t>817.000,00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89658" y="3292935"/>
            <a:ext cx="2787015" cy="1059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7790" marR="664845" indent="-85725">
              <a:lnSpc>
                <a:spcPct val="130600"/>
              </a:lnSpc>
              <a:spcBef>
                <a:spcPts val="100"/>
              </a:spcBef>
            </a:pP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Construção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545454"/>
                </a:solidFill>
                <a:latin typeface="Arial MT"/>
                <a:cs typeface="Arial MT"/>
              </a:rPr>
              <a:t>de 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Escola</a:t>
            </a:r>
            <a:r>
              <a:rPr dirty="0" sz="85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D2D2D"/>
                </a:solidFill>
                <a:latin typeface="Arial MT"/>
                <a:cs typeface="Arial MT"/>
              </a:rPr>
              <a:t>Ensino</a:t>
            </a:r>
            <a:r>
              <a:rPr dirty="0" sz="85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Fundamental </a:t>
            </a:r>
            <a:r>
              <a:rPr dirty="0" sz="850">
                <a:solidFill>
                  <a:srgbClr val="4B4B4B"/>
                </a:solidFill>
                <a:latin typeface="Arial MT"/>
                <a:cs typeface="Arial MT"/>
              </a:rPr>
              <a:t>uÜÉ</a:t>
            </a:r>
            <a:r>
              <a:rPr dirty="0" sz="850" spc="409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B4B4B"/>
                </a:solidFill>
                <a:latin typeface="Arial MT"/>
                <a:cs typeface="Arial MT"/>
              </a:rPr>
              <a:t>S</a:t>
            </a:r>
            <a:r>
              <a:rPr dirty="0" sz="850" spc="-4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F2F2F"/>
                </a:solidFill>
                <a:latin typeface="Arial MT"/>
                <a:cs typeface="Arial MT"/>
              </a:rPr>
              <a:t>MATEHiAlS</a:t>
            </a:r>
            <a:r>
              <a:rPr dirty="0" sz="85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D2D2D"/>
                </a:solidFill>
                <a:latin typeface="Arial MT"/>
                <a:cs typeface="Arial MT"/>
              </a:rPr>
              <a:t>UOIJSUMO</a:t>
            </a:r>
            <a:endParaRPr sz="850">
              <a:latin typeface="Arial MT"/>
              <a:cs typeface="Arial MT"/>
            </a:endParaRPr>
          </a:p>
          <a:p>
            <a:pPr marL="26034" marR="5080" indent="-5080">
              <a:lnSpc>
                <a:spcPts val="1370"/>
              </a:lnSpc>
              <a:spcBef>
                <a:spcPts val="65"/>
              </a:spcBef>
            </a:pPr>
            <a:r>
              <a:rPr dirty="0" sz="850" spc="-85">
                <a:solidFill>
                  <a:srgbClr val="444444"/>
                </a:solidFill>
                <a:latin typeface="Arial MT"/>
                <a:cs typeface="Arial MT"/>
              </a:rPr>
              <a:t>OUTRCJS</a:t>
            </a:r>
            <a:r>
              <a:rPr dirty="0" sz="850" spc="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525252"/>
                </a:solidFill>
                <a:latin typeface="Arial MT"/>
                <a:cs typeface="Arial MT"/>
              </a:rPr>
              <a:t>SE</a:t>
            </a:r>
            <a:r>
              <a:rPr dirty="0" sz="850" spc="-65">
                <a:solidFill>
                  <a:srgbClr val="3B3B3B"/>
                </a:solidFill>
                <a:latin typeface="Arial MT"/>
                <a:cs typeface="Arial MT"/>
              </a:rPr>
              <a:t>DIVINOS</a:t>
            </a:r>
            <a:r>
              <a:rPr dirty="0" sz="850" spc="4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84848"/>
                </a:solidFill>
                <a:latin typeface="Arial MT"/>
                <a:cs typeface="Arial MT"/>
              </a:rPr>
              <a:t>DE 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TERCEIROS</a:t>
            </a:r>
            <a:r>
              <a:rPr dirty="0" sz="850" spc="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5D5D5D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82828"/>
                </a:solidFill>
                <a:latin typeface="Arial MT"/>
                <a:cs typeface="Arial MT"/>
              </a:rPr>
              <a:t>PESSOA</a:t>
            </a:r>
            <a:r>
              <a:rPr dirty="0" sz="850" spc="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42424"/>
                </a:solidFill>
                <a:latin typeface="Arial MT"/>
                <a:cs typeface="Arial MT"/>
              </a:rPr>
              <a:t>FISICA </a:t>
            </a:r>
            <a:r>
              <a:rPr dirty="0" sz="850" spc="-35">
                <a:solidFill>
                  <a:srgbClr val="424242"/>
                </a:solidFill>
                <a:latin typeface="Arial MT"/>
                <a:cs typeface="Arial MT"/>
              </a:rPr>
              <a:t>OEMAIS</a:t>
            </a:r>
            <a:r>
              <a:rPr dirty="0" sz="850" spc="-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F3F3F"/>
                </a:solidFill>
                <a:latin typeface="Arial MT"/>
                <a:cs typeface="Arial MT"/>
              </a:rPr>
              <a:t>SERVIÇOS</a:t>
            </a:r>
            <a:r>
              <a:rPr dirty="0" sz="850" spc="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83838"/>
                </a:solidFill>
                <a:latin typeface="Arial MT"/>
                <a:cs typeface="Arial MT"/>
              </a:rPr>
              <a:t>DE </a:t>
            </a:r>
            <a:r>
              <a:rPr dirty="0" sz="850" spc="-40">
                <a:solidFill>
                  <a:srgbClr val="3D3D3D"/>
                </a:solidFill>
                <a:latin typeface="Arial MT"/>
                <a:cs typeface="Arial MT"/>
              </a:rPr>
              <a:t>TERCEIROS</a:t>
            </a:r>
            <a:r>
              <a:rPr dirty="0" sz="850" spc="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83838"/>
                </a:solidFill>
                <a:latin typeface="Arial MT"/>
                <a:cs typeface="Arial MT"/>
              </a:rPr>
              <a:t>PESSOA</a:t>
            </a:r>
            <a:r>
              <a:rPr dirty="0" sz="850" spc="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B4B4B"/>
                </a:solidFill>
                <a:latin typeface="Arial MT"/>
                <a:cs typeface="Arial MT"/>
              </a:rPr>
              <a:t>JURÍDICA</a:t>
            </a:r>
            <a:endParaRPr sz="850">
              <a:latin typeface="Arial MT"/>
              <a:cs typeface="Arial MT"/>
            </a:endParaRPr>
          </a:p>
          <a:p>
            <a:pPr marL="31115" marR="1557020">
              <a:lnSpc>
                <a:spcPct val="130600"/>
              </a:lnSpc>
              <a:spcBef>
                <a:spcPts val="5"/>
              </a:spcBef>
            </a:pPr>
            <a:r>
              <a:rPr dirty="0" sz="850" spc="-35">
                <a:solidFill>
                  <a:srgbClr val="4F4F4F"/>
                </a:solidFill>
                <a:latin typeface="Arial MT"/>
                <a:cs typeface="Arial MT"/>
              </a:rPr>
              <a:t>OBRAS</a:t>
            </a:r>
            <a:r>
              <a:rPr dirty="0" sz="850" spc="-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595959"/>
                </a:solidFill>
                <a:latin typeface="Arial MT"/>
                <a:cs typeface="Arial MT"/>
              </a:rPr>
              <a:t>E</a:t>
            </a:r>
            <a:r>
              <a:rPr dirty="0" sz="850" spc="-3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B2B2B"/>
                </a:solidFill>
                <a:latin typeface="Arial MT"/>
                <a:cs typeface="Arial MT"/>
              </a:rPr>
              <a:t>INSTALACOES</a:t>
            </a:r>
            <a:r>
              <a:rPr dirty="0" sz="850" spc="50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5B5B5B"/>
                </a:solidFill>
                <a:latin typeface="Arial MT"/>
                <a:cs typeface="Arial MT"/>
              </a:rPr>
              <a:t>OBS.4S</a:t>
            </a:r>
            <a:r>
              <a:rPr dirty="0" sz="850" spc="5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696969"/>
                </a:solidFill>
                <a:latin typeface="Arial MT"/>
                <a:cs typeface="Arial MT"/>
              </a:rPr>
              <a:t>Ú</a:t>
            </a:r>
            <a:r>
              <a:rPr dirty="0" sz="850" spc="1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444444"/>
                </a:solidFill>
                <a:latin typeface="Arial MT"/>
                <a:cs typeface="Arial MT"/>
              </a:rPr>
              <a:t>INSS-</a:t>
            </a:r>
            <a:r>
              <a:rPr dirty="0" sz="850" spc="-70">
                <a:solidFill>
                  <a:srgbClr val="444444"/>
                </a:solidFill>
                <a:latin typeface="Arial MT"/>
                <a:cs typeface="Arial MT"/>
              </a:rPr>
              <a:t>ALACOES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434634" y="3430153"/>
            <a:ext cx="1745614" cy="88582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just" marL="17145" marR="5080" indent="-5080">
              <a:lnSpc>
                <a:spcPct val="133300"/>
              </a:lnSpc>
              <a:spcBef>
                <a:spcPts val="70"/>
              </a:spcBef>
            </a:pPr>
            <a:r>
              <a:rPr dirty="0" sz="850" spc="-30">
                <a:solidFill>
                  <a:srgbClr val="232323"/>
                </a:solidFill>
                <a:latin typeface="Arial MT"/>
                <a:cs typeface="Arial MT"/>
              </a:rPr>
              <a:t>Recursos</a:t>
            </a:r>
            <a:r>
              <a:rPr dirty="0" sz="85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D4D4D"/>
                </a:solidFill>
                <a:latin typeface="Arial MT"/>
                <a:cs typeface="Arial MT"/>
              </a:rPr>
              <a:t>Impostos</a:t>
            </a:r>
            <a:r>
              <a:rPr dirty="0" sz="850" spc="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F4F4F"/>
                </a:solidFill>
                <a:latin typeface="Arial MT"/>
                <a:cs typeface="Arial MT"/>
              </a:rPr>
              <a:t>Vinculados</a:t>
            </a:r>
            <a:r>
              <a:rPr dirty="0" sz="850" spc="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83838"/>
                </a:solidFill>
                <a:latin typeface="Arial MT"/>
                <a:cs typeface="Arial MT"/>
              </a:rPr>
              <a:t>Ed </a:t>
            </a:r>
            <a:r>
              <a:rPr dirty="0" sz="850" spc="-30">
                <a:solidFill>
                  <a:srgbClr val="3F3F3F"/>
                </a:solidFill>
                <a:latin typeface="Arial MT"/>
                <a:cs typeface="Arial MT"/>
              </a:rPr>
              <a:t>Recursos </a:t>
            </a:r>
            <a:r>
              <a:rPr dirty="0" sz="850" spc="-1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50" spc="-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Imposto*</a:t>
            </a:r>
            <a:r>
              <a:rPr dirty="0" sz="85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F4F4F"/>
                </a:solidFill>
                <a:latin typeface="Arial MT"/>
                <a:cs typeface="Arial MT"/>
              </a:rPr>
              <a:t>\/inc</a:t>
            </a:r>
            <a:r>
              <a:rPr dirty="0" sz="850" spc="6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135">
                <a:solidFill>
                  <a:srgbClr val="4F4F4F"/>
                </a:solidFill>
                <a:latin typeface="Arial MT"/>
                <a:cs typeface="Arial MT"/>
              </a:rPr>
              <a:t>iT8Õos</a:t>
            </a:r>
            <a:r>
              <a:rPr dirty="0" sz="850" spc="7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424242"/>
                </a:solidFill>
                <a:latin typeface="Arial MT"/>
                <a:cs typeface="Arial MT"/>
              </a:rPr>
              <a:t>Ed </a:t>
            </a:r>
            <a:r>
              <a:rPr dirty="0" sz="850" spc="-30">
                <a:solidFill>
                  <a:srgbClr val="383838"/>
                </a:solidFill>
                <a:latin typeface="Arial MT"/>
                <a:cs typeface="Arial MT"/>
              </a:rPr>
              <a:t>Recursos</a:t>
            </a:r>
            <a:r>
              <a:rPr dirty="0" sz="85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595959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5B5B5B"/>
                </a:solidFill>
                <a:latin typeface="Arial MT"/>
                <a:cs typeface="Arial MT"/>
              </a:rPr>
              <a:t>Impostos</a:t>
            </a:r>
            <a:r>
              <a:rPr dirty="0" sz="850" spc="4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595959"/>
                </a:solidFill>
                <a:latin typeface="Arial MT"/>
                <a:cs typeface="Arial MT"/>
              </a:rPr>
              <a:t>Vinculados</a:t>
            </a:r>
            <a:r>
              <a:rPr dirty="0" sz="850" spc="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B4B4B"/>
                </a:solidFill>
                <a:latin typeface="Arial MT"/>
                <a:cs typeface="Arial MT"/>
              </a:rPr>
              <a:t>Ed </a:t>
            </a: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Recursos</a:t>
            </a:r>
            <a:r>
              <a:rPr dirty="0" sz="85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333333"/>
                </a:solidFill>
                <a:latin typeface="Arial MT"/>
                <a:cs typeface="Arial MT"/>
              </a:rPr>
              <a:t> Impostos</a:t>
            </a:r>
            <a:r>
              <a:rPr dirty="0" sz="850" spc="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D3D3D"/>
                </a:solidFill>
                <a:latin typeface="Arial MT"/>
                <a:cs typeface="Arial MT"/>
              </a:rPr>
              <a:t>VinCulados</a:t>
            </a:r>
            <a:r>
              <a:rPr dirty="0" sz="85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83838"/>
                </a:solidFill>
                <a:latin typeface="Arial MT"/>
                <a:cs typeface="Arial MT"/>
              </a:rPr>
              <a:t>Ed </a:t>
            </a:r>
            <a:r>
              <a:rPr dirty="0" sz="850" spc="-25">
                <a:solidFill>
                  <a:srgbClr val="2A2A2A"/>
                </a:solidFill>
                <a:latin typeface="Arial MT"/>
                <a:cs typeface="Arial MT"/>
              </a:rPr>
              <a:t>Salário-</a:t>
            </a:r>
            <a:r>
              <a:rPr dirty="0" sz="85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F2F2F"/>
                </a:solidFill>
                <a:latin typeface="Arial MT"/>
                <a:cs typeface="Arial MT"/>
              </a:rPr>
              <a:t>Educação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955653" y="4329696"/>
            <a:ext cx="150622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b="1">
                <a:solidFill>
                  <a:srgbClr val="383838"/>
                </a:solidFill>
                <a:latin typeface="Arial"/>
                <a:cs typeface="Arial"/>
              </a:rPr>
              <a:t>rotal</a:t>
            </a:r>
            <a:r>
              <a:rPr dirty="0" sz="850" spc="-5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232323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262626"/>
                </a:solidFill>
                <a:latin typeface="Arial"/>
                <a:cs typeface="Arial"/>
              </a:rPr>
              <a:t>Projeto</a:t>
            </a:r>
            <a:r>
              <a:rPr dirty="0" sz="85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3A3A3A"/>
                </a:solidFill>
                <a:latin typeface="Arial"/>
                <a:cs typeface="Arial"/>
              </a:rPr>
              <a:t>/</a:t>
            </a:r>
            <a:r>
              <a:rPr dirty="0" sz="850" spc="20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262626"/>
                </a:solidFill>
                <a:latin typeface="Arial"/>
                <a:cs typeface="Arial"/>
              </a:rPr>
              <a:t>Atkldada</a:t>
            </a:r>
            <a:r>
              <a:rPr dirty="0" sz="850" spc="7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666666"/>
                </a:solidFill>
                <a:latin typeface="Arial"/>
                <a:cs typeface="Arial"/>
              </a:rPr>
              <a:t>RS</a:t>
            </a:r>
            <a:endParaRPr sz="85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93303" y="4523327"/>
            <a:ext cx="687705" cy="124396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409"/>
              </a:spcBef>
            </a:pPr>
            <a:r>
              <a:rPr dirty="0" sz="850" spc="-60">
                <a:solidFill>
                  <a:srgbClr val="2F2F2F"/>
                </a:solidFill>
                <a:latin typeface="Arial MT"/>
                <a:cs typeface="Arial MT"/>
              </a:rPr>
              <a:t>2.6</a:t>
            </a:r>
            <a:r>
              <a:rPr dirty="0" sz="850" spc="-6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AAAAAA"/>
                </a:solidFill>
                <a:latin typeface="Arial MT"/>
                <a:cs typeface="Arial MT"/>
              </a:rPr>
              <a:t>z-</a:t>
            </a:r>
            <a:endParaRPr sz="850">
              <a:latin typeface="Arial MT"/>
              <a:cs typeface="Arial MT"/>
            </a:endParaRPr>
          </a:p>
          <a:p>
            <a:pPr marL="41275">
              <a:lnSpc>
                <a:spcPct val="100000"/>
              </a:lnSpc>
              <a:spcBef>
                <a:spcPts val="315"/>
              </a:spcBef>
            </a:pPr>
            <a:r>
              <a:rPr dirty="0" sz="850" spc="-95">
                <a:solidFill>
                  <a:srgbClr val="414141"/>
                </a:solidFill>
                <a:latin typeface="Arial MT"/>
                <a:cs typeface="Arial MT"/>
              </a:rPr>
              <a:t>3.Ü</a:t>
            </a:r>
            <a:r>
              <a:rPr dirty="0" sz="850" spc="-1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CDCDCD"/>
                </a:solidFill>
                <a:latin typeface="Arial MT"/>
                <a:cs typeface="Arial MT"/>
              </a:rPr>
              <a:t>?</a:t>
            </a:r>
            <a:r>
              <a:rPr dirty="0" sz="850" spc="-15">
                <a:solidFill>
                  <a:srgbClr val="CDCDC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33333"/>
                </a:solidFill>
                <a:latin typeface="Arial MT"/>
                <a:cs typeface="Arial MT"/>
              </a:rPr>
              <a:t>?.30.03</a:t>
            </a:r>
            <a:endParaRPr sz="850">
              <a:latin typeface="Arial MT"/>
              <a:cs typeface="Arial MT"/>
            </a:endParaRPr>
          </a:p>
          <a:p>
            <a:pPr marL="45720">
              <a:lnSpc>
                <a:spcPct val="100000"/>
              </a:lnSpc>
              <a:spcBef>
                <a:spcPts val="275"/>
              </a:spcBef>
            </a:pPr>
            <a:r>
              <a:rPr dirty="0" baseline="-13071" sz="1275" spc="-142">
                <a:solidFill>
                  <a:srgbClr val="333333"/>
                </a:solidFill>
                <a:latin typeface="Arial MT"/>
                <a:cs typeface="Arial MT"/>
              </a:rPr>
              <a:t>3.3.?•</a:t>
            </a:r>
            <a:r>
              <a:rPr dirty="0" baseline="-13071" sz="1275" spc="7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82828"/>
                </a:solidFill>
                <a:latin typeface="Arial MT"/>
                <a:cs typeface="Arial MT"/>
              </a:rPr>
              <a:t>ú.36.01</a:t>
            </a:r>
            <a:endParaRPr sz="850">
              <a:latin typeface="Arial MT"/>
              <a:cs typeface="Arial MT"/>
            </a:endParaRPr>
          </a:p>
          <a:p>
            <a:pPr marL="132080" indent="-102870">
              <a:lnSpc>
                <a:spcPct val="100000"/>
              </a:lnSpc>
              <a:spcBef>
                <a:spcPts val="565"/>
              </a:spcBef>
              <a:buSzPct val="88235"/>
              <a:buAutoNum type="arabicPeriod" startAt="3"/>
              <a:tabLst>
                <a:tab pos="132080" algn="l"/>
              </a:tabLst>
            </a:pPr>
            <a:r>
              <a:rPr dirty="0" sz="850" spc="-10">
                <a:solidFill>
                  <a:srgbClr val="494949"/>
                </a:solidFill>
                <a:latin typeface="Arial MT"/>
                <a:cs typeface="Arial MT"/>
              </a:rPr>
              <a:t>ú.s.u.39.05</a:t>
            </a:r>
            <a:endParaRPr sz="850">
              <a:latin typeface="Arial MT"/>
              <a:cs typeface="Arial MT"/>
            </a:endParaRPr>
          </a:p>
          <a:p>
            <a:pPr marL="53340">
              <a:lnSpc>
                <a:spcPct val="100000"/>
              </a:lnSpc>
              <a:spcBef>
                <a:spcPts val="240"/>
              </a:spcBef>
            </a:pPr>
            <a:r>
              <a:rPr dirty="0" sz="850" spc="-10">
                <a:solidFill>
                  <a:srgbClr val="2A2A2A"/>
                </a:solidFill>
                <a:latin typeface="Arial MT"/>
                <a:cs typeface="Arial MT"/>
              </a:rPr>
              <a:t>4.4.3.0.51.00</a:t>
            </a:r>
            <a:endParaRPr sz="850">
              <a:latin typeface="Arial MT"/>
              <a:cs typeface="Arial MT"/>
            </a:endParaRPr>
          </a:p>
          <a:p>
            <a:pPr marL="133985" indent="-103505">
              <a:lnSpc>
                <a:spcPct val="100000"/>
              </a:lnSpc>
              <a:spcBef>
                <a:spcPts val="315"/>
              </a:spcBef>
              <a:buSzPct val="88235"/>
              <a:buAutoNum type="arabicPeriod" startAt="4"/>
              <a:tabLst>
                <a:tab pos="133985" algn="l"/>
              </a:tabLst>
            </a:pP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&lt;.</a:t>
            </a:r>
            <a:r>
              <a:rPr dirty="0" sz="850" spc="1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43434"/>
                </a:solidFill>
                <a:latin typeface="Arial MT"/>
                <a:cs typeface="Arial MT"/>
              </a:rPr>
              <a:t>.u.s2.00</a:t>
            </a:r>
            <a:endParaRPr sz="850">
              <a:latin typeface="Arial MT"/>
              <a:cs typeface="Arial MT"/>
            </a:endParaRPr>
          </a:p>
          <a:p>
            <a:pPr marL="57785">
              <a:lnSpc>
                <a:spcPct val="100000"/>
              </a:lnSpc>
              <a:spcBef>
                <a:spcPts val="370"/>
              </a:spcBef>
            </a:pP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4.</a:t>
            </a:r>
            <a:r>
              <a:rPr dirty="0" baseline="-6172" sz="1350">
                <a:solidFill>
                  <a:srgbClr val="343434"/>
                </a:solidFill>
                <a:latin typeface="Arial MT"/>
                <a:cs typeface="Arial MT"/>
              </a:rPr>
              <a:t>4</a:t>
            </a:r>
            <a:r>
              <a:rPr dirty="0" sz="850">
                <a:solidFill>
                  <a:srgbClr val="939393"/>
                </a:solidFill>
                <a:latin typeface="Arial MT"/>
                <a:cs typeface="Arial MT"/>
              </a:rPr>
              <a:t>'</a:t>
            </a:r>
            <a:r>
              <a:rPr dirty="0" sz="850" spc="370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f</a:t>
            </a:r>
            <a:r>
              <a:rPr dirty="0" sz="85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13131"/>
                </a:solidFill>
                <a:latin typeface="Arial MT"/>
                <a:cs typeface="Arial MT"/>
              </a:rPr>
              <a:t>.61.00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91707" y="4523327"/>
            <a:ext cx="2832735" cy="1242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2545" marR="1026160" indent="-5080">
              <a:lnSpc>
                <a:spcPct val="130600"/>
              </a:lnSpc>
              <a:spcBef>
                <a:spcPts val="100"/>
              </a:spcBef>
            </a:pPr>
            <a:r>
              <a:rPr dirty="0" sz="850" spc="-35">
                <a:solidFill>
                  <a:srgbClr val="505050"/>
                </a:solidFill>
                <a:latin typeface="Arial MT"/>
                <a:cs typeface="Arial MT"/>
              </a:rPr>
              <a:t>Construção</a:t>
            </a:r>
            <a:r>
              <a:rPr dirty="0" sz="850" spc="4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6B6B6B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A2A2A"/>
                </a:solidFill>
                <a:latin typeface="Arial MT"/>
                <a:cs typeface="Arial MT"/>
              </a:rPr>
              <a:t>Ginâsios</a:t>
            </a:r>
            <a:r>
              <a:rPr dirty="0" sz="85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32323"/>
                </a:solidFill>
                <a:latin typeface="Arial MT"/>
                <a:cs typeface="Arial MT"/>
              </a:rPr>
              <a:t>PollesportivoG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505050"/>
                </a:solidFill>
                <a:latin typeface="Arial MT"/>
                <a:cs typeface="Arial MT"/>
              </a:rPr>
              <a:t>OLITRt›S</a:t>
            </a:r>
            <a:r>
              <a:rPr dirty="0" sz="850" spc="-1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A2A2A"/>
                </a:solidFill>
                <a:latin typeface="Arial MT"/>
                <a:cs typeface="Arial MT"/>
              </a:rPr>
              <a:t>MATERIAIS</a:t>
            </a:r>
            <a:r>
              <a:rPr dirty="0" sz="850" spc="4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50" spc="-5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CONSUMO</a:t>
            </a:r>
            <a:endParaRPr sz="850">
              <a:latin typeface="Arial MT"/>
              <a:cs typeface="Arial MT"/>
            </a:endParaRPr>
          </a:p>
          <a:p>
            <a:pPr marL="51435" marR="30480" indent="-5080">
              <a:lnSpc>
                <a:spcPts val="1330"/>
              </a:lnSpc>
              <a:spcBef>
                <a:spcPts val="60"/>
              </a:spcBef>
            </a:pPr>
            <a:r>
              <a:rPr dirty="0" sz="850" spc="-130">
                <a:solidFill>
                  <a:srgbClr val="4D4D4D"/>
                </a:solidFill>
                <a:latin typeface="Arial MT"/>
                <a:cs typeface="Arial MT"/>
              </a:rPr>
              <a:t>OU-</a:t>
            </a:r>
            <a:r>
              <a:rPr dirty="0" sz="850" spc="-120">
                <a:solidFill>
                  <a:srgbClr val="4D4D4D"/>
                </a:solidFill>
                <a:latin typeface="Arial MT"/>
                <a:cs typeface="Arial MT"/>
              </a:rPr>
              <a:t>MEIOS</a:t>
            </a:r>
            <a:r>
              <a:rPr dirty="0" sz="850" spc="7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595959"/>
                </a:solidFill>
                <a:latin typeface="Arial MT"/>
                <a:cs typeface="Arial MT"/>
              </a:rPr>
              <a:t>S?</a:t>
            </a:r>
            <a:r>
              <a:rPr dirty="0" sz="850" spc="-25">
                <a:solidFill>
                  <a:srgbClr val="313131"/>
                </a:solidFill>
                <a:latin typeface="Arial MT"/>
                <a:cs typeface="Arial MT"/>
              </a:rPr>
              <a:t>RVICOS</a:t>
            </a:r>
            <a:r>
              <a:rPr dirty="0" sz="85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50" spc="-6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TERCEIROS</a:t>
            </a:r>
            <a:r>
              <a:rPr dirty="0" sz="85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5D5D5D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A3A3A"/>
                </a:solidFill>
                <a:latin typeface="Arial MT"/>
                <a:cs typeface="Arial MT"/>
              </a:rPr>
              <a:t>PESSOA</a:t>
            </a:r>
            <a:r>
              <a:rPr dirty="0" sz="850" spc="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414141"/>
                </a:solidFill>
                <a:latin typeface="Arial MT"/>
                <a:cs typeface="Arial MT"/>
              </a:rPr>
              <a:t>FISICA </a:t>
            </a:r>
            <a:r>
              <a:rPr dirty="0" sz="850" spc="-35">
                <a:solidFill>
                  <a:srgbClr val="4B4B4B"/>
                </a:solidFill>
                <a:latin typeface="Arial MT"/>
                <a:cs typeface="Arial MT"/>
              </a:rPr>
              <a:t>OEMAiS</a:t>
            </a:r>
            <a:r>
              <a:rPr dirty="0" sz="850" spc="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565656"/>
                </a:solidFill>
                <a:latin typeface="Arial MT"/>
                <a:cs typeface="Arial MT"/>
              </a:rPr>
              <a:t>SE</a:t>
            </a:r>
            <a:r>
              <a:rPr dirty="0" sz="850" spc="-80">
                <a:solidFill>
                  <a:srgbClr val="4F4F4F"/>
                </a:solidFill>
                <a:latin typeface="Arial MT"/>
                <a:cs typeface="Arial MT"/>
              </a:rPr>
              <a:t>FTVIÇDS</a:t>
            </a:r>
            <a:r>
              <a:rPr dirty="0" sz="850" spc="3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5B5B5B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B2B2B"/>
                </a:solidFill>
                <a:latin typeface="Arial MT"/>
                <a:cs typeface="Arial MT"/>
              </a:rPr>
              <a:t>TERCEIROS</a:t>
            </a:r>
            <a:r>
              <a:rPr dirty="0" sz="850" spc="5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B3B3B"/>
                </a:solidFill>
                <a:latin typeface="Arial MT"/>
                <a:cs typeface="Arial MT"/>
              </a:rPr>
              <a:t>PESSOA</a:t>
            </a:r>
            <a:r>
              <a:rPr dirty="0" sz="85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14141"/>
                </a:solidFill>
                <a:latin typeface="Arial MT"/>
                <a:cs typeface="Arial MT"/>
              </a:rPr>
              <a:t>JURIDICA</a:t>
            </a:r>
            <a:endParaRPr sz="850">
              <a:latin typeface="Arial MT"/>
              <a:cs typeface="Arial MT"/>
            </a:endParaRPr>
          </a:p>
          <a:p>
            <a:pPr marL="51435">
              <a:lnSpc>
                <a:spcPct val="100000"/>
              </a:lnSpc>
              <a:spcBef>
                <a:spcPts val="400"/>
              </a:spcBef>
            </a:pPr>
            <a:r>
              <a:rPr dirty="0" sz="850" spc="-30">
                <a:solidFill>
                  <a:srgbClr val="494949"/>
                </a:solidFill>
                <a:latin typeface="Arial MT"/>
                <a:cs typeface="Arial MT"/>
              </a:rPr>
              <a:t>OBRAS</a:t>
            </a:r>
            <a:r>
              <a:rPr dirty="0" sz="850" spc="-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707070"/>
                </a:solidFill>
                <a:latin typeface="Arial MT"/>
                <a:cs typeface="Arial MT"/>
              </a:rPr>
              <a:t>E</a:t>
            </a:r>
            <a:r>
              <a:rPr dirty="0" sz="850" spc="-2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F2F2F"/>
                </a:solidFill>
                <a:latin typeface="Arial MT"/>
                <a:cs typeface="Arial MT"/>
              </a:rPr>
              <a:t>INSTALAGOES</a:t>
            </a:r>
            <a:endParaRPr sz="850">
              <a:latin typeface="Arial MT"/>
              <a:cs typeface="Arial MT"/>
            </a:endParaRPr>
          </a:p>
          <a:p>
            <a:pPr marL="66040" marR="578485" indent="-8890">
              <a:lnSpc>
                <a:spcPts val="1440"/>
              </a:lnSpc>
            </a:pPr>
            <a:r>
              <a:rPr dirty="0" baseline="-9803" sz="1275" spc="-44">
                <a:solidFill>
                  <a:srgbClr val="424242"/>
                </a:solidFill>
                <a:latin typeface="Arial MT"/>
                <a:cs typeface="Arial MT"/>
              </a:rPr>
              <a:t>E</a:t>
            </a:r>
            <a:r>
              <a:rPr dirty="0" sz="850" spc="-30">
                <a:solidFill>
                  <a:srgbClr val="424242"/>
                </a:solidFill>
                <a:latin typeface="Arial MT"/>
                <a:cs typeface="Arial MT"/>
              </a:rPr>
              <a:t>QUIPAMI-</a:t>
            </a:r>
            <a:r>
              <a:rPr dirty="0" sz="850" spc="-35">
                <a:solidFill>
                  <a:srgbClr val="424242"/>
                </a:solidFill>
                <a:latin typeface="Arial MT"/>
                <a:cs typeface="Arial MT"/>
              </a:rPr>
              <a:t>NTOS</a:t>
            </a:r>
            <a:r>
              <a:rPr dirty="0" sz="850" spc="-9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565656"/>
                </a:solidFill>
                <a:latin typeface="Arial MT"/>
                <a:cs typeface="Arial MT"/>
              </a:rPr>
              <a:t>E</a:t>
            </a:r>
            <a:r>
              <a:rPr dirty="0" sz="850" spc="-3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F2F2F"/>
                </a:solidFill>
                <a:latin typeface="Arial MT"/>
                <a:cs typeface="Arial MT"/>
              </a:rPr>
              <a:t>MATERIAL</a:t>
            </a:r>
            <a:r>
              <a:rPr dirty="0" sz="850" spc="1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baseline="13071" sz="1275" spc="-52">
                <a:solidFill>
                  <a:srgbClr val="212121"/>
                </a:solidFill>
                <a:latin typeface="Arial MT"/>
                <a:cs typeface="Arial MT"/>
              </a:rPr>
              <a:t>PERMANENTE </a:t>
            </a:r>
            <a:r>
              <a:rPr dirty="0" sz="850" spc="-60">
                <a:solidFill>
                  <a:srgbClr val="363636"/>
                </a:solidFill>
                <a:latin typeface="Arial MT"/>
                <a:cs typeface="Arial MT"/>
              </a:rPr>
              <a:t>AQUISIÇ•ÃU</a:t>
            </a:r>
            <a:r>
              <a:rPr dirty="0" sz="85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5B5B5B"/>
                </a:solidFill>
                <a:latin typeface="Arial MT"/>
                <a:cs typeface="Arial MT"/>
              </a:rPr>
              <a:t>I3E</a:t>
            </a:r>
            <a:r>
              <a:rPr dirty="0" sz="85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83838"/>
                </a:solidFill>
                <a:latin typeface="Arial MT"/>
                <a:cs typeface="Arial MT"/>
              </a:rPr>
              <a:t>IMÓVE</a:t>
            </a:r>
            <a:r>
              <a:rPr dirty="0" sz="850" spc="-10">
                <a:solidFill>
                  <a:srgbClr val="3D3D3D"/>
                </a:solidFill>
                <a:latin typeface="Arial MT"/>
                <a:cs typeface="Arial MT"/>
              </a:rPr>
              <a:t>IS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992266" y="4637676"/>
            <a:ext cx="2219960" cy="141605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487045" marR="5080" indent="-5080">
              <a:lnSpc>
                <a:spcPct val="132100"/>
              </a:lnSpc>
              <a:spcBef>
                <a:spcPts val="85"/>
              </a:spcBef>
            </a:pP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Recursos</a:t>
            </a:r>
            <a:r>
              <a:rPr dirty="0" sz="85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494949"/>
                </a:solidFill>
                <a:latin typeface="Arial MT"/>
                <a:cs typeface="Arial MT"/>
              </a:rPr>
              <a:t>Impostor</a:t>
            </a:r>
            <a:r>
              <a:rPr dirty="0" sz="850" spc="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525252"/>
                </a:solidFill>
                <a:latin typeface="Arial MT"/>
                <a:cs typeface="Arial MT"/>
              </a:rPr>
              <a:t>Vinculados</a:t>
            </a:r>
            <a:r>
              <a:rPr dirty="0" sz="850" spc="-1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64646"/>
                </a:solidFill>
                <a:latin typeface="Arial MT"/>
                <a:cs typeface="Arial MT"/>
              </a:rPr>
              <a:t>Ed 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Recursos</a:t>
            </a:r>
            <a:r>
              <a:rPr dirty="0" sz="850" spc="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343434"/>
                </a:solidFill>
                <a:latin typeface="Arial MT"/>
                <a:cs typeface="Arial MT"/>
              </a:rPr>
              <a:t>ImposTos</a:t>
            </a:r>
            <a:r>
              <a:rPr dirty="0" sz="850" spc="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B4B4B"/>
                </a:solidFill>
                <a:latin typeface="Arial MT"/>
                <a:cs typeface="Arial MT"/>
              </a:rPr>
              <a:t>Vinculaaos</a:t>
            </a:r>
            <a:r>
              <a:rPr dirty="0" sz="85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63636"/>
                </a:solidFill>
                <a:latin typeface="Arial MT"/>
                <a:cs typeface="Arial MT"/>
              </a:rPr>
              <a:t>E0 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Recursos</a:t>
            </a:r>
            <a:r>
              <a:rPr dirty="0" sz="85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646464"/>
                </a:solidFill>
                <a:latin typeface="Arial MT"/>
                <a:cs typeface="Arial MT"/>
              </a:rPr>
              <a:t>im0us+us</a:t>
            </a:r>
            <a:r>
              <a:rPr dirty="0" sz="850" spc="1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595959"/>
                </a:solidFill>
                <a:latin typeface="Arial MT"/>
                <a:cs typeface="Arial MT"/>
              </a:rPr>
              <a:t>Vincuiaous</a:t>
            </a:r>
            <a:r>
              <a:rPr dirty="0" sz="850" spc="-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83838"/>
                </a:solidFill>
                <a:latin typeface="Arial MT"/>
                <a:cs typeface="Arial MT"/>
              </a:rPr>
              <a:t>Ed </a:t>
            </a:r>
            <a:r>
              <a:rPr dirty="0" sz="850" spc="-30">
                <a:solidFill>
                  <a:srgbClr val="1D1D1D"/>
                </a:solidFill>
                <a:latin typeface="Arial MT"/>
                <a:cs typeface="Arial MT"/>
              </a:rPr>
              <a:t>Recursos</a:t>
            </a:r>
            <a:r>
              <a:rPr dirty="0" sz="850" spc="-2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850" spc="-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595959"/>
                </a:solidFill>
                <a:latin typeface="Arial MT"/>
                <a:cs typeface="Arial MT"/>
              </a:rPr>
              <a:t>impcs\us</a:t>
            </a:r>
            <a:r>
              <a:rPr dirty="0" sz="850" spc="3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64646"/>
                </a:solidFill>
                <a:latin typeface="Arial MT"/>
                <a:cs typeface="Arial MT"/>
              </a:rPr>
              <a:t>Vincu </a:t>
            </a:r>
            <a:r>
              <a:rPr dirty="0" sz="850" spc="-40">
                <a:solidFill>
                  <a:srgbClr val="464646"/>
                </a:solidFill>
                <a:latin typeface="Arial MT"/>
                <a:cs typeface="Arial MT"/>
              </a:rPr>
              <a:t>aous</a:t>
            </a:r>
            <a:r>
              <a:rPr dirty="0" sz="850" spc="-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696969"/>
                </a:solidFill>
                <a:latin typeface="Arial MT"/>
                <a:cs typeface="Arial MT"/>
              </a:rPr>
              <a:t>Ed </a:t>
            </a:r>
            <a:r>
              <a:rPr dirty="0" sz="850" spc="-30">
                <a:solidFill>
                  <a:srgbClr val="2D2D2D"/>
                </a:solidFill>
                <a:latin typeface="Arial MT"/>
                <a:cs typeface="Arial MT"/>
              </a:rPr>
              <a:t>Recursos</a:t>
            </a:r>
            <a:r>
              <a:rPr dirty="0" sz="85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4D4D4D"/>
                </a:solidFill>
                <a:latin typeface="Arial MT"/>
                <a:cs typeface="Arial MT"/>
              </a:rPr>
              <a:t>Imposios</a:t>
            </a:r>
            <a:r>
              <a:rPr dirty="0" sz="850" spc="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4F4F4F"/>
                </a:solidFill>
                <a:latin typeface="Arial MT"/>
                <a:cs typeface="Arial MT"/>
              </a:rPr>
              <a:t>Vincu‹aaos</a:t>
            </a:r>
            <a:r>
              <a:rPr dirty="0" sz="850" spc="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24242"/>
                </a:solidFill>
                <a:latin typeface="Arial MT"/>
                <a:cs typeface="Arial MT"/>
              </a:rPr>
              <a:t>Ea </a:t>
            </a:r>
            <a:r>
              <a:rPr dirty="0" sz="850" spc="-30">
                <a:solidFill>
                  <a:srgbClr val="343434"/>
                </a:solidFill>
                <a:latin typeface="Arial MT"/>
                <a:cs typeface="Arial MT"/>
              </a:rPr>
              <a:t>Recursos</a:t>
            </a:r>
            <a:r>
              <a:rPr dirty="0" sz="85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545454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43434"/>
                </a:solidFill>
                <a:latin typeface="Arial MT"/>
                <a:cs typeface="Arial MT"/>
              </a:rPr>
              <a:t>Impostor</a:t>
            </a:r>
            <a:r>
              <a:rPr dirty="0" sz="85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F4F4F"/>
                </a:solidFill>
                <a:latin typeface="Arial MT"/>
                <a:cs typeface="Arial MT"/>
              </a:rPr>
              <a:t>Vinculados</a:t>
            </a:r>
            <a:r>
              <a:rPr dirty="0" sz="850" spc="-1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B4B4B"/>
                </a:solidFill>
                <a:latin typeface="Arial MT"/>
                <a:cs typeface="Arial MT"/>
              </a:rPr>
              <a:t>Ed</a:t>
            </a:r>
            <a:endParaRPr sz="850">
              <a:latin typeface="Arial MT"/>
              <a:cs typeface="Arial MT"/>
            </a:endParaRPr>
          </a:p>
          <a:p>
            <a:pPr marL="69850">
              <a:lnSpc>
                <a:spcPct val="100000"/>
              </a:lnSpc>
              <a:spcBef>
                <a:spcPts val="384"/>
              </a:spcBef>
            </a:pPr>
            <a:r>
              <a:rPr dirty="0" sz="850" spc="-25" b="1">
                <a:solidFill>
                  <a:srgbClr val="2F2F2F"/>
                </a:solidFill>
                <a:latin typeface="Arial"/>
                <a:cs typeface="Arial"/>
              </a:rPr>
              <a:t>otal</a:t>
            </a:r>
            <a:r>
              <a:rPr dirty="0" sz="850" spc="-4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2F2F2F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242424"/>
                </a:solidFill>
                <a:latin typeface="Arial"/>
                <a:cs typeface="Arial"/>
              </a:rPr>
              <a:t>Projeto</a:t>
            </a:r>
            <a:r>
              <a:rPr dirty="0" sz="850" spc="1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383838"/>
                </a:solidFill>
                <a:latin typeface="Arial"/>
                <a:cs typeface="Arial"/>
              </a:rPr>
              <a:t>/</a:t>
            </a:r>
            <a:r>
              <a:rPr dirty="0" sz="850" spc="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F1F1F"/>
                </a:solidFill>
                <a:latin typeface="Arial"/>
                <a:cs typeface="Arial"/>
              </a:rPr>
              <a:t>Ativioade</a:t>
            </a:r>
            <a:r>
              <a:rPr dirty="0" sz="850" spc="1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5D5D5D"/>
                </a:solidFill>
                <a:latin typeface="Arial"/>
                <a:cs typeface="Arial"/>
              </a:rPr>
              <a:t>R*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Totai</a:t>
            </a:r>
            <a:r>
              <a:rPr dirty="0" sz="850" spc="-6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0" b="1">
                <a:solidFill>
                  <a:srgbClr val="2D2D2D"/>
                </a:solidFill>
                <a:latin typeface="Arial"/>
                <a:cs typeface="Arial"/>
              </a:rPr>
              <a:t>da </a:t>
            </a:r>
            <a:r>
              <a:rPr dirty="0" sz="850" spc="-25" b="1">
                <a:solidFill>
                  <a:srgbClr val="151515"/>
                </a:solidFill>
                <a:latin typeface="Arial"/>
                <a:cs typeface="Arial"/>
              </a:rPr>
              <a:t>Unldade</a:t>
            </a:r>
            <a:r>
              <a:rPr dirty="0" sz="850" spc="16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D2D2D"/>
                </a:solidFill>
                <a:latin typeface="Arial"/>
                <a:cs typeface="Arial"/>
              </a:rPr>
              <a:t>RS</a:t>
            </a:r>
            <a:endParaRPr sz="85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253337" y="6113533"/>
            <a:ext cx="2047239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0">
                <a:solidFill>
                  <a:srgbClr val="525252"/>
                </a:solidFill>
                <a:latin typeface="Arial MT"/>
                <a:cs typeface="Arial MT"/>
              </a:rPr>
              <a:t>Gocretüria</a:t>
            </a:r>
            <a:r>
              <a:rPr dirty="0" sz="850" spc="1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676767"/>
                </a:solidFill>
                <a:latin typeface="Arial MT"/>
                <a:cs typeface="Arial MT"/>
              </a:rPr>
              <a:t>•«•</a:t>
            </a:r>
            <a:r>
              <a:rPr dirty="0" sz="850" spc="-40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494949"/>
                </a:solidFill>
                <a:latin typeface="Arial MT"/>
                <a:cs typeface="Arial MT"/>
              </a:rPr>
              <a:t>Segurança</a:t>
            </a:r>
            <a:r>
              <a:rPr dirty="0" sz="850" spc="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4F4F4F"/>
                </a:solidFill>
                <a:latin typeface="Arial MT"/>
                <a:cs typeface="Arial MT"/>
              </a:rPr>
              <a:t>e</a:t>
            </a:r>
            <a:r>
              <a:rPr dirty="0" sz="850" spc="-1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63636"/>
                </a:solidFill>
                <a:latin typeface="Arial MT"/>
                <a:cs typeface="Arial MT"/>
              </a:rPr>
              <a:t>Ord8M</a:t>
            </a:r>
            <a:r>
              <a:rPr dirty="0" sz="850" spc="-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33333"/>
                </a:solidFill>
                <a:latin typeface="Arial MT"/>
                <a:cs typeface="Arial MT"/>
              </a:rPr>
              <a:t>PúbIIc8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225669" y="6282769"/>
            <a:ext cx="298323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Man\ite•‹;üo</a:t>
            </a:r>
            <a:r>
              <a:rPr dirty="0" sz="850" spc="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808080"/>
                </a:solidFill>
                <a:latin typeface="Arial MT"/>
                <a:cs typeface="Arial MT"/>
              </a:rPr>
              <a:t>e</a:t>
            </a:r>
            <a:r>
              <a:rPr dirty="0" sz="850" spc="-2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OperacTonallzacão</a:t>
            </a:r>
            <a:r>
              <a:rPr dirty="0" sz="85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das</a:t>
            </a:r>
            <a:r>
              <a:rPr dirty="0" sz="850" spc="-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Unldades</a:t>
            </a:r>
            <a:r>
              <a:rPr dirty="0" sz="850" spc="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baseline="16339" sz="1275" spc="-44">
                <a:solidFill>
                  <a:srgbClr val="313131"/>
                </a:solidFill>
                <a:latin typeface="Arial MT"/>
                <a:cs typeface="Arial MT"/>
              </a:rPr>
              <a:t>AdministFâtlVâS</a:t>
            </a:r>
            <a:endParaRPr baseline="16339" sz="1275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24043" y="6092188"/>
            <a:ext cx="3082925" cy="528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3815" marR="2787650" indent="-6350">
              <a:lnSpc>
                <a:spcPct val="137700"/>
              </a:lnSpc>
              <a:spcBef>
                <a:spcPts val="100"/>
              </a:spcBef>
            </a:pP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01</a:t>
            </a:r>
            <a:r>
              <a:rPr dirty="0" sz="850" spc="39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135">
                <a:solidFill>
                  <a:srgbClr val="AAAAAA"/>
                </a:solidFill>
                <a:latin typeface="Arial MT"/>
                <a:cs typeface="Arial MT"/>
              </a:rPr>
              <a:t>†</a:t>
            </a:r>
            <a:r>
              <a:rPr dirty="0" sz="850" spc="500">
                <a:solidFill>
                  <a:srgbClr val="AAAAA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64646"/>
                </a:solidFill>
                <a:latin typeface="Arial MT"/>
                <a:cs typeface="Arial MT"/>
              </a:rPr>
              <a:t>2.8sü</a:t>
            </a:r>
            <a:endParaRPr sz="850">
              <a:latin typeface="Arial MT"/>
              <a:cs typeface="Arial MT"/>
            </a:endParaRPr>
          </a:p>
          <a:p>
            <a:pPr marL="45720">
              <a:lnSpc>
                <a:spcPct val="100000"/>
              </a:lnSpc>
              <a:spcBef>
                <a:spcPts val="130"/>
              </a:spcBef>
              <a:tabLst>
                <a:tab pos="843280" algn="l"/>
              </a:tabLst>
            </a:pPr>
            <a:r>
              <a:rPr dirty="0" sz="850" spc="-10">
                <a:solidFill>
                  <a:srgbClr val="383838"/>
                </a:solidFill>
                <a:latin typeface="Arial MT"/>
                <a:cs typeface="Arial MT"/>
              </a:rPr>
              <a:t>4.4.0.0.52.00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	</a:t>
            </a:r>
            <a:r>
              <a:rPr dirty="0" sz="850" spc="-25">
                <a:solidFill>
                  <a:srgbClr val="424242"/>
                </a:solidFill>
                <a:latin typeface="Arial MT"/>
                <a:cs typeface="Arial MT"/>
              </a:rPr>
              <a:t>EQU</a:t>
            </a:r>
            <a:r>
              <a:rPr dirty="0" sz="850" spc="-25">
                <a:solidFill>
                  <a:srgbClr val="525252"/>
                </a:solidFill>
                <a:latin typeface="Arial MT"/>
                <a:cs typeface="Arial MT"/>
              </a:rPr>
              <a:t>iPAktENTOS</a:t>
            </a:r>
            <a:r>
              <a:rPr dirty="0" sz="850" spc="5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606060"/>
                </a:solidFill>
                <a:latin typeface="Arial MT"/>
                <a:cs typeface="Arial MT"/>
              </a:rPr>
              <a:t>E</a:t>
            </a:r>
            <a:r>
              <a:rPr dirty="0" sz="850" spc="-5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43434"/>
                </a:solidFill>
                <a:latin typeface="Arial MT"/>
                <a:cs typeface="Arial MT"/>
              </a:rPr>
              <a:t>MATERIAL</a:t>
            </a:r>
            <a:r>
              <a:rPr dirty="0" sz="850" spc="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13071" sz="1275" spc="-15">
                <a:solidFill>
                  <a:srgbClr val="262626"/>
                </a:solidFill>
                <a:latin typeface="Arial MT"/>
                <a:cs typeface="Arial MT"/>
              </a:rPr>
              <a:t>PERMANENTE</a:t>
            </a:r>
            <a:endParaRPr baseline="13071" sz="1275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501336" y="6384413"/>
            <a:ext cx="151384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85">
                <a:solidFill>
                  <a:srgbClr val="414141"/>
                </a:solidFill>
                <a:latin typeface="Arial MT"/>
                <a:cs typeface="Arial MT"/>
              </a:rPr>
              <a:t>Outros</a:t>
            </a:r>
            <a:r>
              <a:rPr dirty="0" sz="950" spc="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950" spc="-90">
                <a:solidFill>
                  <a:srgbClr val="363636"/>
                </a:solidFill>
                <a:latin typeface="Arial MT"/>
                <a:cs typeface="Arial MT"/>
              </a:rPr>
              <a:t>Recursos</a:t>
            </a:r>
            <a:r>
              <a:rPr dirty="0" sz="950" spc="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950" spc="-80">
                <a:solidFill>
                  <a:srgbClr val="5D5D5D"/>
                </a:solidFill>
                <a:latin typeface="Arial MT"/>
                <a:cs typeface="Arial MT"/>
              </a:rPr>
              <a:t>nàu</a:t>
            </a:r>
            <a:r>
              <a:rPr dirty="0" sz="95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950" spc="-75">
                <a:solidFill>
                  <a:srgbClr val="646464"/>
                </a:solidFill>
                <a:latin typeface="Arial MT"/>
                <a:cs typeface="Arial MT"/>
              </a:rPr>
              <a:t>Vinculados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010566" y="6496311"/>
            <a:ext cx="1854200" cy="563880"/>
          </a:xfrm>
          <a:prstGeom prst="rect">
            <a:avLst/>
          </a:prstGeom>
        </p:spPr>
        <p:txBody>
          <a:bodyPr wrap="square" lIns="0" tIns="742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dirty="0" sz="950" spc="90">
                <a:solidFill>
                  <a:srgbClr val="383838"/>
                </a:solidFill>
                <a:latin typeface="Arial MT"/>
                <a:cs typeface="Arial MT"/>
              </a:rPr>
              <a:t>ytttl</a:t>
            </a:r>
            <a:r>
              <a:rPr dirty="0" sz="950" spc="-7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950" spc="-65">
                <a:solidFill>
                  <a:srgbClr val="333333"/>
                </a:solidFill>
                <a:latin typeface="Arial MT"/>
                <a:cs typeface="Arial MT"/>
              </a:rPr>
              <a:t>do</a:t>
            </a:r>
            <a:r>
              <a:rPr dirty="0" sz="950" spc="-6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950" spc="-45">
                <a:solidFill>
                  <a:srgbClr val="2D2D2D"/>
                </a:solidFill>
                <a:latin typeface="Arial MT"/>
                <a:cs typeface="Arial MT"/>
              </a:rPr>
              <a:t>Projeto</a:t>
            </a:r>
            <a:r>
              <a:rPr dirty="0" sz="950" spc="-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950" i="1">
                <a:solidFill>
                  <a:srgbClr val="363636"/>
                </a:solidFill>
                <a:latin typeface="Arial"/>
                <a:cs typeface="Arial"/>
              </a:rPr>
              <a:t>I</a:t>
            </a:r>
            <a:r>
              <a:rPr dirty="0" sz="950" spc="150" i="1">
                <a:solidFill>
                  <a:srgbClr val="363636"/>
                </a:solidFill>
                <a:latin typeface="Arial"/>
                <a:cs typeface="Arial"/>
              </a:rPr>
              <a:t>  </a:t>
            </a:r>
            <a:r>
              <a:rPr dirty="0" sz="950" spc="-40">
                <a:solidFill>
                  <a:srgbClr val="262626"/>
                </a:solidFill>
                <a:latin typeface="Arial MT"/>
                <a:cs typeface="Arial MT"/>
              </a:rPr>
              <a:t>tlvlaade</a:t>
            </a:r>
            <a:r>
              <a:rPr dirty="0" sz="950" spc="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757575"/>
                </a:solidFill>
                <a:latin typeface="Arial MT"/>
                <a:cs typeface="Arial MT"/>
              </a:rPr>
              <a:t>kS</a:t>
            </a:r>
            <a:endParaRPr sz="9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9"/>
              </a:spcBef>
            </a:pPr>
            <a:r>
              <a:rPr dirty="0" sz="850">
                <a:solidFill>
                  <a:srgbClr val="3D3D3D"/>
                </a:solidFill>
                <a:latin typeface="Arial MT"/>
                <a:cs typeface="Arial MT"/>
              </a:rPr>
              <a:t>Total</a:t>
            </a:r>
            <a:r>
              <a:rPr dirty="0" sz="850" spc="-6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850" spc="-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Unidade</a:t>
            </a:r>
            <a:r>
              <a:rPr dirty="0" sz="850" spc="2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14141"/>
                </a:solidFill>
                <a:latin typeface="Arial MT"/>
                <a:cs typeface="Arial MT"/>
              </a:rPr>
              <a:t>RS</a:t>
            </a:r>
            <a:endParaRPr sz="850">
              <a:latin typeface="Arial MT"/>
              <a:cs typeface="Arial MT"/>
            </a:endParaRPr>
          </a:p>
          <a:p>
            <a:pPr marL="714375">
              <a:lnSpc>
                <a:spcPct val="100000"/>
              </a:lnSpc>
              <a:spcBef>
                <a:spcPts val="130"/>
              </a:spcBef>
            </a:pP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Valor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Arial MT"/>
                <a:cs typeface="Arial MT"/>
              </a:rPr>
              <a:t>8'otal</a:t>
            </a:r>
            <a:r>
              <a:rPr dirty="0" sz="850" spc="-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4B4B4B"/>
                </a:solidFill>
                <a:latin typeface="Arial MT"/>
                <a:cs typeface="Arial MT"/>
              </a:rPr>
              <a:t>AriuTadD</a:t>
            </a:r>
            <a:r>
              <a:rPr dirty="0" sz="850" spc="1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84848"/>
                </a:solidFill>
                <a:latin typeface="Arial MT"/>
                <a:cs typeface="Arial MT"/>
              </a:rPr>
              <a:t>RJ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96547" y="7197557"/>
            <a:ext cx="46672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solidFill>
                  <a:srgbClr val="4B4B4B"/>
                </a:solidFill>
                <a:latin typeface="Arial MT"/>
                <a:cs typeface="Arial MT"/>
              </a:rPr>
              <a:t>Artigo</a:t>
            </a:r>
            <a:r>
              <a:rPr dirty="0" sz="850" spc="-1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baseline="3267" sz="1275">
                <a:solidFill>
                  <a:srgbClr val="262626"/>
                </a:solidFill>
                <a:latin typeface="Arial MT"/>
                <a:cs typeface="Arial MT"/>
              </a:rPr>
              <a:t>3º</a:t>
            </a:r>
            <a:r>
              <a:rPr dirty="0" baseline="3267" sz="1275" spc="-7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baseline="3267" sz="1275" spc="-75">
                <a:solidFill>
                  <a:srgbClr val="4F4F4F"/>
                </a:solidFill>
                <a:latin typeface="Arial MT"/>
                <a:cs typeface="Arial MT"/>
              </a:rPr>
              <a:t>-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270942" y="7160966"/>
            <a:ext cx="349250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414141"/>
                </a:solidFill>
                <a:latin typeface="Arial MT"/>
                <a:cs typeface="Arial MT"/>
              </a:rPr>
              <a:t>Revogadas</a:t>
            </a:r>
            <a:r>
              <a:rPr dirty="0" sz="850" spc="4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626262"/>
                </a:solidFill>
                <a:latin typeface="Arial MT"/>
                <a:cs typeface="Arial MT"/>
              </a:rPr>
              <a:t>as </a:t>
            </a:r>
            <a:r>
              <a:rPr dirty="0" sz="850" spc="-35">
                <a:solidFill>
                  <a:srgbClr val="2A2A2A"/>
                </a:solidFill>
                <a:latin typeface="Arial MT"/>
                <a:cs typeface="Arial MT"/>
              </a:rPr>
              <a:t>dispoalções</a:t>
            </a:r>
            <a:r>
              <a:rPr dirty="0" sz="8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D2D2D"/>
                </a:solidFill>
                <a:latin typeface="Arial MT"/>
                <a:cs typeface="Arial MT"/>
              </a:rPr>
              <a:t>em</a:t>
            </a:r>
            <a:r>
              <a:rPr dirty="0" sz="850" spc="-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contfdrio.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F2F2F"/>
                </a:solidFill>
                <a:latin typeface="Arial MT"/>
                <a:cs typeface="Arial MT"/>
              </a:rPr>
              <a:t>Publiqua-</a:t>
            </a:r>
            <a:r>
              <a:rPr dirty="0" sz="850">
                <a:solidFill>
                  <a:srgbClr val="2F2F2F"/>
                </a:solidFill>
                <a:latin typeface="Arial MT"/>
                <a:cs typeface="Arial MT"/>
              </a:rPr>
              <a:t>se,</a:t>
            </a:r>
            <a:r>
              <a:rPr dirty="0" sz="850" spc="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baseline="16339" sz="1275" spc="-67">
                <a:solidFill>
                  <a:srgbClr val="282828"/>
                </a:solidFill>
                <a:latin typeface="Arial MT"/>
                <a:cs typeface="Arial MT"/>
              </a:rPr>
              <a:t>afixe-</a:t>
            </a:r>
            <a:r>
              <a:rPr dirty="0" baseline="16339" sz="1275">
                <a:solidFill>
                  <a:srgbClr val="282828"/>
                </a:solidFill>
                <a:latin typeface="Arial MT"/>
                <a:cs typeface="Arial MT"/>
              </a:rPr>
              <a:t>sa</a:t>
            </a:r>
            <a:r>
              <a:rPr dirty="0" baseline="16339" sz="1275" spc="44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baseline="16339" sz="1275">
                <a:solidFill>
                  <a:srgbClr val="333333"/>
                </a:solidFill>
                <a:latin typeface="Arial MT"/>
                <a:cs typeface="Arial MT"/>
              </a:rPr>
              <a:t>e</a:t>
            </a:r>
            <a:r>
              <a:rPr dirty="0" baseline="16339" sz="1275" spc="-37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baseline="16339" sz="1275" spc="-15">
                <a:solidFill>
                  <a:srgbClr val="2B2B2B"/>
                </a:solidFill>
                <a:latin typeface="Arial MT"/>
                <a:cs typeface="Arial MT"/>
              </a:rPr>
              <a:t>cump+8&lt;8</a:t>
            </a:r>
            <a:endParaRPr baseline="16339" sz="1275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2680665" y="7892797"/>
            <a:ext cx="198755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2B2B2B"/>
                </a:solidFill>
                <a:latin typeface="Arial MT"/>
                <a:cs typeface="Arial MT"/>
              </a:rPr>
              <a:t>Gabinete</a:t>
            </a:r>
            <a:r>
              <a:rPr dirty="0" sz="850" spc="1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595959"/>
                </a:solidFill>
                <a:latin typeface="Arial MT"/>
                <a:cs typeface="Arial MT"/>
              </a:rPr>
              <a:t>do</a:t>
            </a:r>
            <a:r>
              <a:rPr dirty="0" sz="850" spc="-3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33333"/>
                </a:solidFill>
                <a:latin typeface="Arial MT"/>
                <a:cs typeface="Arial MT"/>
              </a:rPr>
              <a:t>Prefeito,</a:t>
            </a:r>
            <a:r>
              <a:rPr dirty="0" sz="850" spc="-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646464"/>
                </a:solidFill>
                <a:latin typeface="Arial MT"/>
                <a:cs typeface="Arial MT"/>
              </a:rPr>
              <a:t>18</a:t>
            </a:r>
            <a:r>
              <a:rPr dirty="0" sz="850" spc="38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850" spc="2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43434"/>
                </a:solidFill>
                <a:latin typeface="Arial MT"/>
                <a:cs typeface="Arial MT"/>
              </a:rPr>
              <a:t>August.</a:t>
            </a:r>
            <a:r>
              <a:rPr dirty="0" sz="85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63636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450908" y="3416434"/>
            <a:ext cx="467995" cy="104140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51435">
              <a:lnSpc>
                <a:spcPct val="100000"/>
              </a:lnSpc>
              <a:spcBef>
                <a:spcPts val="409"/>
              </a:spcBef>
            </a:pPr>
            <a:r>
              <a:rPr dirty="0" sz="850" spc="-20">
                <a:solidFill>
                  <a:srgbClr val="383838"/>
                </a:solidFill>
                <a:latin typeface="Arial MT"/>
                <a:cs typeface="Arial MT"/>
              </a:rPr>
              <a:t>1.000,00</a:t>
            </a:r>
            <a:endParaRPr sz="850">
              <a:latin typeface="Arial MT"/>
              <a:cs typeface="Arial MT"/>
            </a:endParaRPr>
          </a:p>
          <a:p>
            <a:pPr marL="113030">
              <a:lnSpc>
                <a:spcPct val="100000"/>
              </a:lnSpc>
              <a:spcBef>
                <a:spcPts val="315"/>
              </a:spcBef>
            </a:pPr>
            <a:r>
              <a:rPr dirty="0" sz="850" spc="-15">
                <a:solidFill>
                  <a:srgbClr val="3F3F3F"/>
                </a:solidFill>
                <a:latin typeface="Arial MT"/>
                <a:cs typeface="Arial MT"/>
              </a:rPr>
              <a:t>.00?,00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10"/>
              </a:spcBef>
            </a:pPr>
            <a:r>
              <a:rPr dirty="0" sz="850" spc="-30">
                <a:solidFill>
                  <a:srgbClr val="2F2F2F"/>
                </a:solidFill>
                <a:latin typeface="Arial MT"/>
                <a:cs typeface="Arial MT"/>
              </a:rPr>
              <a:t>1.000,00</a:t>
            </a:r>
            <a:endParaRPr sz="850">
              <a:latin typeface="Arial MT"/>
              <a:cs typeface="Arial MT"/>
            </a:endParaRPr>
          </a:p>
          <a:p>
            <a:pPr marL="83820">
              <a:lnSpc>
                <a:spcPct val="100000"/>
              </a:lnSpc>
              <a:spcBef>
                <a:spcPts val="240"/>
              </a:spcBef>
            </a:pPr>
            <a:r>
              <a:rPr dirty="0" sz="850" spc="-20">
                <a:solidFill>
                  <a:srgbClr val="AFAFAF"/>
                </a:solidFill>
                <a:latin typeface="Arial MT"/>
                <a:cs typeface="Arial MT"/>
              </a:rPr>
              <a:t>i</a:t>
            </a:r>
            <a:r>
              <a:rPr dirty="0" sz="850" spc="-145">
                <a:solidFill>
                  <a:srgbClr val="AFAFA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83838"/>
                </a:solidFill>
                <a:latin typeface="Arial MT"/>
                <a:cs typeface="Arial MT"/>
              </a:rPr>
              <a:t>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50" spc="-35">
                <a:solidFill>
                  <a:srgbClr val="414141"/>
                </a:solidFill>
                <a:latin typeface="Arial MT"/>
                <a:cs typeface="Arial MT"/>
              </a:rPr>
              <a:t>7ú.000,00</a:t>
            </a:r>
            <a:endParaRPr sz="8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15"/>
              </a:spcBef>
            </a:pPr>
            <a:r>
              <a:rPr dirty="0" sz="850" spc="-100">
                <a:solidFill>
                  <a:srgbClr val="242424"/>
                </a:solidFill>
                <a:latin typeface="Arial MT"/>
                <a:cs typeface="Arial MT"/>
              </a:rPr>
              <a:t>83.OO0,O0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6345530" y="4619378"/>
            <a:ext cx="604520" cy="139700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algn="r" marR="22860">
              <a:lnSpc>
                <a:spcPct val="100000"/>
              </a:lnSpc>
              <a:spcBef>
                <a:spcPts val="375"/>
              </a:spcBef>
            </a:pP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E000,00</a:t>
            </a:r>
            <a:endParaRPr sz="850">
              <a:latin typeface="Arial MT"/>
              <a:cs typeface="Arial MT"/>
            </a:endParaRPr>
          </a:p>
          <a:p>
            <a:pPr algn="r" marL="136525" marR="13335" indent="68580">
              <a:lnSpc>
                <a:spcPct val="125000"/>
              </a:lnSpc>
              <a:spcBef>
                <a:spcPts val="20"/>
              </a:spcBef>
            </a:pPr>
            <a:r>
              <a:rPr dirty="0" sz="850" spc="-20">
                <a:solidFill>
                  <a:srgbClr val="444444"/>
                </a:solidFill>
                <a:latin typeface="Arial MT"/>
                <a:cs typeface="Arial MT"/>
              </a:rPr>
              <a:t>,üO0,00 </a:t>
            </a:r>
            <a:r>
              <a:rPr dirty="0" sz="950" spc="-30">
                <a:solidFill>
                  <a:srgbClr val="333333"/>
                </a:solidFill>
                <a:latin typeface="Arial MT"/>
                <a:cs typeface="Arial MT"/>
              </a:rPr>
              <a:t>u00O,00 </a:t>
            </a:r>
            <a:r>
              <a:rPr dirty="0" sz="850" spc="-10">
                <a:solidFill>
                  <a:srgbClr val="494949"/>
                </a:solidFill>
                <a:latin typeface="Arial MT"/>
                <a:cs typeface="Arial MT"/>
              </a:rPr>
              <a:t>9.000,00</a:t>
            </a:r>
            <a:endParaRPr sz="850">
              <a:latin typeface="Arial MT"/>
              <a:cs typeface="Arial MT"/>
            </a:endParaRPr>
          </a:p>
          <a:p>
            <a:pPr algn="r" marL="82550" marR="6350" indent="116205">
              <a:lnSpc>
                <a:spcPct val="118500"/>
              </a:lnSpc>
              <a:spcBef>
                <a:spcPts val="5"/>
              </a:spcBef>
            </a:pPr>
            <a:r>
              <a:rPr dirty="0" sz="950" spc="-55">
                <a:solidFill>
                  <a:srgbClr val="565656"/>
                </a:solidFill>
                <a:latin typeface="Arial MT"/>
                <a:cs typeface="Arial MT"/>
              </a:rPr>
              <a:t>:.000,00 </a:t>
            </a:r>
            <a:r>
              <a:rPr dirty="0" sz="950" spc="-10">
                <a:solidFill>
                  <a:srgbClr val="4F4F4F"/>
                </a:solidFill>
                <a:latin typeface="Arial MT"/>
                <a:cs typeface="Arial MT"/>
              </a:rPr>
              <a:t>i.000,00 </a:t>
            </a:r>
            <a:r>
              <a:rPr dirty="0" sz="950" spc="-85">
                <a:solidFill>
                  <a:srgbClr val="1C1C1C"/>
                </a:solidFill>
                <a:latin typeface="Arial MT"/>
                <a:cs typeface="Arial MT"/>
              </a:rPr>
              <a:t>101.000,00</a:t>
            </a:r>
            <a:endParaRPr sz="95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250"/>
              </a:spcBef>
            </a:pPr>
            <a:r>
              <a:rPr dirty="0" sz="1000" spc="-105">
                <a:solidFill>
                  <a:srgbClr val="2F2F2F"/>
                </a:solidFill>
                <a:latin typeface="Arial MT"/>
                <a:cs typeface="Arial MT"/>
              </a:rPr>
              <a:t>0.000.000,00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371779" y="6325459"/>
            <a:ext cx="610235" cy="70294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37795" marR="13335" indent="1270">
              <a:lnSpc>
                <a:spcPct val="132400"/>
              </a:lnSpc>
              <a:spcBef>
                <a:spcPts val="80"/>
              </a:spcBef>
            </a:pPr>
            <a:r>
              <a:rPr dirty="0" sz="850" spc="-40">
                <a:solidFill>
                  <a:srgbClr val="727272"/>
                </a:solidFill>
                <a:latin typeface="Arial MT"/>
                <a:cs typeface="Arial MT"/>
              </a:rPr>
              <a:t>12.10?,00</a:t>
            </a:r>
            <a:r>
              <a:rPr dirty="0" sz="850" spc="-20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50" spc="-20" i="1">
                <a:solidFill>
                  <a:srgbClr val="959595"/>
                </a:solidFill>
                <a:latin typeface="Arial"/>
                <a:cs typeface="Arial"/>
              </a:rPr>
              <a:t>’i</a:t>
            </a:r>
            <a:r>
              <a:rPr dirty="0" sz="850" spc="-40" i="1">
                <a:solidFill>
                  <a:srgbClr val="959595"/>
                </a:solidFill>
                <a:latin typeface="Arial"/>
                <a:cs typeface="Arial"/>
              </a:rPr>
              <a:t> </a:t>
            </a:r>
            <a:r>
              <a:rPr dirty="0" sz="850" spc="-75">
                <a:solidFill>
                  <a:srgbClr val="444444"/>
                </a:solidFill>
                <a:latin typeface="Arial MT"/>
                <a:cs typeface="Arial MT"/>
              </a:rPr>
              <a:t>¥.10ú,O0</a:t>
            </a:r>
            <a:r>
              <a:rPr dirty="0" sz="850" spc="50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75">
                <a:solidFill>
                  <a:srgbClr val="C8C8C8"/>
                </a:solidFill>
                <a:latin typeface="Arial MT"/>
                <a:cs typeface="Arial MT"/>
              </a:rPr>
              <a:t>1</a:t>
            </a:r>
            <a:r>
              <a:rPr dirty="0" sz="850" spc="-75">
                <a:solidFill>
                  <a:srgbClr val="313131"/>
                </a:solidFill>
                <a:latin typeface="Arial MT"/>
                <a:cs typeface="Arial MT"/>
              </a:rPr>
              <a:t>y.1O0,O0</a:t>
            </a:r>
            <a:endParaRPr sz="85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275"/>
              </a:spcBef>
            </a:pPr>
            <a:r>
              <a:rPr dirty="0" sz="850" spc="-50">
                <a:solidFill>
                  <a:srgbClr val="424242"/>
                </a:solidFill>
                <a:latin typeface="Arial MT"/>
                <a:cs typeface="Arial MT"/>
              </a:rPr>
              <a:t>t</a:t>
            </a:r>
            <a:r>
              <a:rPr dirty="0" sz="85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4B4B4B"/>
                </a:solidFill>
                <a:latin typeface="Arial MT"/>
                <a:cs typeface="Arial MT"/>
              </a:rPr>
              <a:t>.1</a:t>
            </a:r>
            <a:r>
              <a:rPr dirty="0" sz="850" spc="-45">
                <a:solidFill>
                  <a:srgbClr val="939393"/>
                </a:solidFill>
                <a:latin typeface="Arial MT"/>
                <a:cs typeface="Arial MT"/>
              </a:rPr>
              <a:t>4</a:t>
            </a:r>
            <a:r>
              <a:rPr dirty="0" sz="850" spc="-45">
                <a:solidFill>
                  <a:srgbClr val="262626"/>
                </a:solidFill>
                <a:latin typeface="Arial MT"/>
                <a:cs typeface="Arial MT"/>
              </a:rPr>
              <a:t>Ü.100,00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5225411" y="9703823"/>
            <a:ext cx="330835" cy="117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245">
                <a:solidFill>
                  <a:srgbClr val="565656"/>
                </a:solidFill>
                <a:latin typeface="Arial MT"/>
                <a:cs typeface="Arial MT"/>
              </a:rPr>
              <a:t>—</a:t>
            </a:r>
            <a:r>
              <a:rPr dirty="0" sz="600" spc="80">
                <a:solidFill>
                  <a:srgbClr val="565656"/>
                </a:solidFill>
                <a:latin typeface="Arial MT"/>
                <a:cs typeface="Arial MT"/>
              </a:rPr>
              <a:t>--””</a:t>
            </a:r>
            <a:r>
              <a:rPr dirty="0" sz="600" spc="-5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600" spc="35">
                <a:solidFill>
                  <a:srgbClr val="878787"/>
                </a:solidFill>
                <a:latin typeface="Arial MT"/>
                <a:cs typeface="Arial MT"/>
              </a:rPr>
              <a:t>"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6342729" y="9703823"/>
            <a:ext cx="102235" cy="117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55">
                <a:solidFill>
                  <a:srgbClr val="424242"/>
                </a:solidFill>
                <a:latin typeface="Arial MT"/>
                <a:cs typeface="Arial MT"/>
              </a:rPr>
              <a:t>""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6573287" y="9703823"/>
            <a:ext cx="498475" cy="117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solidFill>
                  <a:srgbClr val="4B4B4B"/>
                </a:solidFill>
                <a:latin typeface="Arial MT"/>
                <a:cs typeface="Arial MT"/>
              </a:rPr>
              <a:t>F'</a:t>
            </a:r>
            <a:r>
              <a:rPr dirty="0" sz="600" spc="9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600" spc="-25">
                <a:solidFill>
                  <a:srgbClr val="4B4B4B"/>
                </a:solidFill>
                <a:latin typeface="Arial MT"/>
                <a:cs typeface="Arial MT"/>
              </a:rPr>
              <a:t>gina</a:t>
            </a:r>
            <a:r>
              <a:rPr dirty="0" sz="600" spc="-7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7B7B7B"/>
                </a:solidFill>
                <a:latin typeface="Arial MT"/>
                <a:cs typeface="Arial MT"/>
              </a:rPr>
              <a:t>2</a:t>
            </a:r>
            <a:r>
              <a:rPr dirty="0" sz="600" spc="130">
                <a:solidFill>
                  <a:srgbClr val="7B7B7B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525252"/>
                </a:solidFill>
                <a:latin typeface="Arial MT"/>
                <a:cs typeface="Arial MT"/>
              </a:rPr>
              <a:t>de</a:t>
            </a:r>
            <a:r>
              <a:rPr dirty="0" sz="600" spc="-4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424242"/>
                </a:solidFill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2025-09-09T17:19:25Z</dcterms:created>
  <dcterms:modified xsi:type="dcterms:W3CDTF">2025-09-09T17:19:25Z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2025-09-09T00:00:00Z</vt:filetime>
  </property>
  <property fmtid="{D5CDD505-2E9C-101B-9397-08002B2CF9AE}" pid="5" name="Producer">
    <vt:lpwstr>www.ilovepdf.com</vt:lpwstr>
  </property>
</Properties>
</file>