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8760" y="160076"/>
            <a:ext cx="745354" cy="74552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77605" y="9725388"/>
            <a:ext cx="6670675" cy="0"/>
          </a:xfrm>
          <a:custGeom>
            <a:avLst/>
            <a:gdLst/>
            <a:ahLst/>
            <a:cxnLst/>
            <a:rect l="l" t="t" r="r" b="b"/>
            <a:pathLst>
              <a:path w="6670675" h="0">
                <a:moveTo>
                  <a:pt x="0" y="0"/>
                </a:moveTo>
                <a:lnTo>
                  <a:pt x="6670084" y="0"/>
                </a:lnTo>
              </a:path>
            </a:pathLst>
          </a:custGeom>
          <a:ln w="12196">
            <a:solidFill>
              <a:srgbClr val="4B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53218" y="1070260"/>
            <a:ext cx="6661150" cy="0"/>
          </a:xfrm>
          <a:custGeom>
            <a:avLst/>
            <a:gdLst/>
            <a:ahLst/>
            <a:cxnLst/>
            <a:rect l="l" t="t" r="r" b="b"/>
            <a:pathLst>
              <a:path w="6661150" h="0">
                <a:moveTo>
                  <a:pt x="0" y="0"/>
                </a:moveTo>
                <a:lnTo>
                  <a:pt x="6660939" y="0"/>
                </a:lnTo>
              </a:path>
            </a:pathLst>
          </a:custGeom>
          <a:ln w="21344">
            <a:solidFill>
              <a:srgbClr val="3D3D3D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79487" y="9778748"/>
            <a:ext cx="274363" cy="59459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537069" y="9769601"/>
            <a:ext cx="466418" cy="73180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313628" y="-40242"/>
            <a:ext cx="3176270" cy="664845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dirty="0" sz="1250" spc="-45" b="1">
                <a:solidFill>
                  <a:srgbClr val="1F1F1F"/>
                </a:solidFill>
                <a:latin typeface="Arial"/>
                <a:cs typeface="Arial"/>
              </a:rPr>
              <a:t>PREFEITURA</a:t>
            </a:r>
            <a:r>
              <a:rPr dirty="0" sz="1250" spc="-1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212121"/>
                </a:solidFill>
                <a:latin typeface="Arial"/>
                <a:cs typeface="Arial"/>
              </a:rPr>
              <a:t>MUNICIPAL</a:t>
            </a:r>
            <a:r>
              <a:rPr dirty="0" sz="1250" spc="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250" b="1">
                <a:solidFill>
                  <a:srgbClr val="181818"/>
                </a:solidFill>
                <a:latin typeface="Arial"/>
                <a:cs typeface="Arial"/>
              </a:rPr>
              <a:t>DE</a:t>
            </a:r>
            <a:r>
              <a:rPr dirty="0" sz="1250" spc="-8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1F1F1F"/>
                </a:solidFill>
                <a:latin typeface="Arial"/>
                <a:cs typeface="Arial"/>
              </a:rPr>
              <a:t>SEROPEDICA</a:t>
            </a:r>
            <a:endParaRPr sz="1250">
              <a:latin typeface="Arial"/>
              <a:cs typeface="Arial"/>
            </a:endParaRPr>
          </a:p>
          <a:p>
            <a:pPr marL="14604">
              <a:lnSpc>
                <a:spcPct val="100000"/>
              </a:lnSpc>
              <a:spcBef>
                <a:spcPts val="530"/>
              </a:spcBef>
            </a:pPr>
            <a:r>
              <a:rPr dirty="0" sz="950" spc="-90">
                <a:solidFill>
                  <a:srgbClr val="1F1F1F"/>
                </a:solidFill>
                <a:latin typeface="Arial MT"/>
                <a:cs typeface="Arial MT"/>
              </a:rPr>
              <a:t>Rua</a:t>
            </a:r>
            <a:r>
              <a:rPr dirty="0" sz="950" spc="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50" spc="-75">
                <a:solidFill>
                  <a:srgbClr val="1A1A1A"/>
                </a:solidFill>
                <a:latin typeface="Arial MT"/>
                <a:cs typeface="Arial MT"/>
              </a:rPr>
              <a:t>Marla</a:t>
            </a:r>
            <a:r>
              <a:rPr dirty="0" sz="950" spc="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50" spc="-50">
                <a:solidFill>
                  <a:srgbClr val="161616"/>
                </a:solidFill>
                <a:latin typeface="Arial MT"/>
                <a:cs typeface="Arial MT"/>
              </a:rPr>
              <a:t>Lourenço,</a:t>
            </a:r>
            <a:r>
              <a:rPr dirty="0" sz="950" spc="-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50" spc="-25">
                <a:solidFill>
                  <a:srgbClr val="131313"/>
                </a:solidFill>
                <a:latin typeface="Arial MT"/>
                <a:cs typeface="Arial MT"/>
              </a:rPr>
              <a:t>18</a:t>
            </a:r>
            <a:endParaRPr sz="9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145"/>
              </a:spcBef>
            </a:pPr>
            <a:r>
              <a:rPr dirty="0" sz="850" spc="-25">
                <a:solidFill>
                  <a:srgbClr val="212121"/>
                </a:solidFill>
                <a:latin typeface="Arial MT"/>
                <a:cs typeface="Arial MT"/>
              </a:rPr>
              <a:t>Fazenda </a:t>
            </a:r>
            <a:r>
              <a:rPr dirty="0" sz="850" spc="-10">
                <a:solidFill>
                  <a:srgbClr val="0C0C0C"/>
                </a:solidFill>
                <a:latin typeface="Arial MT"/>
                <a:cs typeface="Arial MT"/>
              </a:rPr>
              <a:t>CazTas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044950" y="1283454"/>
            <a:ext cx="2955925" cy="708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37894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solidFill>
                  <a:srgbClr val="212121"/>
                </a:solidFill>
                <a:latin typeface="Arial MT"/>
                <a:cs typeface="Arial MT"/>
              </a:rPr>
              <a:t>Decreto</a:t>
            </a:r>
            <a:r>
              <a:rPr dirty="0" sz="850" spc="-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B2B2B"/>
                </a:solidFill>
                <a:latin typeface="Arial MT"/>
                <a:cs typeface="Arial MT"/>
              </a:rPr>
              <a:t>N°</a:t>
            </a:r>
            <a:r>
              <a:rPr dirty="0" sz="850" spc="-5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F1F1F"/>
                </a:solidFill>
                <a:latin typeface="Arial MT"/>
                <a:cs typeface="Arial MT"/>
              </a:rPr>
              <a:t>3014</a:t>
            </a:r>
            <a:r>
              <a:rPr dirty="0" sz="850" spc="-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50" spc="-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B3B3B"/>
                </a:solidFill>
                <a:latin typeface="Arial MT"/>
                <a:cs typeface="Arial MT"/>
              </a:rPr>
              <a:t>4</a:t>
            </a:r>
            <a:r>
              <a:rPr dirty="0" sz="850" spc="37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850" spc="17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C1C1C"/>
                </a:solidFill>
                <a:latin typeface="Arial MT"/>
                <a:cs typeface="Arial MT"/>
              </a:rPr>
              <a:t>September,</a:t>
            </a:r>
            <a:r>
              <a:rPr dirty="0" sz="850" spc="7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40"/>
              </a:spcBef>
            </a:pPr>
            <a:endParaRPr sz="850">
              <a:latin typeface="Arial MT"/>
              <a:cs typeface="Arial MT"/>
            </a:endParaRPr>
          </a:p>
          <a:p>
            <a:pPr marL="12700" marR="127000" indent="635">
              <a:lnSpc>
                <a:spcPts val="940"/>
              </a:lnSpc>
              <a:spcBef>
                <a:spcPts val="5"/>
              </a:spcBef>
            </a:pP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Abre</a:t>
            </a:r>
            <a:r>
              <a:rPr dirty="0" sz="85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42424"/>
                </a:solidFill>
                <a:latin typeface="Arial MT"/>
                <a:cs typeface="Arial MT"/>
              </a:rPr>
              <a:t>crédito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no</a:t>
            </a:r>
            <a:r>
              <a:rPr dirty="0" sz="850" spc="-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valor</a:t>
            </a:r>
            <a:r>
              <a:rPr dirty="0" sz="850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31313"/>
                </a:solidFill>
                <a:latin typeface="Arial MT"/>
                <a:cs typeface="Arial MT"/>
              </a:rPr>
              <a:t>total</a:t>
            </a:r>
            <a:r>
              <a:rPr dirty="0" sz="850" spc="-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R$500.000,00,</a:t>
            </a:r>
            <a:r>
              <a:rPr dirty="0" sz="850" spc="10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para </a:t>
            </a:r>
            <a:r>
              <a:rPr dirty="0" sz="850" spc="-25">
                <a:solidFill>
                  <a:srgbClr val="212121"/>
                </a:solidFill>
                <a:latin typeface="Arial MT"/>
                <a:cs typeface="Arial MT"/>
              </a:rPr>
              <a:t>fins</a:t>
            </a:r>
            <a:r>
              <a:rPr dirty="0" sz="850" spc="-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13131"/>
                </a:solidFill>
                <a:latin typeface="Arial MT"/>
                <a:cs typeface="Arial MT"/>
              </a:rPr>
              <a:t>que</a:t>
            </a:r>
            <a:r>
              <a:rPr dirty="0" sz="850" spc="-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se</a:t>
            </a: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81818"/>
                </a:solidFill>
                <a:latin typeface="Arial MT"/>
                <a:cs typeface="Arial MT"/>
              </a:rPr>
              <a:t>especifica</a:t>
            </a:r>
            <a:r>
              <a:rPr dirty="0" sz="85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83838"/>
                </a:solidFill>
                <a:latin typeface="Arial MT"/>
                <a:cs typeface="Arial MT"/>
              </a:rPr>
              <a:t>e</a:t>
            </a:r>
            <a:r>
              <a:rPr dirty="0" sz="850" spc="-4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F2F2F"/>
                </a:solidFill>
                <a:latin typeface="Arial MT"/>
                <a:cs typeface="Arial MT"/>
              </a:rPr>
              <a:t>da 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outras</a:t>
            </a:r>
            <a:r>
              <a:rPr dirty="0" sz="850" spc="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48030" y="2492459"/>
            <a:ext cx="6478905" cy="9632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6610">
              <a:lnSpc>
                <a:spcPct val="141200"/>
              </a:lnSpc>
              <a:spcBef>
                <a:spcPts val="100"/>
              </a:spcBef>
            </a:pPr>
            <a:r>
              <a:rPr dirty="0" sz="850" spc="-30">
                <a:solidFill>
                  <a:srgbClr val="444444"/>
                </a:solidFill>
                <a:latin typeface="Arial MT"/>
                <a:cs typeface="Arial MT"/>
              </a:rPr>
              <a:t>O</a:t>
            </a:r>
            <a:r>
              <a:rPr dirty="0" sz="850" spc="-4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31313"/>
                </a:solidFill>
                <a:latin typeface="Arial MT"/>
                <a:cs typeface="Arial MT"/>
              </a:rPr>
              <a:t>PREFEITO</a:t>
            </a:r>
            <a:r>
              <a:rPr dirty="0" sz="850" spc="-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MUNICIPAL,</a:t>
            </a:r>
            <a:r>
              <a:rPr dirty="0" sz="850" spc="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32323"/>
                </a:solidFill>
                <a:latin typeface="Arial MT"/>
                <a:cs typeface="Arial MT"/>
              </a:rPr>
              <a:t>no</a:t>
            </a:r>
            <a:r>
              <a:rPr dirty="0" sz="850" spc="-5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D2D2D"/>
                </a:solidFill>
                <a:latin typeface="Arial MT"/>
                <a:cs typeface="Arial MT"/>
              </a:rPr>
              <a:t>uso</a:t>
            </a:r>
            <a:r>
              <a:rPr dirty="0" sz="850" spc="-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63636"/>
                </a:solidFill>
                <a:latin typeface="Arial MT"/>
                <a:cs typeface="Arial MT"/>
              </a:rPr>
              <a:t>suas</a:t>
            </a:r>
            <a:r>
              <a:rPr dirty="0" sz="85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atribuições</a:t>
            </a:r>
            <a:r>
              <a:rPr dirty="0" sz="850" spc="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32323"/>
                </a:solidFill>
                <a:latin typeface="Arial MT"/>
                <a:cs typeface="Arial MT"/>
              </a:rPr>
              <a:t>legais,</a:t>
            </a:r>
            <a:r>
              <a:rPr dirty="0" sz="850" spc="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constitucionais</a:t>
            </a:r>
            <a:r>
              <a:rPr dirty="0" sz="850" spc="-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F2F2F"/>
                </a:solidFill>
                <a:latin typeface="Arial MT"/>
                <a:cs typeface="Arial MT"/>
              </a:rPr>
              <a:t>e</a:t>
            </a:r>
            <a:r>
              <a:rPr dirty="0" sz="850" spc="-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62626"/>
                </a:solidFill>
                <a:latin typeface="Arial MT"/>
                <a:cs typeface="Arial MT"/>
              </a:rPr>
              <a:t>de </a:t>
            </a:r>
            <a:r>
              <a:rPr dirty="0" sz="850" spc="-35">
                <a:solidFill>
                  <a:srgbClr val="1D1D1D"/>
                </a:solidFill>
                <a:latin typeface="Arial MT"/>
                <a:cs typeface="Arial MT"/>
              </a:rPr>
              <a:t>acordo</a:t>
            </a:r>
            <a:r>
              <a:rPr dirty="0" sz="850" spc="1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F1F1F"/>
                </a:solidFill>
                <a:latin typeface="Arial MT"/>
                <a:cs typeface="Arial MT"/>
              </a:rPr>
              <a:t>com</a:t>
            </a:r>
            <a:r>
              <a:rPr dirty="0" sz="850" spc="-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83838"/>
                </a:solidFill>
                <a:latin typeface="Arial MT"/>
                <a:cs typeface="Arial MT"/>
              </a:rPr>
              <a:t>o</a:t>
            </a:r>
            <a:r>
              <a:rPr dirty="0" sz="850" spc="-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232323"/>
                </a:solidFill>
                <a:latin typeface="Arial MT"/>
                <a:cs typeface="Arial MT"/>
              </a:rPr>
              <a:t>que</a:t>
            </a:r>
            <a:r>
              <a:rPr dirty="0" sz="850" spc="-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Ihe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confere</a:t>
            </a:r>
            <a:r>
              <a:rPr dirty="0" sz="850" spc="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525252"/>
                </a:solidFill>
                <a:latin typeface="Arial MT"/>
                <a:cs typeface="Arial MT"/>
              </a:rPr>
              <a:t>o</a:t>
            </a:r>
            <a:r>
              <a:rPr dirty="0" sz="850" spc="-3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12121"/>
                </a:solidFill>
                <a:latin typeface="Arial MT"/>
                <a:cs typeface="Arial MT"/>
              </a:rPr>
              <a:t>art.</a:t>
            </a:r>
            <a:r>
              <a:rPr dirty="0" sz="850" spc="-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F2F2F"/>
                </a:solidFill>
                <a:latin typeface="Arial MT"/>
                <a:cs typeface="Arial MT"/>
              </a:rPr>
              <a:t>8º</a:t>
            </a:r>
            <a:r>
              <a:rPr dirty="0" sz="850" spc="17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A2A2A"/>
                </a:solidFill>
                <a:latin typeface="Arial MT"/>
                <a:cs typeface="Arial MT"/>
              </a:rPr>
              <a:t>da </a:t>
            </a:r>
            <a:r>
              <a:rPr dirty="0" sz="850" spc="-30">
                <a:solidFill>
                  <a:srgbClr val="262626"/>
                </a:solidFill>
                <a:latin typeface="Arial MT"/>
                <a:cs typeface="Arial MT"/>
              </a:rPr>
              <a:t>Lei</a:t>
            </a:r>
            <a:r>
              <a:rPr dirty="0" sz="850" spc="-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F2F2F"/>
                </a:solidFill>
                <a:latin typeface="Arial MT"/>
                <a:cs typeface="Arial MT"/>
              </a:rPr>
              <a:t>n°</a:t>
            </a:r>
            <a:r>
              <a:rPr dirty="0" sz="850" spc="-6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12121"/>
                </a:solidFill>
                <a:latin typeface="Arial MT"/>
                <a:cs typeface="Arial MT"/>
              </a:rPr>
              <a:t>859</a:t>
            </a:r>
            <a:r>
              <a:rPr dirty="0" sz="850" spc="-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B2B2B"/>
                </a:solidFill>
                <a:latin typeface="Arial MT"/>
                <a:cs typeface="Arial MT"/>
              </a:rPr>
              <a:t>10</a:t>
            </a:r>
            <a:r>
              <a:rPr dirty="0" sz="850" spc="-4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F2F2F"/>
                </a:solidFill>
                <a:latin typeface="Arial MT"/>
                <a:cs typeface="Arial MT"/>
              </a:rPr>
              <a:t>de </a:t>
            </a:r>
            <a:r>
              <a:rPr dirty="0" sz="850" spc="-45">
                <a:solidFill>
                  <a:srgbClr val="1A1A1A"/>
                </a:solidFill>
                <a:latin typeface="Arial MT"/>
                <a:cs typeface="Arial MT"/>
              </a:rPr>
              <a:t>dezembro</a:t>
            </a:r>
            <a:r>
              <a:rPr dirty="0" sz="85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50" spc="-6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61616"/>
                </a:solidFill>
                <a:latin typeface="Arial MT"/>
                <a:cs typeface="Arial MT"/>
              </a:rPr>
              <a:t>2024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83838"/>
                </a:solidFill>
                <a:latin typeface="Arial MT"/>
                <a:cs typeface="Arial MT"/>
              </a:rPr>
              <a:t>-</a:t>
            </a:r>
            <a:r>
              <a:rPr dirty="0" sz="850" spc="-4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F1F1F"/>
                </a:solidFill>
                <a:latin typeface="Arial MT"/>
                <a:cs typeface="Arial MT"/>
              </a:rPr>
              <a:t>publicada</a:t>
            </a:r>
            <a:r>
              <a:rPr dirty="0" sz="850" spc="6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62626"/>
                </a:solidFill>
                <a:latin typeface="Arial MT"/>
                <a:cs typeface="Arial MT"/>
              </a:rPr>
              <a:t>na</a:t>
            </a:r>
            <a:r>
              <a:rPr dirty="0" sz="850" spc="-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62626"/>
                </a:solidFill>
                <a:latin typeface="Arial MT"/>
                <a:cs typeface="Arial MT"/>
              </a:rPr>
              <a:t>edição</a:t>
            </a:r>
            <a:r>
              <a:rPr dirty="0" sz="850" spc="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81818"/>
                </a:solidFill>
                <a:latin typeface="Arial MT"/>
                <a:cs typeface="Arial MT"/>
              </a:rPr>
              <a:t>extra</a:t>
            </a:r>
            <a:r>
              <a:rPr dirty="0" sz="850" spc="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ll</a:t>
            </a:r>
            <a:r>
              <a:rPr dirty="0" sz="850" spc="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13131"/>
                </a:solidFill>
                <a:latin typeface="Arial MT"/>
                <a:cs typeface="Arial MT"/>
              </a:rPr>
              <a:t>n‘</a:t>
            </a:r>
            <a:r>
              <a:rPr dirty="0" sz="850" spc="9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D1D1D"/>
                </a:solidFill>
                <a:latin typeface="Arial MT"/>
                <a:cs typeface="Arial MT"/>
              </a:rPr>
              <a:t>1924</a:t>
            </a:r>
            <a:r>
              <a:rPr dirty="0" sz="850" spc="1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32323"/>
                </a:solidFill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50" spc="-60">
                <a:solidFill>
                  <a:srgbClr val="414141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-5">
                <a:solidFill>
                  <a:srgbClr val="414141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313131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65">
                <a:solidFill>
                  <a:srgbClr val="313131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2F2F2F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-60">
                <a:solidFill>
                  <a:srgbClr val="2F2F2F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343434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-60">
                <a:solidFill>
                  <a:srgbClr val="343434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3B3B3B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30">
                <a:solidFill>
                  <a:srgbClr val="3B3B3B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343434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-10">
                <a:solidFill>
                  <a:srgbClr val="343434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solidFill>
                  <a:srgbClr val="232323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850" spc="500">
                <a:solidFill>
                  <a:srgbClr val="232323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850">
              <a:latin typeface="Arial MT"/>
              <a:cs typeface="Arial MT"/>
            </a:endParaRPr>
          </a:p>
          <a:p>
            <a:pPr marL="327025">
              <a:lnSpc>
                <a:spcPct val="100000"/>
              </a:lnSpc>
            </a:pP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Artigo</a:t>
            </a:r>
            <a:r>
              <a:rPr dirty="0" sz="850" spc="-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414141"/>
                </a:solidFill>
                <a:latin typeface="Arial MT"/>
                <a:cs typeface="Arial MT"/>
              </a:rPr>
              <a:t>1º</a:t>
            </a:r>
            <a:r>
              <a:rPr dirty="0" sz="850" spc="-1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13131"/>
                </a:solidFill>
                <a:latin typeface="Arial MT"/>
                <a:cs typeface="Arial MT"/>
              </a:rPr>
              <a:t>-</a:t>
            </a:r>
            <a:r>
              <a:rPr dirty="0" sz="850" spc="-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32323"/>
                </a:solidFill>
                <a:latin typeface="Arial MT"/>
                <a:cs typeface="Arial MT"/>
              </a:rPr>
              <a:t>Fica</a:t>
            </a:r>
            <a:r>
              <a:rPr dirty="0" sz="850" spc="-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32323"/>
                </a:solidFill>
                <a:latin typeface="Arial MT"/>
                <a:cs typeface="Arial MT"/>
              </a:rPr>
              <a:t>aberto</a:t>
            </a:r>
            <a:r>
              <a:rPr dirty="0" sz="850" spc="-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A1A1A"/>
                </a:solidFill>
                <a:latin typeface="Arial MT"/>
                <a:cs typeface="Arial MT"/>
              </a:rPr>
              <a:t>crédito</a:t>
            </a:r>
            <a:r>
              <a:rPr dirty="0" sz="850" spc="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D1D1D"/>
                </a:solidFill>
                <a:latin typeface="Arial MT"/>
                <a:cs typeface="Arial MT"/>
              </a:rPr>
              <a:t>suplementar</a:t>
            </a:r>
            <a:r>
              <a:rPr dirty="0" sz="850" spc="7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A2A2A"/>
                </a:solidFill>
                <a:latin typeface="Arial MT"/>
                <a:cs typeface="Arial MT"/>
              </a:rPr>
              <a:t>as</a:t>
            </a:r>
            <a:r>
              <a:rPr dirty="0" sz="850" spc="-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11111"/>
                </a:solidFill>
                <a:latin typeface="Arial MT"/>
                <a:cs typeface="Arial MT"/>
              </a:rPr>
              <a:t>segulntes</a:t>
            </a:r>
            <a:r>
              <a:rPr dirty="0" sz="850" spc="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97730" y="4196612"/>
            <a:ext cx="2700020" cy="387985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u="sng" sz="850">
                <a:solidFill>
                  <a:srgbClr val="1C1C1C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50" spc="-25">
                <a:solidFill>
                  <a:srgbClr val="1C1C1C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solidFill>
                  <a:srgbClr val="161616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50" spc="500">
                <a:solidFill>
                  <a:srgbClr val="161616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6040">
              <a:lnSpc>
                <a:spcPct val="100000"/>
              </a:lnSpc>
              <a:spcBef>
                <a:spcPts val="340"/>
              </a:spcBef>
            </a:pPr>
            <a:r>
              <a:rPr dirty="0" sz="1000" spc="-10" b="1">
                <a:solidFill>
                  <a:srgbClr val="232323"/>
                </a:solidFill>
                <a:latin typeface="Arial"/>
                <a:cs typeface="Arial"/>
              </a:rPr>
              <a:t>PREFEITURA</a:t>
            </a:r>
            <a:r>
              <a:rPr dirty="0" sz="1000" spc="3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12121"/>
                </a:solidFill>
                <a:latin typeface="Arial"/>
                <a:cs typeface="Arial"/>
              </a:rPr>
              <a:t>MUNICIPAL</a:t>
            </a:r>
            <a:r>
              <a:rPr dirty="0" sz="1000" spc="4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D2D2D"/>
                </a:solidFill>
                <a:latin typeface="Arial"/>
                <a:cs typeface="Arial"/>
              </a:rPr>
              <a:t>DE</a:t>
            </a:r>
            <a:r>
              <a:rPr dirty="0" sz="1000" spc="-4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32323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501473" y="4573843"/>
          <a:ext cx="6582409" cy="10191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3900"/>
                <a:gridCol w="2731135"/>
                <a:gridCol w="2293619"/>
                <a:gridCol w="755015"/>
              </a:tblGrid>
              <a:tr h="1778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01.07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25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Secretaria</a:t>
                      </a:r>
                      <a:r>
                        <a:rPr dirty="0" sz="850" spc="7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45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MunlclpaT</a:t>
                      </a:r>
                      <a:r>
                        <a:rPr dirty="0" sz="850" spc="125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0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50" spc="-60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Fazenda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1.169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Encargos</a:t>
                      </a:r>
                      <a:r>
                        <a:rPr dirty="0" sz="850" spc="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Dívida</a:t>
                      </a:r>
                      <a:r>
                        <a:rPr dirty="0" sz="850" spc="-3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50" spc="-8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50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INSS,</a:t>
                      </a:r>
                      <a:r>
                        <a:rPr dirty="0" sz="85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50" spc="2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PASEP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3.2.9.0.21.00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JUROS</a:t>
                      </a:r>
                      <a:r>
                        <a:rPr dirty="0" sz="850" spc="-1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SOBRE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50" spc="-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DIVIDA</a:t>
                      </a:r>
                      <a:r>
                        <a:rPr dirty="0" sz="850" spc="-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50" spc="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CONTRATO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5943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500.000,00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5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500.000,00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6510"/>
                </a:tc>
              </a:tr>
              <a:tr h="3371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950" spc="-17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950" spc="-8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21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950" spc="-85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75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950" spc="20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25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950">
                        <a:latin typeface="Arial Black"/>
                        <a:cs typeface="Arial Black"/>
                      </a:endParaRPr>
                    </a:p>
                    <a:p>
                      <a:pPr marL="502920">
                        <a:lnSpc>
                          <a:spcPts val="1015"/>
                        </a:lnSpc>
                        <a:spcBef>
                          <a:spcPts val="220"/>
                        </a:spcBef>
                      </a:pPr>
                      <a:r>
                        <a:rPr dirty="0" sz="850" spc="-11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Valor</a:t>
                      </a:r>
                      <a:r>
                        <a:rPr dirty="0" sz="850" spc="-35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9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TotaT</a:t>
                      </a:r>
                      <a:r>
                        <a:rPr dirty="0" sz="850" spc="5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Suplementado</a:t>
                      </a:r>
                      <a:r>
                        <a:rPr dirty="0" sz="850" spc="9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950" spc="-170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500.000,00</a:t>
                      </a:r>
                      <a:endParaRPr sz="950">
                        <a:latin typeface="Arial Black"/>
                        <a:cs typeface="Arial Black"/>
                      </a:endParaRPr>
                    </a:p>
                    <a:p>
                      <a:pPr marL="226695">
                        <a:lnSpc>
                          <a:spcPts val="1015"/>
                        </a:lnSpc>
                        <a:spcBef>
                          <a:spcPts val="220"/>
                        </a:spcBef>
                      </a:pPr>
                      <a:r>
                        <a:rPr dirty="0" sz="850" spc="-155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SOO.000,O0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3495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858918" y="5630076"/>
            <a:ext cx="597662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1965" marR="5080" indent="-469900">
              <a:lnSpc>
                <a:spcPct val="105900"/>
              </a:lnSpc>
              <a:spcBef>
                <a:spcPts val="100"/>
              </a:spcBef>
            </a:pP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Artigo</a:t>
            </a:r>
            <a:r>
              <a:rPr dirty="0" sz="85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D1D1D"/>
                </a:solidFill>
                <a:latin typeface="Arial MT"/>
                <a:cs typeface="Arial MT"/>
              </a:rPr>
              <a:t>2º</a:t>
            </a:r>
            <a:r>
              <a:rPr dirty="0" sz="850" spc="-5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43434"/>
                </a:solidFill>
                <a:latin typeface="Arial MT"/>
                <a:cs typeface="Arial MT"/>
              </a:rPr>
              <a:t>-</a:t>
            </a:r>
            <a:r>
              <a:rPr dirty="0" sz="850" spc="-7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62626"/>
                </a:solidFill>
                <a:latin typeface="Arial MT"/>
                <a:cs typeface="Arial MT"/>
              </a:rPr>
              <a:t>As</a:t>
            </a:r>
            <a:r>
              <a:rPr dirty="0" sz="850" spc="-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despesas</a:t>
            </a:r>
            <a:r>
              <a:rPr dirty="0" sz="85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decorrentes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13131"/>
                </a:solidFill>
                <a:latin typeface="Arial MT"/>
                <a:cs typeface="Arial MT"/>
              </a:rPr>
              <a:t>da</a:t>
            </a:r>
            <a:r>
              <a:rPr dirty="0" sz="850" spc="-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C1C1C"/>
                </a:solidFill>
                <a:latin typeface="Arial MT"/>
                <a:cs typeface="Arial MT"/>
              </a:rPr>
              <a:t>abertura</a:t>
            </a:r>
            <a:r>
              <a:rPr dirty="0" sz="850" spc="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333333"/>
                </a:solidFill>
                <a:latin typeface="Arial MT"/>
                <a:cs typeface="Arial MT"/>
              </a:rPr>
              <a:t>do</a:t>
            </a:r>
            <a:r>
              <a:rPr dirty="0" sz="850" spc="-2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51515"/>
                </a:solidFill>
                <a:latin typeface="Arial MT"/>
                <a:cs typeface="Arial MT"/>
              </a:rPr>
              <a:t>presente</a:t>
            </a:r>
            <a:r>
              <a:rPr dirty="0" sz="850" spc="3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81818"/>
                </a:solidFill>
                <a:latin typeface="Arial MT"/>
                <a:cs typeface="Arial MT"/>
              </a:rPr>
              <a:t>crédito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0F0F0F"/>
                </a:solidFill>
                <a:latin typeface="Arial MT"/>
                <a:cs typeface="Arial MT"/>
              </a:rPr>
              <a:t>suplementar,</a:t>
            </a:r>
            <a:r>
              <a:rPr dirty="0" sz="850" spc="8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C1C1C"/>
                </a:solidFill>
                <a:latin typeface="Arial MT"/>
                <a:cs typeface="Arial MT"/>
              </a:rPr>
              <a:t>sarao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cobenas</a:t>
            </a:r>
            <a:r>
              <a:rPr dirty="0" sz="850" spc="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32323"/>
                </a:solidFill>
                <a:latin typeface="Arial MT"/>
                <a:cs typeface="Arial MT"/>
              </a:rPr>
              <a:t>com</a:t>
            </a:r>
            <a:r>
              <a:rPr dirty="0" sz="85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F0F0F"/>
                </a:solidFill>
                <a:latin typeface="Arial MT"/>
                <a:cs typeface="Arial MT"/>
              </a:rPr>
              <a:t>recursos</a:t>
            </a:r>
            <a:r>
              <a:rPr dirty="0" sz="850" spc="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51515"/>
                </a:solidFill>
                <a:latin typeface="Arial MT"/>
                <a:cs typeface="Arial MT"/>
              </a:rPr>
              <a:t>que</a:t>
            </a:r>
            <a:r>
              <a:rPr dirty="0" sz="850" spc="-2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42424"/>
                </a:solidFill>
                <a:latin typeface="Arial MT"/>
                <a:cs typeface="Arial MT"/>
              </a:rPr>
              <a:t>trata</a:t>
            </a:r>
            <a:r>
              <a:rPr dirty="0" sz="850" spc="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424242"/>
                </a:solidFill>
                <a:latin typeface="Arial MT"/>
                <a:cs typeface="Arial MT"/>
              </a:rPr>
              <a:t>o </a:t>
            </a: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Artigo </a:t>
            </a:r>
            <a:r>
              <a:rPr dirty="0" sz="850" spc="-35">
                <a:solidFill>
                  <a:srgbClr val="2F2F2F"/>
                </a:solidFill>
                <a:latin typeface="Arial MT"/>
                <a:cs typeface="Arial MT"/>
              </a:rPr>
              <a:t>43</a:t>
            </a:r>
            <a:r>
              <a:rPr dirty="0" sz="850" spc="-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32323"/>
                </a:solidFill>
                <a:latin typeface="Arial MT"/>
                <a:cs typeface="Arial MT"/>
              </a:rPr>
              <a:t>parágrafo</a:t>
            </a:r>
            <a:r>
              <a:rPr dirty="0" sz="850" spc="-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D1D1D"/>
                </a:solidFill>
                <a:latin typeface="Arial MT"/>
                <a:cs typeface="Arial MT"/>
              </a:rPr>
              <a:t>1º</a:t>
            </a:r>
            <a:r>
              <a:rPr dirty="0" sz="850" spc="-4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da</a:t>
            </a:r>
            <a:r>
              <a:rPr dirty="0" sz="850" spc="-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31313"/>
                </a:solidFill>
                <a:latin typeface="Arial MT"/>
                <a:cs typeface="Arial MT"/>
              </a:rPr>
              <a:t>Lei</a:t>
            </a:r>
            <a:r>
              <a:rPr dirty="0" sz="850" spc="-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11111"/>
                </a:solidFill>
                <a:latin typeface="Arial MT"/>
                <a:cs typeface="Arial MT"/>
              </a:rPr>
              <a:t>Federal</a:t>
            </a:r>
            <a:r>
              <a:rPr dirty="0" sz="8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Arial MT"/>
                <a:cs typeface="Arial MT"/>
              </a:rPr>
              <a:t>N°</a:t>
            </a:r>
            <a:r>
              <a:rPr dirty="0" sz="850" spc="-4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12121"/>
                </a:solidFill>
                <a:latin typeface="Arial MT"/>
                <a:cs typeface="Arial MT"/>
              </a:rPr>
              <a:t>4.320/64,</a:t>
            </a:r>
            <a:r>
              <a:rPr dirty="0" sz="85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Inciso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42424"/>
                </a:solidFill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735800" y="6000553"/>
            <a:ext cx="1649730" cy="382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6075" marR="5080" indent="-334010">
              <a:lnSpc>
                <a:spcPct val="137700"/>
              </a:lnSpc>
              <a:spcBef>
                <a:spcPts val="100"/>
              </a:spcBef>
            </a:pPr>
            <a:r>
              <a:rPr dirty="0" sz="850" spc="-25">
                <a:solidFill>
                  <a:srgbClr val="212121"/>
                </a:solidFill>
                <a:latin typeface="Arial MT"/>
                <a:cs typeface="Arial MT"/>
              </a:rPr>
              <a:t>Inciso:</a:t>
            </a:r>
            <a:r>
              <a:rPr dirty="0" sz="850" spc="4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62626"/>
                </a:solidFill>
                <a:latin typeface="Arial MT"/>
                <a:cs typeface="Arial MT"/>
              </a:rPr>
              <a:t>Il </a:t>
            </a:r>
            <a:r>
              <a:rPr dirty="0" sz="850" spc="-30">
                <a:solidFill>
                  <a:srgbClr val="4B4B4B"/>
                </a:solidFill>
                <a:latin typeface="Arial MT"/>
                <a:cs typeface="Arial MT"/>
              </a:rPr>
              <a:t>-</a:t>
            </a:r>
            <a:r>
              <a:rPr dirty="0" sz="850" spc="-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D1D1D"/>
                </a:solidFill>
                <a:latin typeface="Arial MT"/>
                <a:cs typeface="Arial MT"/>
              </a:rPr>
              <a:t>Excesso</a:t>
            </a:r>
            <a:r>
              <a:rPr dirty="0" sz="850" spc="-1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12121"/>
                </a:solidFill>
                <a:latin typeface="Arial MT"/>
                <a:cs typeface="Arial MT"/>
              </a:rPr>
              <a:t>Arrecadação: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III</a:t>
            </a:r>
            <a:r>
              <a:rPr dirty="0" sz="850" spc="-6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F2F2F"/>
                </a:solidFill>
                <a:latin typeface="Arial MT"/>
                <a:cs typeface="Arial MT"/>
              </a:rPr>
              <a:t>-</a:t>
            </a:r>
            <a:r>
              <a:rPr dirty="0" sz="850" spc="-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12121"/>
                </a:solidFill>
                <a:latin typeface="Arial MT"/>
                <a:cs typeface="Arial MT"/>
              </a:rPr>
              <a:t>Anulação</a:t>
            </a:r>
            <a:r>
              <a:rPr dirty="0" sz="850" spc="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12121"/>
                </a:solidFill>
                <a:latin typeface="Arial MT"/>
                <a:cs typeface="Arial MT"/>
              </a:rPr>
              <a:t>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903856" y="5984949"/>
            <a:ext cx="647065" cy="3981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950" spc="-90">
                <a:solidFill>
                  <a:srgbClr val="1A1A1A"/>
                </a:solidFill>
                <a:latin typeface="Arial MT"/>
                <a:cs typeface="Arial MT"/>
              </a:rPr>
              <a:t>R$500.000,00</a:t>
            </a:r>
            <a:endParaRPr sz="950">
              <a:latin typeface="Arial MT"/>
              <a:cs typeface="Arial MT"/>
            </a:endParaRPr>
          </a:p>
          <a:p>
            <a:pPr marL="17780">
              <a:lnSpc>
                <a:spcPct val="100000"/>
              </a:lnSpc>
              <a:spcBef>
                <a:spcPts val="365"/>
              </a:spcBef>
            </a:pP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$500.000,00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01322" y="6340804"/>
            <a:ext cx="2695575" cy="402590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950" spc="-110">
                <a:solidFill>
                  <a:srgbClr val="232323"/>
                </a:solidFill>
                <a:uFill>
                  <a:solidFill>
                    <a:srgbClr val="484848"/>
                  </a:solidFill>
                </a:uFill>
                <a:latin typeface="Arial MT"/>
                <a:cs typeface="Arial MT"/>
              </a:rPr>
              <a:t>DotaGôao</a:t>
            </a:r>
            <a:r>
              <a:rPr dirty="0" u="sng" sz="950" spc="70">
                <a:solidFill>
                  <a:srgbClr val="232323"/>
                </a:solidFill>
                <a:uFill>
                  <a:solidFill>
                    <a:srgbClr val="4848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950" spc="-10">
                <a:solidFill>
                  <a:srgbClr val="1D1D1D"/>
                </a:solidFill>
                <a:uFill>
                  <a:solidFill>
                    <a:srgbClr val="48484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950" spc="500">
                <a:solidFill>
                  <a:srgbClr val="1D1D1D"/>
                </a:solidFill>
                <a:uFill>
                  <a:solidFill>
                    <a:srgbClr val="484848"/>
                  </a:solidFill>
                </a:uFill>
                <a:latin typeface="Arial MT"/>
                <a:cs typeface="Arial MT"/>
              </a:rPr>
              <a:t> </a:t>
            </a:r>
            <a:endParaRPr sz="950">
              <a:latin typeface="Arial MT"/>
              <a:cs typeface="Arial MT"/>
            </a:endParaRPr>
          </a:p>
          <a:p>
            <a:pPr marL="62230">
              <a:lnSpc>
                <a:spcPct val="100000"/>
              </a:lnSpc>
              <a:spcBef>
                <a:spcPts val="320"/>
              </a:spcBef>
            </a:pPr>
            <a:r>
              <a:rPr dirty="0" sz="1000" spc="-10">
                <a:solidFill>
                  <a:srgbClr val="242424"/>
                </a:solidFill>
                <a:latin typeface="Arial MT"/>
                <a:cs typeface="Arial MT"/>
              </a:rPr>
              <a:t>PREFEITURA</a:t>
            </a:r>
            <a:r>
              <a:rPr dirty="0" sz="1000" spc="9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000" spc="-10" b="1">
                <a:solidFill>
                  <a:srgbClr val="232323"/>
                </a:solidFill>
                <a:latin typeface="Arial"/>
                <a:cs typeface="Arial"/>
              </a:rPr>
              <a:t>MUNICIPAL</a:t>
            </a:r>
            <a:r>
              <a:rPr dirty="0" sz="1000" spc="1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100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212121"/>
                </a:solidFill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505939" y="6748012"/>
          <a:ext cx="6587490" cy="1160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6440"/>
                <a:gridCol w="5128895"/>
                <a:gridCol w="655319"/>
              </a:tblGrid>
              <a:tr h="158115">
                <a:tc>
                  <a:txBody>
                    <a:bodyPr/>
                    <a:lstStyle/>
                    <a:p>
                      <a:pPr marL="35560">
                        <a:lnSpc>
                          <a:spcPts val="994"/>
                        </a:lnSpc>
                      </a:pPr>
                      <a:r>
                        <a:rPr dirty="0" sz="9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01.35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994"/>
                        </a:lnSpc>
                      </a:pPr>
                      <a:r>
                        <a:rPr dirty="0" sz="900" spc="-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90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Municipal </a:t>
                      </a:r>
                      <a:r>
                        <a:rPr dirty="0" sz="900" spc="-4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8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Defeaa</a:t>
                      </a:r>
                      <a:r>
                        <a:rPr dirty="0" sz="90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Clvll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2.018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50" spc="-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MANUTENCAO,</a:t>
                      </a:r>
                      <a:r>
                        <a:rPr dirty="0" sz="850" spc="114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ADMINISTRACAO</a:t>
                      </a:r>
                      <a:r>
                        <a:rPr dirty="0" sz="850" spc="5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6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OPERACIONALIZACAO</a:t>
                      </a:r>
                      <a:r>
                        <a:rPr dirty="0" sz="850" spc="-9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SUBSECRETARIA</a:t>
                      </a:r>
                      <a:r>
                        <a:rPr dirty="0" sz="850" spc="1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320415" algn="l"/>
                        </a:tabLst>
                      </a:pPr>
                      <a:r>
                        <a:rPr dirty="0" sz="850" spc="-3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 spc="-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6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8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-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JUR(DICA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3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300.000,00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319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4.4.8.0.52.00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324860" algn="l"/>
                        </a:tabLst>
                      </a:pPr>
                      <a:r>
                        <a:rPr dirty="0" sz="850" spc="-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50" spc="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6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1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200.000.00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80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21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50" spc="-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50" spc="-7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4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50" spc="-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4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950" spc="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6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950" spc="-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Atlvldode</a:t>
                      </a:r>
                      <a:r>
                        <a:rPr dirty="0" sz="950" spc="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50" spc="-6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VOO.000,00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2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4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1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8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800.000,00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145"/>
                </a:tc>
              </a:tr>
              <a:tr h="150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5140">
                        <a:lnSpc>
                          <a:spcPts val="1050"/>
                        </a:lnSpc>
                        <a:spcBef>
                          <a:spcPts val="35"/>
                        </a:spcBef>
                      </a:pPr>
                      <a:r>
                        <a:rPr dirty="0" sz="95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95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50" spc="-4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95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050"/>
                        </a:lnSpc>
                        <a:spcBef>
                          <a:spcPts val="35"/>
                        </a:spcBef>
                      </a:pPr>
                      <a:r>
                        <a:rPr dirty="0" sz="9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500.000,00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7532" y="146372"/>
            <a:ext cx="750211" cy="74996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90085" y="9719083"/>
            <a:ext cx="6673215" cy="0"/>
          </a:xfrm>
          <a:custGeom>
            <a:avLst/>
            <a:gdLst/>
            <a:ahLst/>
            <a:cxnLst/>
            <a:rect l="l" t="t" r="r" b="b"/>
            <a:pathLst>
              <a:path w="6673215" h="0">
                <a:moveTo>
                  <a:pt x="0" y="0"/>
                </a:moveTo>
                <a:lnTo>
                  <a:pt x="6672618" y="0"/>
                </a:lnTo>
              </a:path>
            </a:pathLst>
          </a:custGeom>
          <a:ln w="12194">
            <a:solidFill>
              <a:srgbClr val="4848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29160" y="2472480"/>
            <a:ext cx="1955164" cy="0"/>
          </a:xfrm>
          <a:custGeom>
            <a:avLst/>
            <a:gdLst/>
            <a:ahLst/>
            <a:cxnLst/>
            <a:rect l="l" t="t" r="r" b="b"/>
            <a:pathLst>
              <a:path w="1955164" h="0">
                <a:moveTo>
                  <a:pt x="0" y="0"/>
                </a:moveTo>
                <a:lnTo>
                  <a:pt x="1954820" y="0"/>
                </a:lnTo>
              </a:path>
            </a:pathLst>
          </a:custGeom>
          <a:ln w="12194">
            <a:solidFill>
              <a:srgbClr val="484B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56539" y="1060962"/>
            <a:ext cx="6663690" cy="0"/>
          </a:xfrm>
          <a:custGeom>
            <a:avLst/>
            <a:gdLst/>
            <a:ahLst/>
            <a:cxnLst/>
            <a:rect l="l" t="t" r="r" b="b"/>
            <a:pathLst>
              <a:path w="6663690" h="0">
                <a:moveTo>
                  <a:pt x="0" y="0"/>
                </a:moveTo>
                <a:lnTo>
                  <a:pt x="6663469" y="0"/>
                </a:lnTo>
              </a:path>
            </a:pathLst>
          </a:custGeom>
          <a:ln w="18291">
            <a:solidFill>
              <a:srgbClr val="36363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70215" y="95565"/>
            <a:ext cx="3164840" cy="573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1F1F1F"/>
                </a:solidFill>
                <a:latin typeface="Arial MT"/>
                <a:cs typeface="Arial MT"/>
              </a:rPr>
              <a:t>PREFEITURA</a:t>
            </a:r>
            <a:r>
              <a:rPr dirty="0" sz="1200" spc="8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F1F1F"/>
                </a:solidFill>
                <a:latin typeface="Arial MT"/>
                <a:cs typeface="Arial MT"/>
              </a:rPr>
              <a:t>MUNICIPAL</a:t>
            </a:r>
            <a:r>
              <a:rPr dirty="0" sz="1200" spc="6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1200" spc="-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2700" marR="1998345">
              <a:lnSpc>
                <a:spcPct val="123800"/>
              </a:lnSpc>
              <a:spcBef>
                <a:spcPts val="495"/>
              </a:spcBef>
            </a:pP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Rua</a:t>
            </a:r>
            <a:r>
              <a:rPr dirty="0" sz="800" spc="1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Maria</a:t>
            </a:r>
            <a:r>
              <a:rPr dirty="0" sz="800" spc="8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Lourenço,</a:t>
            </a:r>
            <a:r>
              <a:rPr dirty="0" sz="800" spc="9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18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Fazenda</a:t>
            </a:r>
            <a:r>
              <a:rPr dirty="0" sz="800" spc="4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34343" y="1129560"/>
            <a:ext cx="470534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Artigo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3”</a:t>
            </a:r>
            <a:r>
              <a:rPr dirty="0" sz="80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525252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39180" y="1129560"/>
            <a:ext cx="344106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Revogadas</a:t>
            </a:r>
            <a:r>
              <a:rPr dirty="0" sz="800" spc="6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as</a:t>
            </a:r>
            <a:r>
              <a:rPr dirty="0" sz="800" spc="4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disposições</a:t>
            </a:r>
            <a:r>
              <a:rPr dirty="0" sz="800" spc="4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em</a:t>
            </a:r>
            <a:r>
              <a:rPr dirty="0" sz="800" spc="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contrário.</a:t>
            </a:r>
            <a:r>
              <a:rPr dirty="0" sz="800" spc="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se,</a:t>
            </a:r>
            <a:r>
              <a:rPr dirty="0" sz="800" spc="7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32323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se</a:t>
            </a:r>
            <a:r>
              <a:rPr dirty="0" sz="800" spc="3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e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636672" y="1904166"/>
            <a:ext cx="209867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Gabinete</a:t>
            </a:r>
            <a:r>
              <a:rPr dirty="0" sz="750" spc="1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do</a:t>
            </a:r>
            <a:r>
              <a:rPr dirty="0" sz="750" spc="10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Prefeito,</a:t>
            </a:r>
            <a:r>
              <a:rPr dirty="0" sz="750" spc="14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4</a:t>
            </a:r>
            <a:r>
              <a:rPr dirty="0" sz="750" spc="175">
                <a:solidFill>
                  <a:srgbClr val="2D2D2D"/>
                </a:solidFill>
                <a:latin typeface="Arial MT"/>
                <a:cs typeface="Arial MT"/>
              </a:rPr>
              <a:t> 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750" spc="34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51515"/>
                </a:solidFill>
                <a:latin typeface="Arial MT"/>
                <a:cs typeface="Arial MT"/>
              </a:rPr>
              <a:t>September,</a:t>
            </a:r>
            <a:r>
              <a:rPr dirty="0" sz="750" spc="15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62626"/>
                </a:solidFill>
                <a:latin typeface="Arial MT"/>
                <a:cs typeface="Arial MT"/>
              </a:rPr>
              <a:t>2025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976829" y="9729248"/>
            <a:ext cx="299720" cy="117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solidFill>
                  <a:srgbClr val="2D2D2D"/>
                </a:solidFill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533794" y="9731026"/>
            <a:ext cx="496570" cy="109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2F2F2F"/>
                </a:solidFill>
                <a:latin typeface="Arial MT"/>
                <a:cs typeface="Arial MT"/>
              </a:rPr>
              <a:t>Pagina</a:t>
            </a:r>
            <a:r>
              <a:rPr dirty="0" sz="550" spc="1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383838"/>
                </a:solidFill>
                <a:latin typeface="Arial MT"/>
                <a:cs typeface="Arial MT"/>
              </a:rPr>
              <a:t>2</a:t>
            </a:r>
            <a:r>
              <a:rPr dirty="0" sz="550" spc="7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525252"/>
                </a:solidFill>
                <a:latin typeface="Arial MT"/>
                <a:cs typeface="Arial MT"/>
              </a:rPr>
              <a:t>de</a:t>
            </a:r>
            <a:r>
              <a:rPr dirty="0" sz="550" spc="9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383838"/>
                </a:solidFill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2025-09-09T17:18:01Z</dcterms:created>
  <dcterms:modified xsi:type="dcterms:W3CDTF">2025-09-09T17:18:01Z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2025-09-09T00:00:00Z</vt:filetime>
  </property>
  <property fmtid="{D5CDD505-2E9C-101B-9397-08002B2CF9AE}" pid="5" name="Producer">
    <vt:lpwstr>www.ilovepdf.com</vt:lpwstr>
  </property>
</Properties>
</file>