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jpg" ContentType="image/jpg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6737" y="3314954"/>
            <a:ext cx="6423025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3475" y="5988304"/>
            <a:ext cx="5289550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Servaux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Página </a:t>
            </a:r>
            <a:fld id="{81D60167-4931-47E6-BA6A-407CBD079E47}" type="slidenum">
              <a:rPr dirty="0"/>
              <a:t>#</a:t>
            </a:fld>
            <a:r>
              <a:rPr dirty="0" spc="-10"/>
              <a:t> </a:t>
            </a:r>
            <a:r>
              <a:rPr dirty="0"/>
              <a:t>de</a:t>
            </a:r>
            <a:r>
              <a:rPr dirty="0" spc="-10"/>
              <a:t> </a:t>
            </a:r>
            <a:r>
              <a:rPr dirty="0" spc="-50"/>
              <a:t>2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Servaux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Página </a:t>
            </a:r>
            <a:fld id="{81D60167-4931-47E6-BA6A-407CBD079E47}" type="slidenum">
              <a:rPr dirty="0"/>
              <a:t>#</a:t>
            </a:fld>
            <a:r>
              <a:rPr dirty="0" spc="-10"/>
              <a:t> </a:t>
            </a:r>
            <a:r>
              <a:rPr dirty="0"/>
              <a:t>de</a:t>
            </a:r>
            <a:r>
              <a:rPr dirty="0" spc="-10"/>
              <a:t> </a:t>
            </a:r>
            <a:r>
              <a:rPr dirty="0" spc="-50"/>
              <a:t>2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7825" y="2459482"/>
            <a:ext cx="3287077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1597" y="2459482"/>
            <a:ext cx="3287077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Servaux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Página </a:t>
            </a:r>
            <a:fld id="{81D60167-4931-47E6-BA6A-407CBD079E47}" type="slidenum">
              <a:rPr dirty="0"/>
              <a:t>#</a:t>
            </a:fld>
            <a:r>
              <a:rPr dirty="0" spc="-10"/>
              <a:t> </a:t>
            </a:r>
            <a:r>
              <a:rPr dirty="0"/>
              <a:t>de</a:t>
            </a:r>
            <a:r>
              <a:rPr dirty="0" spc="-10"/>
              <a:t> </a:t>
            </a:r>
            <a:r>
              <a:rPr dirty="0" spc="-50"/>
              <a:t>2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Servaux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Página </a:t>
            </a:r>
            <a:fld id="{81D60167-4931-47E6-BA6A-407CBD079E47}" type="slidenum">
              <a:rPr dirty="0"/>
              <a:t>#</a:t>
            </a:fld>
            <a:r>
              <a:rPr dirty="0" spc="-10"/>
              <a:t> </a:t>
            </a:r>
            <a:r>
              <a:rPr dirty="0"/>
              <a:t>de</a:t>
            </a:r>
            <a:r>
              <a:rPr dirty="0" spc="-10"/>
              <a:t> </a:t>
            </a:r>
            <a:r>
              <a:rPr dirty="0" spc="-50"/>
              <a:t>2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Servaux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Página </a:t>
            </a:r>
            <a:fld id="{81D60167-4931-47E6-BA6A-407CBD079E47}" type="slidenum">
              <a:rPr dirty="0"/>
              <a:t>#</a:t>
            </a:fld>
            <a:r>
              <a:rPr dirty="0" spc="-10"/>
              <a:t> </a:t>
            </a:r>
            <a:r>
              <a:rPr dirty="0"/>
              <a:t>de</a:t>
            </a:r>
            <a:r>
              <a:rPr dirty="0" spc="-10"/>
              <a:t> </a:t>
            </a:r>
            <a:r>
              <a:rPr dirty="0" spc="-50"/>
              <a:t>2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jp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345168" y="1194418"/>
            <a:ext cx="6668134" cy="0"/>
          </a:xfrm>
          <a:custGeom>
            <a:avLst/>
            <a:gdLst/>
            <a:ahLst/>
            <a:cxnLst/>
            <a:rect l="l" t="t" r="r" b="b"/>
            <a:pathLst>
              <a:path w="6668134" h="0">
                <a:moveTo>
                  <a:pt x="0" y="0"/>
                </a:moveTo>
                <a:lnTo>
                  <a:pt x="6667527" y="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pic>
        <p:nvPicPr>
          <p:cNvPr id="17" name="bg object 17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383256" y="256176"/>
            <a:ext cx="790560" cy="790560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7825" y="427736"/>
            <a:ext cx="6800850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7825" y="2459482"/>
            <a:ext cx="6800850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942289" y="9942303"/>
            <a:ext cx="305435" cy="1111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Servaux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7825" y="9944862"/>
            <a:ext cx="173799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6501998" y="9942303"/>
            <a:ext cx="495934" cy="1111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Página </a:t>
            </a:r>
            <a:fld id="{81D60167-4931-47E6-BA6A-407CBD079E47}" type="slidenum">
              <a:rPr dirty="0"/>
              <a:t>#</a:t>
            </a:fld>
            <a:r>
              <a:rPr dirty="0" spc="-10"/>
              <a:t> </a:t>
            </a:r>
            <a:r>
              <a:rPr dirty="0"/>
              <a:t>de</a:t>
            </a:r>
            <a:r>
              <a:rPr dirty="0" spc="-10"/>
              <a:t> </a:t>
            </a:r>
            <a:r>
              <a:rPr dirty="0" spc="-50"/>
              <a:t>2</a:t>
            </a:r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313540" y="186311"/>
            <a:ext cx="3192780" cy="5695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b="1">
                <a:latin typeface="Arial"/>
                <a:cs typeface="Arial"/>
              </a:rPr>
              <a:t>PREFEITURA MUNICIPAL DE </a:t>
            </a:r>
            <a:r>
              <a:rPr dirty="0" sz="1200" spc="-10" b="1">
                <a:latin typeface="Arial"/>
                <a:cs typeface="Arial"/>
              </a:rPr>
              <a:t>SEROPEDICA</a:t>
            </a:r>
            <a:endParaRPr sz="1200">
              <a:latin typeface="Arial"/>
              <a:cs typeface="Arial"/>
            </a:endParaRPr>
          </a:p>
          <a:p>
            <a:pPr marL="12700" marR="2025650">
              <a:lnSpc>
                <a:spcPct val="125000"/>
              </a:lnSpc>
              <a:spcBef>
                <a:spcPts val="445"/>
              </a:spcBef>
            </a:pPr>
            <a:r>
              <a:rPr dirty="0" sz="800" b="1">
                <a:latin typeface="Arial"/>
                <a:cs typeface="Arial"/>
              </a:rPr>
              <a:t>Rua</a:t>
            </a:r>
            <a:r>
              <a:rPr dirty="0" sz="800" spc="-25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Maria</a:t>
            </a:r>
            <a:r>
              <a:rPr dirty="0" sz="800" spc="-25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Lourenço,</a:t>
            </a:r>
            <a:r>
              <a:rPr dirty="0" sz="800" spc="-25" b="1">
                <a:latin typeface="Arial"/>
                <a:cs typeface="Arial"/>
              </a:rPr>
              <a:t> 18</a:t>
            </a:r>
            <a:r>
              <a:rPr dirty="0" sz="800" b="1">
                <a:latin typeface="Arial"/>
                <a:cs typeface="Arial"/>
              </a:rPr>
              <a:t> Fazenda</a:t>
            </a:r>
            <a:r>
              <a:rPr dirty="0" sz="800" spc="-35" b="1">
                <a:latin typeface="Arial"/>
                <a:cs typeface="Arial"/>
              </a:rPr>
              <a:t> </a:t>
            </a:r>
            <a:r>
              <a:rPr dirty="0" sz="800" spc="-10" b="1">
                <a:latin typeface="Arial"/>
                <a:cs typeface="Arial"/>
              </a:rPr>
              <a:t>Caxias</a:t>
            </a:r>
            <a:endParaRPr sz="800">
              <a:latin typeface="Arial"/>
              <a:cs typeface="Arial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437228" y="2616456"/>
            <a:ext cx="6482080" cy="9658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2225" marR="5080" indent="819150">
              <a:lnSpc>
                <a:spcPct val="148400"/>
              </a:lnSpc>
              <a:spcBef>
                <a:spcPts val="100"/>
              </a:spcBef>
            </a:pPr>
            <a:r>
              <a:rPr dirty="0" sz="800">
                <a:latin typeface="Arial MT"/>
                <a:cs typeface="Arial MT"/>
              </a:rPr>
              <a:t>O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PREFEITO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MUNICIPAL,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no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uso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suas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atribuições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legais,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constitucionais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acordo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com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o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que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lhe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confere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o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art.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8º</a:t>
            </a:r>
            <a:r>
              <a:rPr dirty="0" sz="800" spc="18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da</a:t>
            </a:r>
            <a:r>
              <a:rPr dirty="0" sz="800">
                <a:latin typeface="Arial MT"/>
                <a:cs typeface="Arial MT"/>
              </a:rPr>
              <a:t> Lei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nº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859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10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dezembro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2024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publicada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na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edição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extra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II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nº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1924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10/12/2024</a:t>
            </a: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445"/>
              </a:spcBef>
            </a:pP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</a:pPr>
            <a:r>
              <a:rPr dirty="0" u="sng" sz="800"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D</a:t>
            </a:r>
            <a:r>
              <a:rPr dirty="0" u="sng" sz="800" spc="-5"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E C</a:t>
            </a:r>
            <a:r>
              <a:rPr dirty="0" u="sng" sz="800" spc="-5"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R E T</a:t>
            </a:r>
            <a:r>
              <a:rPr dirty="0" u="sng" sz="800" spc="-5"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 spc="-25"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A:</a:t>
            </a: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345"/>
              </a:spcBef>
            </a:pPr>
            <a:endParaRPr sz="800">
              <a:latin typeface="Arial MT"/>
              <a:cs typeface="Arial MT"/>
            </a:endParaRPr>
          </a:p>
          <a:p>
            <a:pPr marL="328295">
              <a:lnSpc>
                <a:spcPct val="100000"/>
              </a:lnSpc>
            </a:pPr>
            <a:r>
              <a:rPr dirty="0" sz="800">
                <a:latin typeface="Arial MT"/>
                <a:cs typeface="Arial MT"/>
              </a:rPr>
              <a:t>Artigo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1º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Fica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aberto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crédito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suplementar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as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seguintes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dotações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4037698" y="1854082"/>
            <a:ext cx="2924810" cy="264795"/>
          </a:xfrm>
          <a:prstGeom prst="rect">
            <a:avLst/>
          </a:prstGeom>
        </p:spPr>
        <p:txBody>
          <a:bodyPr wrap="square" lIns="0" tIns="20320" rIns="0" bIns="0" rtlCol="0" vert="horz">
            <a:spAutoFit/>
          </a:bodyPr>
          <a:lstStyle/>
          <a:p>
            <a:pPr marL="12700" marR="5080">
              <a:lnSpc>
                <a:spcPts val="919"/>
              </a:lnSpc>
              <a:spcBef>
                <a:spcPts val="160"/>
              </a:spcBef>
            </a:pPr>
            <a:r>
              <a:rPr dirty="0" sz="800">
                <a:latin typeface="Arial MT"/>
                <a:cs typeface="Arial MT"/>
              </a:rPr>
              <a:t>Abre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crédito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suplementar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no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valor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total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R$1.855.814,75,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para </a:t>
            </a:r>
            <a:r>
              <a:rPr dirty="0" sz="800">
                <a:latin typeface="Arial MT"/>
                <a:cs typeface="Arial MT"/>
              </a:rPr>
              <a:t>fins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que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se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especifíca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da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outras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providências.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4965425" y="1418211"/>
            <a:ext cx="203390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10">
                <a:latin typeface="Arial MT"/>
                <a:cs typeface="Arial MT"/>
              </a:rPr>
              <a:t>Decreto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Nº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3015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9</a:t>
            </a:r>
            <a:r>
              <a:rPr dirty="0" sz="800" spc="4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20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September,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2025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389600" y="4342894"/>
            <a:ext cx="2712085" cy="377825"/>
          </a:xfrm>
          <a:prstGeom prst="rect">
            <a:avLst/>
          </a:prstGeom>
        </p:spPr>
        <p:txBody>
          <a:bodyPr wrap="square" lIns="0" tIns="4699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70"/>
              </a:spcBef>
            </a:pPr>
            <a:r>
              <a:rPr dirty="0" u="sng" sz="800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Dotações</a:t>
            </a:r>
            <a:r>
              <a:rPr dirty="0" u="sng" sz="800" spc="-45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dirty="0" u="sng" sz="800" spc="-10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Suplementadas</a:t>
            </a:r>
            <a:endParaRPr sz="800">
              <a:latin typeface="Arial"/>
              <a:cs typeface="Arial"/>
            </a:endParaRPr>
          </a:p>
          <a:p>
            <a:pPr marL="60325">
              <a:lnSpc>
                <a:spcPct val="100000"/>
              </a:lnSpc>
              <a:spcBef>
                <a:spcPts val="340"/>
              </a:spcBef>
            </a:pPr>
            <a:r>
              <a:rPr dirty="0" sz="1000" b="1">
                <a:latin typeface="Arial"/>
                <a:cs typeface="Arial"/>
              </a:rPr>
              <a:t>PREFEITURA</a:t>
            </a:r>
            <a:r>
              <a:rPr dirty="0" sz="1000" spc="-20" b="1">
                <a:latin typeface="Arial"/>
                <a:cs typeface="Arial"/>
              </a:rPr>
              <a:t> </a:t>
            </a:r>
            <a:r>
              <a:rPr dirty="0" sz="1000" b="1">
                <a:latin typeface="Arial"/>
                <a:cs typeface="Arial"/>
              </a:rPr>
              <a:t>MUNICIPAL</a:t>
            </a:r>
            <a:r>
              <a:rPr dirty="0" sz="1000" spc="-20" b="1">
                <a:latin typeface="Arial"/>
                <a:cs typeface="Arial"/>
              </a:rPr>
              <a:t> </a:t>
            </a:r>
            <a:r>
              <a:rPr dirty="0" sz="1000" b="1">
                <a:latin typeface="Arial"/>
                <a:cs typeface="Arial"/>
              </a:rPr>
              <a:t>DE</a:t>
            </a:r>
            <a:r>
              <a:rPr dirty="0" sz="1000" spc="-20" b="1">
                <a:latin typeface="Arial"/>
                <a:cs typeface="Arial"/>
              </a:rPr>
              <a:t> </a:t>
            </a:r>
            <a:r>
              <a:rPr dirty="0" sz="1000" spc="-10" b="1">
                <a:latin typeface="Arial"/>
                <a:cs typeface="Arial"/>
              </a:rPr>
              <a:t>SEROPEDICA</a:t>
            </a:r>
            <a:endParaRPr sz="1000">
              <a:latin typeface="Arial"/>
              <a:cs typeface="Arial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513440" y="4661283"/>
            <a:ext cx="619125" cy="558800"/>
          </a:xfrm>
          <a:prstGeom prst="rect">
            <a:avLst/>
          </a:prstGeom>
        </p:spPr>
        <p:txBody>
          <a:bodyPr wrap="square" lIns="0" tIns="7175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65"/>
              </a:spcBef>
            </a:pPr>
            <a:r>
              <a:rPr dirty="0" sz="800" spc="-10" b="1">
                <a:latin typeface="Arial"/>
                <a:cs typeface="Arial"/>
              </a:rPr>
              <a:t>01.07</a:t>
            </a:r>
            <a:endParaRPr sz="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464"/>
              </a:spcBef>
            </a:pPr>
            <a:r>
              <a:rPr dirty="0" sz="800" spc="-10">
                <a:latin typeface="Arial MT"/>
                <a:cs typeface="Arial MT"/>
              </a:rPr>
              <a:t>2.804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390"/>
              </a:spcBef>
            </a:pPr>
            <a:r>
              <a:rPr dirty="0" sz="800" spc="-10">
                <a:latin typeface="Arial MT"/>
                <a:cs typeface="Arial MT"/>
              </a:rPr>
              <a:t>3.3.9.0.39.05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1313540" y="4661283"/>
            <a:ext cx="2905760" cy="558800"/>
          </a:xfrm>
          <a:prstGeom prst="rect">
            <a:avLst/>
          </a:prstGeom>
        </p:spPr>
        <p:txBody>
          <a:bodyPr wrap="square" lIns="0" tIns="7175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65"/>
              </a:spcBef>
            </a:pPr>
            <a:r>
              <a:rPr dirty="0" sz="800" b="1">
                <a:latin typeface="Arial"/>
                <a:cs typeface="Arial"/>
              </a:rPr>
              <a:t>Secretaria</a:t>
            </a:r>
            <a:r>
              <a:rPr dirty="0" sz="800" spc="-30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Municipal</a:t>
            </a:r>
            <a:r>
              <a:rPr dirty="0" sz="800" spc="-30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de</a:t>
            </a:r>
            <a:r>
              <a:rPr dirty="0" sz="800" spc="-30" b="1">
                <a:latin typeface="Arial"/>
                <a:cs typeface="Arial"/>
              </a:rPr>
              <a:t> </a:t>
            </a:r>
            <a:r>
              <a:rPr dirty="0" sz="800" spc="-10" b="1">
                <a:latin typeface="Arial"/>
                <a:cs typeface="Arial"/>
              </a:rPr>
              <a:t>Fazenda</a:t>
            </a:r>
            <a:endParaRPr sz="800">
              <a:latin typeface="Arial"/>
              <a:cs typeface="Arial"/>
            </a:endParaRPr>
          </a:p>
          <a:p>
            <a:pPr marL="12700" marR="5080">
              <a:lnSpc>
                <a:spcPct val="140600"/>
              </a:lnSpc>
              <a:spcBef>
                <a:spcPts val="75"/>
              </a:spcBef>
            </a:pPr>
            <a:r>
              <a:rPr dirty="0" sz="800" spc="-10">
                <a:latin typeface="Arial MT"/>
                <a:cs typeface="Arial MT"/>
              </a:rPr>
              <a:t>Manutenção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Operacionalização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das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Unidades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Administrativas </a:t>
            </a:r>
            <a:r>
              <a:rPr dirty="0" sz="800">
                <a:latin typeface="Arial MT"/>
                <a:cs typeface="Arial MT"/>
              </a:rPr>
              <a:t>DEMAIS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SERVIÇOS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TERCEIROS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PESSOA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JURÍDICA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6370157" y="5023106"/>
            <a:ext cx="619125" cy="549910"/>
          </a:xfrm>
          <a:prstGeom prst="rect">
            <a:avLst/>
          </a:prstGeom>
        </p:spPr>
        <p:txBody>
          <a:bodyPr wrap="square" lIns="0" tIns="622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90"/>
              </a:spcBef>
            </a:pPr>
            <a:r>
              <a:rPr dirty="0" sz="800" spc="-10">
                <a:latin typeface="Arial MT"/>
                <a:cs typeface="Arial MT"/>
              </a:rPr>
              <a:t>1.685.000,00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390"/>
              </a:spcBef>
            </a:pPr>
            <a:r>
              <a:rPr dirty="0" sz="800" spc="-10" b="1">
                <a:latin typeface="Arial"/>
                <a:cs typeface="Arial"/>
              </a:rPr>
              <a:t>1.685.000,00</a:t>
            </a:r>
            <a:endParaRPr sz="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465"/>
              </a:spcBef>
            </a:pPr>
            <a:r>
              <a:rPr dirty="0" sz="800" spc="-10" b="1">
                <a:latin typeface="Arial"/>
                <a:cs typeface="Arial"/>
              </a:rPr>
              <a:t>1.685.000,00</a:t>
            </a:r>
            <a:endParaRPr sz="800">
              <a:latin typeface="Arial"/>
              <a:cs typeface="Arial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4532986" y="5072763"/>
            <a:ext cx="79946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Arial MT"/>
                <a:cs typeface="Arial MT"/>
              </a:rPr>
              <a:t>Royalties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União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4037698" y="5185285"/>
            <a:ext cx="1499235" cy="38735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48400"/>
              </a:lnSpc>
              <a:spcBef>
                <a:spcPts val="100"/>
              </a:spcBef>
            </a:pPr>
            <a:r>
              <a:rPr dirty="0" sz="800" b="1">
                <a:latin typeface="Arial"/>
                <a:cs typeface="Arial"/>
              </a:rPr>
              <a:t>Total</a:t>
            </a:r>
            <a:r>
              <a:rPr dirty="0" sz="800" spc="-20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do</a:t>
            </a:r>
            <a:r>
              <a:rPr dirty="0" sz="800" spc="-15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Projeto</a:t>
            </a:r>
            <a:r>
              <a:rPr dirty="0" sz="800" spc="-20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/</a:t>
            </a:r>
            <a:r>
              <a:rPr dirty="0" sz="800" spc="-15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Atividade</a:t>
            </a:r>
            <a:r>
              <a:rPr dirty="0" sz="800" spc="-20" b="1">
                <a:latin typeface="Arial"/>
                <a:cs typeface="Arial"/>
              </a:rPr>
              <a:t> </a:t>
            </a:r>
            <a:r>
              <a:rPr dirty="0" sz="800" spc="-25" b="1">
                <a:latin typeface="Arial"/>
                <a:cs typeface="Arial"/>
              </a:rPr>
              <a:t>R$</a:t>
            </a:r>
            <a:r>
              <a:rPr dirty="0" sz="800" b="1">
                <a:latin typeface="Arial"/>
                <a:cs typeface="Arial"/>
              </a:rPr>
              <a:t> Total</a:t>
            </a:r>
            <a:r>
              <a:rPr dirty="0" sz="800" spc="-15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da</a:t>
            </a:r>
            <a:r>
              <a:rPr dirty="0" sz="800" spc="-20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Unidade</a:t>
            </a:r>
            <a:r>
              <a:rPr dirty="0" sz="800" spc="195" b="1">
                <a:latin typeface="Arial"/>
                <a:cs typeface="Arial"/>
              </a:rPr>
              <a:t> </a:t>
            </a:r>
            <a:r>
              <a:rPr dirty="0" sz="800" spc="-25" b="1">
                <a:latin typeface="Arial"/>
                <a:cs typeface="Arial"/>
              </a:rPr>
              <a:t>R$</a:t>
            </a:r>
            <a:endParaRPr sz="800">
              <a:latin typeface="Arial"/>
              <a:cs typeface="Arial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513440" y="5528185"/>
            <a:ext cx="619125" cy="558800"/>
          </a:xfrm>
          <a:prstGeom prst="rect">
            <a:avLst/>
          </a:prstGeom>
        </p:spPr>
        <p:txBody>
          <a:bodyPr wrap="square" lIns="0" tIns="7175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65"/>
              </a:spcBef>
            </a:pPr>
            <a:r>
              <a:rPr dirty="0" sz="800" spc="-10" b="1">
                <a:latin typeface="Arial"/>
                <a:cs typeface="Arial"/>
              </a:rPr>
              <a:t>01.09</a:t>
            </a:r>
            <a:endParaRPr sz="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464"/>
              </a:spcBef>
            </a:pPr>
            <a:r>
              <a:rPr dirty="0" sz="800" spc="-10">
                <a:latin typeface="Arial MT"/>
                <a:cs typeface="Arial MT"/>
              </a:rPr>
              <a:t>2.808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390"/>
              </a:spcBef>
            </a:pPr>
            <a:r>
              <a:rPr dirty="0" sz="800" spc="-10">
                <a:latin typeface="Arial MT"/>
                <a:cs typeface="Arial MT"/>
              </a:rPr>
              <a:t>4.4.9.0.52.00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1313540" y="5528185"/>
            <a:ext cx="2905760" cy="558800"/>
          </a:xfrm>
          <a:prstGeom prst="rect">
            <a:avLst/>
          </a:prstGeom>
        </p:spPr>
        <p:txBody>
          <a:bodyPr wrap="square" lIns="0" tIns="7175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65"/>
              </a:spcBef>
            </a:pPr>
            <a:r>
              <a:rPr dirty="0" sz="800" b="1">
                <a:latin typeface="Arial"/>
                <a:cs typeface="Arial"/>
              </a:rPr>
              <a:t>Secretaria</a:t>
            </a:r>
            <a:r>
              <a:rPr dirty="0" sz="800" spc="-30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Municipal</a:t>
            </a:r>
            <a:r>
              <a:rPr dirty="0" sz="800" spc="-30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de</a:t>
            </a:r>
            <a:r>
              <a:rPr dirty="0" sz="800" spc="-30" b="1">
                <a:latin typeface="Arial"/>
                <a:cs typeface="Arial"/>
              </a:rPr>
              <a:t> </a:t>
            </a:r>
            <a:r>
              <a:rPr dirty="0" sz="800" spc="-10" b="1">
                <a:latin typeface="Arial"/>
                <a:cs typeface="Arial"/>
              </a:rPr>
              <a:t>Educação</a:t>
            </a:r>
            <a:endParaRPr sz="800">
              <a:latin typeface="Arial"/>
              <a:cs typeface="Arial"/>
            </a:endParaRPr>
          </a:p>
          <a:p>
            <a:pPr marL="12700" marR="5080">
              <a:lnSpc>
                <a:spcPct val="140600"/>
              </a:lnSpc>
              <a:spcBef>
                <a:spcPts val="75"/>
              </a:spcBef>
            </a:pPr>
            <a:r>
              <a:rPr dirty="0" sz="800" spc="-10">
                <a:latin typeface="Arial MT"/>
                <a:cs typeface="Arial MT"/>
              </a:rPr>
              <a:t>Manutenção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Operacionalização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das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Unidades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Administrativas EQUIPAMENTOS</a:t>
            </a:r>
            <a:r>
              <a:rPr dirty="0" sz="800">
                <a:latin typeface="Arial MT"/>
                <a:cs typeface="Arial MT"/>
              </a:rPr>
              <a:t> E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MATERIAL </a:t>
            </a:r>
            <a:r>
              <a:rPr dirty="0" sz="800" spc="-10">
                <a:latin typeface="Arial MT"/>
                <a:cs typeface="Arial MT"/>
              </a:rPr>
              <a:t>PERMANENTE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6454739" y="5890135"/>
            <a:ext cx="534035" cy="549275"/>
          </a:xfrm>
          <a:prstGeom prst="rect">
            <a:avLst/>
          </a:prstGeom>
        </p:spPr>
        <p:txBody>
          <a:bodyPr wrap="square" lIns="0" tIns="62229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89"/>
              </a:spcBef>
            </a:pPr>
            <a:r>
              <a:rPr dirty="0" sz="800" spc="-10">
                <a:latin typeface="Arial MT"/>
                <a:cs typeface="Arial MT"/>
              </a:rPr>
              <a:t>125.814,75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390"/>
              </a:spcBef>
            </a:pPr>
            <a:r>
              <a:rPr dirty="0" sz="800" spc="-10" b="1">
                <a:latin typeface="Arial"/>
                <a:cs typeface="Arial"/>
              </a:rPr>
              <a:t>125.814,75</a:t>
            </a:r>
            <a:endParaRPr sz="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464"/>
              </a:spcBef>
            </a:pPr>
            <a:r>
              <a:rPr dirty="0" sz="800" spc="-10" b="1">
                <a:latin typeface="Arial"/>
                <a:cs typeface="Arial"/>
              </a:rPr>
              <a:t>125.814,75</a:t>
            </a:r>
            <a:endParaRPr sz="800">
              <a:latin typeface="Arial"/>
              <a:cs typeface="Arial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4532986" y="5939665"/>
            <a:ext cx="171450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Arial MT"/>
                <a:cs typeface="Arial MT"/>
              </a:rPr>
              <a:t>Recursos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Impostos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Vinculados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Ed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1313540" y="6052060"/>
            <a:ext cx="4223385" cy="73025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736850" marR="5080">
              <a:lnSpc>
                <a:spcPct val="148400"/>
              </a:lnSpc>
              <a:spcBef>
                <a:spcPts val="100"/>
              </a:spcBef>
            </a:pPr>
            <a:r>
              <a:rPr dirty="0" sz="800" b="1">
                <a:latin typeface="Arial"/>
                <a:cs typeface="Arial"/>
              </a:rPr>
              <a:t>Total</a:t>
            </a:r>
            <a:r>
              <a:rPr dirty="0" sz="800" spc="-20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do</a:t>
            </a:r>
            <a:r>
              <a:rPr dirty="0" sz="800" spc="-15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Projeto</a:t>
            </a:r>
            <a:r>
              <a:rPr dirty="0" sz="800" spc="-20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/</a:t>
            </a:r>
            <a:r>
              <a:rPr dirty="0" sz="800" spc="-15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Atividade</a:t>
            </a:r>
            <a:r>
              <a:rPr dirty="0" sz="800" spc="-20" b="1">
                <a:latin typeface="Arial"/>
                <a:cs typeface="Arial"/>
              </a:rPr>
              <a:t> </a:t>
            </a:r>
            <a:r>
              <a:rPr dirty="0" sz="800" spc="-25" b="1">
                <a:latin typeface="Arial"/>
                <a:cs typeface="Arial"/>
              </a:rPr>
              <a:t>R$</a:t>
            </a:r>
            <a:r>
              <a:rPr dirty="0" sz="800" b="1">
                <a:latin typeface="Arial"/>
                <a:cs typeface="Arial"/>
              </a:rPr>
              <a:t> Total</a:t>
            </a:r>
            <a:r>
              <a:rPr dirty="0" sz="800" spc="-15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da</a:t>
            </a:r>
            <a:r>
              <a:rPr dirty="0" sz="800" spc="-20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Unidade</a:t>
            </a:r>
            <a:r>
              <a:rPr dirty="0" sz="800" spc="195" b="1">
                <a:latin typeface="Arial"/>
                <a:cs typeface="Arial"/>
              </a:rPr>
              <a:t> </a:t>
            </a:r>
            <a:r>
              <a:rPr dirty="0" sz="800" spc="-25" b="1">
                <a:latin typeface="Arial"/>
                <a:cs typeface="Arial"/>
              </a:rPr>
              <a:t>R$</a:t>
            </a:r>
            <a:endParaRPr sz="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315"/>
              </a:spcBef>
            </a:pPr>
            <a:r>
              <a:rPr dirty="0" sz="800" b="1">
                <a:latin typeface="Arial"/>
                <a:cs typeface="Arial"/>
              </a:rPr>
              <a:t>Secretária</a:t>
            </a:r>
            <a:r>
              <a:rPr dirty="0" sz="800" spc="-30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Municipal</a:t>
            </a:r>
            <a:r>
              <a:rPr dirty="0" sz="800" spc="-30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de</a:t>
            </a:r>
            <a:r>
              <a:rPr dirty="0" sz="800" spc="-25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Assistência</a:t>
            </a:r>
            <a:r>
              <a:rPr dirty="0" sz="800" spc="-30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Social</a:t>
            </a:r>
            <a:r>
              <a:rPr dirty="0" sz="800" spc="-25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e</a:t>
            </a:r>
            <a:r>
              <a:rPr dirty="0" sz="800" spc="-30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Direitos</a:t>
            </a:r>
            <a:r>
              <a:rPr dirty="0" sz="800" spc="-25" b="1">
                <a:latin typeface="Arial"/>
                <a:cs typeface="Arial"/>
              </a:rPr>
              <a:t> </a:t>
            </a:r>
            <a:r>
              <a:rPr dirty="0" sz="800" spc="-10" b="1">
                <a:latin typeface="Arial"/>
                <a:cs typeface="Arial"/>
              </a:rPr>
              <a:t>Humanos</a:t>
            </a:r>
            <a:endParaRPr sz="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465"/>
              </a:spcBef>
            </a:pPr>
            <a:r>
              <a:rPr dirty="0" sz="800">
                <a:latin typeface="Arial MT"/>
                <a:cs typeface="Arial MT"/>
              </a:rPr>
              <a:t>Manutenção,</a:t>
            </a:r>
            <a:r>
              <a:rPr dirty="0" sz="800" spc="-10">
                <a:latin typeface="Arial MT"/>
                <a:cs typeface="Arial MT"/>
              </a:rPr>
              <a:t> Administração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Operacionalização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das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Unidade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513440" y="6394960"/>
            <a:ext cx="619125" cy="558800"/>
          </a:xfrm>
          <a:prstGeom prst="rect">
            <a:avLst/>
          </a:prstGeom>
        </p:spPr>
        <p:txBody>
          <a:bodyPr wrap="square" lIns="0" tIns="7175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65"/>
              </a:spcBef>
            </a:pPr>
            <a:r>
              <a:rPr dirty="0" sz="800" spc="-10" b="1">
                <a:latin typeface="Arial"/>
                <a:cs typeface="Arial"/>
              </a:rPr>
              <a:t>01.15</a:t>
            </a:r>
            <a:endParaRPr sz="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464"/>
              </a:spcBef>
            </a:pPr>
            <a:r>
              <a:rPr dirty="0" sz="800" spc="-10">
                <a:latin typeface="Arial MT"/>
                <a:cs typeface="Arial MT"/>
              </a:rPr>
              <a:t>2.849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390"/>
              </a:spcBef>
            </a:pPr>
            <a:r>
              <a:rPr dirty="0" sz="800" spc="-10">
                <a:latin typeface="Arial MT"/>
                <a:cs typeface="Arial MT"/>
              </a:rPr>
              <a:t>3.3.9.0.39.05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1313540" y="6806440"/>
            <a:ext cx="401891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3231515" algn="l"/>
              </a:tabLst>
            </a:pPr>
            <a:r>
              <a:rPr dirty="0" sz="800">
                <a:latin typeface="Arial MT"/>
                <a:cs typeface="Arial MT"/>
              </a:rPr>
              <a:t>DEMAIS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SERVIÇOS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TERCEIROS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PESSOA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JURÍDICA</a:t>
            </a:r>
            <a:r>
              <a:rPr dirty="0" sz="800">
                <a:latin typeface="Arial MT"/>
                <a:cs typeface="Arial MT"/>
              </a:rPr>
              <a:t>	Royalties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União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6511128" y="6806440"/>
            <a:ext cx="47752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10">
                <a:latin typeface="Arial MT"/>
                <a:cs typeface="Arial MT"/>
              </a:rPr>
              <a:t>45.000,00</a:t>
            </a:r>
            <a:endParaRPr sz="800">
              <a:latin typeface="Arial MT"/>
              <a:cs typeface="Arial MT"/>
            </a:endParaRPr>
          </a:p>
        </p:txBody>
      </p:sp>
      <p:graphicFrame>
        <p:nvGraphicFramePr>
          <p:cNvPr id="20" name="object 20" descr=""/>
          <p:cNvGraphicFramePr>
            <a:graphicFrameLocks noGrp="1"/>
          </p:cNvGraphicFramePr>
          <p:nvPr/>
        </p:nvGraphicFramePr>
        <p:xfrm>
          <a:off x="4018648" y="7000341"/>
          <a:ext cx="3065780" cy="45529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103120"/>
                <a:gridCol w="885825"/>
              </a:tblGrid>
              <a:tr h="146685">
                <a:tc>
                  <a:txBody>
                    <a:bodyPr/>
                    <a:lstStyle/>
                    <a:p>
                      <a:pPr marL="31750">
                        <a:lnSpc>
                          <a:spcPts val="885"/>
                        </a:lnSpc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Projeto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/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Atividade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R$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ts val="885"/>
                        </a:lnSpc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45.000,00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</a:tr>
              <a:tr h="17145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da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Unidade</a:t>
                      </a:r>
                      <a:r>
                        <a:rPr dirty="0" sz="800" spc="19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R$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2413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45.000,00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24130"/>
                </a:tc>
              </a:tr>
              <a:tr h="137160">
                <a:tc>
                  <a:txBody>
                    <a:bodyPr/>
                    <a:lstStyle/>
                    <a:p>
                      <a:pPr marL="430530">
                        <a:lnSpc>
                          <a:spcPts val="869"/>
                        </a:lnSpc>
                        <a:spcBef>
                          <a:spcPts val="115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Valor</a:t>
                      </a:r>
                      <a:r>
                        <a:rPr dirty="0" sz="800" spc="-3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3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Suplementado</a:t>
                      </a:r>
                      <a:r>
                        <a:rPr dirty="0" sz="800" spc="-3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R$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4605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ts val="869"/>
                        </a:lnSpc>
                        <a:spcBef>
                          <a:spcPts val="11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1.855.814,75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4605"/>
                </a:tc>
              </a:tr>
            </a:tbl>
          </a:graphicData>
        </a:graphic>
      </p:graphicFrame>
      <p:sp>
        <p:nvSpPr>
          <p:cNvPr id="21" name="object 21" descr=""/>
          <p:cNvSpPr txBox="1"/>
          <p:nvPr/>
        </p:nvSpPr>
        <p:spPr>
          <a:xfrm>
            <a:off x="845297" y="7509512"/>
            <a:ext cx="5988685" cy="2921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480695" marR="5080" indent="-468630">
              <a:lnSpc>
                <a:spcPct val="109400"/>
              </a:lnSpc>
              <a:spcBef>
                <a:spcPts val="100"/>
              </a:spcBef>
            </a:pPr>
            <a:r>
              <a:rPr dirty="0" sz="800">
                <a:latin typeface="Arial MT"/>
                <a:cs typeface="Arial MT"/>
              </a:rPr>
              <a:t>Artigo</a:t>
            </a:r>
            <a:r>
              <a:rPr dirty="0" sz="800" spc="-4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2º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7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As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despesas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decorrentes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da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abertura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do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presente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crédito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suplementar,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serão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cobertas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com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recursos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que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trata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o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Artigo </a:t>
            </a:r>
            <a:r>
              <a:rPr dirty="0" sz="800">
                <a:latin typeface="Arial MT"/>
                <a:cs typeface="Arial MT"/>
              </a:rPr>
              <a:t>43</a:t>
            </a:r>
            <a:r>
              <a:rPr dirty="0" sz="800" spc="-10">
                <a:latin typeface="Arial MT"/>
                <a:cs typeface="Arial MT"/>
              </a:rPr>
              <a:t> parágrafo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1º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da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Lei</a:t>
            </a:r>
            <a:r>
              <a:rPr dirty="0" sz="800" spc="-10">
                <a:latin typeface="Arial MT"/>
                <a:cs typeface="Arial MT"/>
              </a:rPr>
              <a:t> Federal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Nº</a:t>
            </a:r>
            <a:r>
              <a:rPr dirty="0" sz="800" spc="-10">
                <a:latin typeface="Arial MT"/>
                <a:cs typeface="Arial MT"/>
              </a:rPr>
              <a:t> 4.320/64,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Inciso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III.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22" name="object 22" descr=""/>
          <p:cNvSpPr txBox="1"/>
          <p:nvPr/>
        </p:nvSpPr>
        <p:spPr>
          <a:xfrm>
            <a:off x="1725744" y="7871462"/>
            <a:ext cx="1661160" cy="38735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42900" marR="5080" indent="-330835">
              <a:lnSpc>
                <a:spcPct val="148400"/>
              </a:lnSpc>
              <a:spcBef>
                <a:spcPts val="100"/>
              </a:spcBef>
            </a:pPr>
            <a:r>
              <a:rPr dirty="0" sz="800">
                <a:latin typeface="Arial MT"/>
                <a:cs typeface="Arial MT"/>
              </a:rPr>
              <a:t>Inciso:</a:t>
            </a:r>
            <a:r>
              <a:rPr dirty="0" sz="800" spc="5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II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10">
                <a:latin typeface="Arial MT"/>
                <a:cs typeface="Arial MT"/>
              </a:rPr>
              <a:t> Excesso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10">
                <a:latin typeface="Arial MT"/>
                <a:cs typeface="Arial MT"/>
              </a:rPr>
              <a:t> Arrecadação: </a:t>
            </a:r>
            <a:r>
              <a:rPr dirty="0" sz="800">
                <a:latin typeface="Arial MT"/>
                <a:cs typeface="Arial MT"/>
              </a:rPr>
              <a:t>III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 </a:t>
            </a:r>
            <a:r>
              <a:rPr dirty="0" sz="800" spc="-10">
                <a:latin typeface="Arial MT"/>
                <a:cs typeface="Arial MT"/>
              </a:rPr>
              <a:t>Anulação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 </a:t>
            </a:r>
            <a:r>
              <a:rPr dirty="0" sz="800" spc="-10">
                <a:latin typeface="Arial MT"/>
                <a:cs typeface="Arial MT"/>
              </a:rPr>
              <a:t>Dotação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50">
                <a:latin typeface="Arial MT"/>
                <a:cs typeface="Arial MT"/>
              </a:rPr>
              <a:t>: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23" name="object 23" descr=""/>
          <p:cNvSpPr txBox="1"/>
          <p:nvPr/>
        </p:nvSpPr>
        <p:spPr>
          <a:xfrm>
            <a:off x="389600" y="8238873"/>
            <a:ext cx="2712085" cy="377825"/>
          </a:xfrm>
          <a:prstGeom prst="rect">
            <a:avLst/>
          </a:prstGeom>
        </p:spPr>
        <p:txBody>
          <a:bodyPr wrap="square" lIns="0" tIns="4699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70"/>
              </a:spcBef>
            </a:pPr>
            <a:r>
              <a:rPr dirty="0" u="sng" sz="800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Dotações</a:t>
            </a:r>
            <a:r>
              <a:rPr dirty="0" u="sng" sz="800" spc="-45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dirty="0" u="sng" sz="800" spc="-10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Anuladas</a:t>
            </a:r>
            <a:endParaRPr sz="800">
              <a:latin typeface="Arial"/>
              <a:cs typeface="Arial"/>
            </a:endParaRPr>
          </a:p>
          <a:p>
            <a:pPr marL="60325">
              <a:lnSpc>
                <a:spcPct val="100000"/>
              </a:lnSpc>
              <a:spcBef>
                <a:spcPts val="340"/>
              </a:spcBef>
            </a:pPr>
            <a:r>
              <a:rPr dirty="0" sz="1000" b="1">
                <a:latin typeface="Arial"/>
                <a:cs typeface="Arial"/>
              </a:rPr>
              <a:t>PREFEITURA</a:t>
            </a:r>
            <a:r>
              <a:rPr dirty="0" sz="1000" spc="-20" b="1">
                <a:latin typeface="Arial"/>
                <a:cs typeface="Arial"/>
              </a:rPr>
              <a:t> </a:t>
            </a:r>
            <a:r>
              <a:rPr dirty="0" sz="1000" b="1">
                <a:latin typeface="Arial"/>
                <a:cs typeface="Arial"/>
              </a:rPr>
              <a:t>MUNICIPAL</a:t>
            </a:r>
            <a:r>
              <a:rPr dirty="0" sz="1000" spc="-20" b="1">
                <a:latin typeface="Arial"/>
                <a:cs typeface="Arial"/>
              </a:rPr>
              <a:t> </a:t>
            </a:r>
            <a:r>
              <a:rPr dirty="0" sz="1000" b="1">
                <a:latin typeface="Arial"/>
                <a:cs typeface="Arial"/>
              </a:rPr>
              <a:t>DE</a:t>
            </a:r>
            <a:r>
              <a:rPr dirty="0" sz="1000" spc="-20" b="1">
                <a:latin typeface="Arial"/>
                <a:cs typeface="Arial"/>
              </a:rPr>
              <a:t> </a:t>
            </a:r>
            <a:r>
              <a:rPr dirty="0" sz="1000" spc="-10" b="1">
                <a:latin typeface="Arial"/>
                <a:cs typeface="Arial"/>
              </a:rPr>
              <a:t>SEROPEDICA</a:t>
            </a:r>
            <a:endParaRPr sz="1000">
              <a:latin typeface="Arial"/>
              <a:cs typeface="Arial"/>
            </a:endParaRPr>
          </a:p>
        </p:txBody>
      </p:sp>
      <p:sp>
        <p:nvSpPr>
          <p:cNvPr id="24" name="object 24" descr=""/>
          <p:cNvSpPr txBox="1"/>
          <p:nvPr/>
        </p:nvSpPr>
        <p:spPr>
          <a:xfrm>
            <a:off x="3894814" y="7871462"/>
            <a:ext cx="748665" cy="387350"/>
          </a:xfrm>
          <a:prstGeom prst="rect">
            <a:avLst/>
          </a:prstGeom>
        </p:spPr>
        <p:txBody>
          <a:bodyPr wrap="square" lIns="0" tIns="7175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65"/>
              </a:spcBef>
            </a:pPr>
            <a:r>
              <a:rPr dirty="0" sz="800" spc="-10">
                <a:latin typeface="Arial MT"/>
                <a:cs typeface="Arial MT"/>
              </a:rPr>
              <a:t>R$1.855.814,75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465"/>
              </a:spcBef>
            </a:pPr>
            <a:r>
              <a:rPr dirty="0" sz="800" spc="-10">
                <a:latin typeface="Arial MT"/>
                <a:cs typeface="Arial MT"/>
              </a:rPr>
              <a:t>$1.855.814,75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25" name="object 25" descr=""/>
          <p:cNvSpPr txBox="1"/>
          <p:nvPr/>
        </p:nvSpPr>
        <p:spPr>
          <a:xfrm>
            <a:off x="513440" y="8557262"/>
            <a:ext cx="619125" cy="558800"/>
          </a:xfrm>
          <a:prstGeom prst="rect">
            <a:avLst/>
          </a:prstGeom>
        </p:spPr>
        <p:txBody>
          <a:bodyPr wrap="square" lIns="0" tIns="7175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65"/>
              </a:spcBef>
            </a:pPr>
            <a:r>
              <a:rPr dirty="0" sz="800" spc="-10" b="1">
                <a:latin typeface="Arial"/>
                <a:cs typeface="Arial"/>
              </a:rPr>
              <a:t>01.09</a:t>
            </a:r>
            <a:endParaRPr sz="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465"/>
              </a:spcBef>
            </a:pPr>
            <a:r>
              <a:rPr dirty="0" sz="800" spc="-10">
                <a:latin typeface="Arial MT"/>
                <a:cs typeface="Arial MT"/>
              </a:rPr>
              <a:t>2.808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390"/>
              </a:spcBef>
            </a:pPr>
            <a:r>
              <a:rPr dirty="0" sz="800" spc="-10">
                <a:latin typeface="Arial MT"/>
                <a:cs typeface="Arial MT"/>
              </a:rPr>
              <a:t>3.1.9.0.14.00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26" name="object 26" descr=""/>
          <p:cNvSpPr txBox="1"/>
          <p:nvPr/>
        </p:nvSpPr>
        <p:spPr>
          <a:xfrm>
            <a:off x="1313540" y="8557262"/>
            <a:ext cx="2905760" cy="558800"/>
          </a:xfrm>
          <a:prstGeom prst="rect">
            <a:avLst/>
          </a:prstGeom>
        </p:spPr>
        <p:txBody>
          <a:bodyPr wrap="square" lIns="0" tIns="7175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65"/>
              </a:spcBef>
            </a:pPr>
            <a:r>
              <a:rPr dirty="0" sz="800" b="1">
                <a:latin typeface="Arial"/>
                <a:cs typeface="Arial"/>
              </a:rPr>
              <a:t>Secretaria</a:t>
            </a:r>
            <a:r>
              <a:rPr dirty="0" sz="800" spc="-30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Municipal</a:t>
            </a:r>
            <a:r>
              <a:rPr dirty="0" sz="800" spc="-30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de</a:t>
            </a:r>
            <a:r>
              <a:rPr dirty="0" sz="800" spc="-30" b="1">
                <a:latin typeface="Arial"/>
                <a:cs typeface="Arial"/>
              </a:rPr>
              <a:t> </a:t>
            </a:r>
            <a:r>
              <a:rPr dirty="0" sz="800" spc="-10" b="1">
                <a:latin typeface="Arial"/>
                <a:cs typeface="Arial"/>
              </a:rPr>
              <a:t>Educação</a:t>
            </a:r>
            <a:endParaRPr sz="800">
              <a:latin typeface="Arial"/>
              <a:cs typeface="Arial"/>
            </a:endParaRPr>
          </a:p>
          <a:p>
            <a:pPr marL="12700" marR="5080">
              <a:lnSpc>
                <a:spcPct val="140600"/>
              </a:lnSpc>
              <a:spcBef>
                <a:spcPts val="75"/>
              </a:spcBef>
            </a:pPr>
            <a:r>
              <a:rPr dirty="0" sz="800" spc="-10">
                <a:latin typeface="Arial MT"/>
                <a:cs typeface="Arial MT"/>
              </a:rPr>
              <a:t>Manutenção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Operacionalização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das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Unidades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Administrativas </a:t>
            </a:r>
            <a:r>
              <a:rPr dirty="0" sz="800">
                <a:latin typeface="Arial MT"/>
                <a:cs typeface="Arial MT"/>
              </a:rPr>
              <a:t>DIÁRIAS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CIVIL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27" name="object 27" descr=""/>
          <p:cNvSpPr txBox="1"/>
          <p:nvPr/>
        </p:nvSpPr>
        <p:spPr>
          <a:xfrm>
            <a:off x="6454739" y="8968742"/>
            <a:ext cx="53403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10">
                <a:latin typeface="Arial MT"/>
                <a:cs typeface="Arial MT"/>
              </a:rPr>
              <a:t>125.814,75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28" name="object 28" descr=""/>
          <p:cNvSpPr txBox="1"/>
          <p:nvPr/>
        </p:nvSpPr>
        <p:spPr>
          <a:xfrm>
            <a:off x="4532986" y="8968742"/>
            <a:ext cx="171450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Arial MT"/>
                <a:cs typeface="Arial MT"/>
              </a:rPr>
              <a:t>Recursos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Impostos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Vinculados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Ed</a:t>
            </a:r>
            <a:endParaRPr sz="800">
              <a:latin typeface="Arial MT"/>
              <a:cs typeface="Arial MT"/>
            </a:endParaRPr>
          </a:p>
        </p:txBody>
      </p:sp>
      <p:graphicFrame>
        <p:nvGraphicFramePr>
          <p:cNvPr id="29" name="object 29" descr=""/>
          <p:cNvGraphicFramePr>
            <a:graphicFrameLocks noGrp="1"/>
          </p:cNvGraphicFramePr>
          <p:nvPr/>
        </p:nvGraphicFramePr>
        <p:xfrm>
          <a:off x="494390" y="9162516"/>
          <a:ext cx="6590030" cy="63626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58800"/>
                <a:gridCol w="5245735"/>
                <a:gridCol w="708660"/>
              </a:tblGrid>
              <a:tr h="14668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996565">
                        <a:lnSpc>
                          <a:spcPts val="885"/>
                        </a:lnSpc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Projeto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/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Atividade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R$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ts val="885"/>
                        </a:lnSpc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125.814,75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</a:tr>
              <a:tr h="3429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75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01.35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68580"/>
                </a:tc>
                <a:tc>
                  <a:txBody>
                    <a:bodyPr/>
                    <a:lstStyle/>
                    <a:p>
                      <a:pPr marL="2996565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da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Unidade</a:t>
                      </a:r>
                      <a:r>
                        <a:rPr dirty="0" sz="800" spc="19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R$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272415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Secretária</a:t>
                      </a:r>
                      <a:r>
                        <a:rPr dirty="0" sz="800" spc="-3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Municipal</a:t>
                      </a:r>
                      <a:r>
                        <a:rPr dirty="0" sz="800" spc="-3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de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Defesa</a:t>
                      </a:r>
                      <a:r>
                        <a:rPr dirty="0" sz="800" spc="-3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Civil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2413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125.814,75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24130"/>
                </a:tc>
              </a:tr>
              <a:tr h="146685">
                <a:tc>
                  <a:txBody>
                    <a:bodyPr/>
                    <a:lstStyle/>
                    <a:p>
                      <a:pPr marL="31750">
                        <a:lnSpc>
                          <a:spcPts val="869"/>
                        </a:lnSpc>
                        <a:spcBef>
                          <a:spcPts val="19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2.018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4130"/>
                </a:tc>
                <a:tc>
                  <a:txBody>
                    <a:bodyPr/>
                    <a:lstStyle/>
                    <a:p>
                      <a:pPr marL="272415">
                        <a:lnSpc>
                          <a:spcPts val="869"/>
                        </a:lnSpc>
                        <a:spcBef>
                          <a:spcPts val="19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MANUTENÇÃO,</a:t>
                      </a:r>
                      <a:r>
                        <a:rPr dirty="0" sz="8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ADMINISTRAÇÃO</a:t>
                      </a:r>
                      <a:r>
                        <a:rPr dirty="0" sz="80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OPERACIONALIZAÇÃO</a:t>
                      </a:r>
                      <a:r>
                        <a:rPr dirty="0" sz="80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80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SUBSECRETARIA</a:t>
                      </a:r>
                      <a:r>
                        <a:rPr dirty="0" sz="80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DEFESA</a:t>
                      </a:r>
                      <a:r>
                        <a:rPr dirty="0" sz="80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CIVIL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413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</a:tbl>
          </a:graphicData>
        </a:graphic>
      </p:graphicFrame>
      <p:sp>
        <p:nvSpPr>
          <p:cNvPr id="30" name="object 30" descr=""/>
          <p:cNvSpPr/>
          <p:nvPr/>
        </p:nvSpPr>
        <p:spPr>
          <a:xfrm>
            <a:off x="345168" y="9933495"/>
            <a:ext cx="6668134" cy="0"/>
          </a:xfrm>
          <a:custGeom>
            <a:avLst/>
            <a:gdLst/>
            <a:ahLst/>
            <a:cxnLst/>
            <a:rect l="l" t="t" r="r" b="b"/>
            <a:pathLst>
              <a:path w="6668134" h="0">
                <a:moveTo>
                  <a:pt x="0" y="0"/>
                </a:moveTo>
                <a:lnTo>
                  <a:pt x="6667527" y="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1" name="object 31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508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Servaux</a:t>
            </a:r>
          </a:p>
        </p:txBody>
      </p:sp>
      <p:sp>
        <p:nvSpPr>
          <p:cNvPr id="32" name="object 32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508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Página </a:t>
            </a:r>
            <a:fld id="{81D60167-4931-47E6-BA6A-407CBD079E47}" type="slidenum">
              <a:rPr dirty="0"/>
              <a:t>1</a:t>
            </a:fld>
            <a:r>
              <a:rPr dirty="0" spc="-10"/>
              <a:t> </a:t>
            </a:r>
            <a:r>
              <a:rPr dirty="0"/>
              <a:t>de</a:t>
            </a:r>
            <a:r>
              <a:rPr dirty="0" spc="-10"/>
              <a:t> </a:t>
            </a:r>
            <a:r>
              <a:rPr dirty="0" spc="-50"/>
              <a:t>2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265912" y="233936"/>
            <a:ext cx="3192780" cy="5695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b="1">
                <a:latin typeface="Arial"/>
                <a:cs typeface="Arial"/>
              </a:rPr>
              <a:t>PREFEITURA MUNICIPAL DE </a:t>
            </a:r>
            <a:r>
              <a:rPr dirty="0" sz="1200" spc="-10" b="1">
                <a:latin typeface="Arial"/>
                <a:cs typeface="Arial"/>
              </a:rPr>
              <a:t>SEROPEDICA</a:t>
            </a:r>
            <a:endParaRPr sz="1200">
              <a:latin typeface="Arial"/>
              <a:cs typeface="Arial"/>
            </a:endParaRPr>
          </a:p>
          <a:p>
            <a:pPr marL="12700" marR="2025650">
              <a:lnSpc>
                <a:spcPct val="125000"/>
              </a:lnSpc>
              <a:spcBef>
                <a:spcPts val="445"/>
              </a:spcBef>
            </a:pPr>
            <a:r>
              <a:rPr dirty="0" sz="800" b="1">
                <a:latin typeface="Arial"/>
                <a:cs typeface="Arial"/>
              </a:rPr>
              <a:t>Rua</a:t>
            </a:r>
            <a:r>
              <a:rPr dirty="0" sz="800" spc="-25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Maria</a:t>
            </a:r>
            <a:r>
              <a:rPr dirty="0" sz="800" spc="-25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Lourenço,</a:t>
            </a:r>
            <a:r>
              <a:rPr dirty="0" sz="800" spc="-25" b="1">
                <a:latin typeface="Arial"/>
                <a:cs typeface="Arial"/>
              </a:rPr>
              <a:t> 18</a:t>
            </a:r>
            <a:r>
              <a:rPr dirty="0" sz="800" b="1">
                <a:latin typeface="Arial"/>
                <a:cs typeface="Arial"/>
              </a:rPr>
              <a:t> Fazenda</a:t>
            </a:r>
            <a:r>
              <a:rPr dirty="0" sz="800" spc="-35" b="1">
                <a:latin typeface="Arial"/>
                <a:cs typeface="Arial"/>
              </a:rPr>
              <a:t> </a:t>
            </a:r>
            <a:r>
              <a:rPr dirty="0" sz="800" spc="-10" b="1">
                <a:latin typeface="Arial"/>
                <a:cs typeface="Arial"/>
              </a:rPr>
              <a:t>Caxias</a:t>
            </a:r>
            <a:endParaRPr sz="800">
              <a:latin typeface="Arial"/>
              <a:cs typeface="Arial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389600" y="1983970"/>
            <a:ext cx="2712085" cy="377825"/>
          </a:xfrm>
          <a:prstGeom prst="rect">
            <a:avLst/>
          </a:prstGeom>
        </p:spPr>
        <p:txBody>
          <a:bodyPr wrap="square" lIns="0" tIns="4699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70"/>
              </a:spcBef>
            </a:pPr>
            <a:r>
              <a:rPr dirty="0" u="sng" sz="800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Dotações</a:t>
            </a:r>
            <a:r>
              <a:rPr dirty="0" u="sng" sz="800" spc="-45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dirty="0" u="sng" sz="800" spc="-10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Anuladas</a:t>
            </a:r>
            <a:endParaRPr sz="800">
              <a:latin typeface="Arial"/>
              <a:cs typeface="Arial"/>
            </a:endParaRPr>
          </a:p>
          <a:p>
            <a:pPr marL="60325">
              <a:lnSpc>
                <a:spcPct val="100000"/>
              </a:lnSpc>
              <a:spcBef>
                <a:spcPts val="340"/>
              </a:spcBef>
            </a:pPr>
            <a:r>
              <a:rPr dirty="0" sz="1000" b="1">
                <a:latin typeface="Arial"/>
                <a:cs typeface="Arial"/>
              </a:rPr>
              <a:t>PREFEITURA</a:t>
            </a:r>
            <a:r>
              <a:rPr dirty="0" sz="1000" spc="-20" b="1">
                <a:latin typeface="Arial"/>
                <a:cs typeface="Arial"/>
              </a:rPr>
              <a:t> </a:t>
            </a:r>
            <a:r>
              <a:rPr dirty="0" sz="1000" b="1">
                <a:latin typeface="Arial"/>
                <a:cs typeface="Arial"/>
              </a:rPr>
              <a:t>MUNICIPAL</a:t>
            </a:r>
            <a:r>
              <a:rPr dirty="0" sz="1000" spc="-20" b="1">
                <a:latin typeface="Arial"/>
                <a:cs typeface="Arial"/>
              </a:rPr>
              <a:t> </a:t>
            </a:r>
            <a:r>
              <a:rPr dirty="0" sz="1000" b="1">
                <a:latin typeface="Arial"/>
                <a:cs typeface="Arial"/>
              </a:rPr>
              <a:t>DE</a:t>
            </a:r>
            <a:r>
              <a:rPr dirty="0" sz="1000" spc="-20" b="1">
                <a:latin typeface="Arial"/>
                <a:cs typeface="Arial"/>
              </a:rPr>
              <a:t> </a:t>
            </a:r>
            <a:r>
              <a:rPr dirty="0" sz="1000" spc="-10" b="1">
                <a:latin typeface="Arial"/>
                <a:cs typeface="Arial"/>
              </a:rPr>
              <a:t>SEROPEDICA</a:t>
            </a:r>
            <a:endParaRPr sz="1000">
              <a:latin typeface="Arial"/>
              <a:cs typeface="Arial"/>
            </a:endParaRPr>
          </a:p>
        </p:txBody>
      </p:sp>
      <p:graphicFrame>
        <p:nvGraphicFramePr>
          <p:cNvPr id="4" name="object 4" descr=""/>
          <p:cNvGraphicFramePr>
            <a:graphicFrameLocks noGrp="1"/>
          </p:cNvGraphicFramePr>
          <p:nvPr/>
        </p:nvGraphicFramePr>
        <p:xfrm>
          <a:off x="494390" y="2383510"/>
          <a:ext cx="6590030" cy="135001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62000"/>
                <a:gridCol w="5052060"/>
                <a:gridCol w="699135"/>
              </a:tblGrid>
              <a:tr h="146685">
                <a:tc>
                  <a:txBody>
                    <a:bodyPr/>
                    <a:lstStyle/>
                    <a:p>
                      <a:pPr marL="31750">
                        <a:lnSpc>
                          <a:spcPts val="885"/>
                        </a:lnSpc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01.35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885"/>
                        </a:lnSpc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Secretária</a:t>
                      </a:r>
                      <a:r>
                        <a:rPr dirty="0" sz="800" spc="-3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Municipal</a:t>
                      </a:r>
                      <a:r>
                        <a:rPr dirty="0" sz="800" spc="-3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de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Defesa</a:t>
                      </a:r>
                      <a:r>
                        <a:rPr dirty="0" sz="800" spc="-3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Civil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589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2.018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4130"/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MANUTENÇÃO,</a:t>
                      </a:r>
                      <a:r>
                        <a:rPr dirty="0" sz="8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ADMINISTRAÇÃO</a:t>
                      </a:r>
                      <a:r>
                        <a:rPr dirty="0" sz="80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OPERACIONALIZAÇÃO</a:t>
                      </a:r>
                      <a:r>
                        <a:rPr dirty="0" sz="80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80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SUBSECRETARIA</a:t>
                      </a:r>
                      <a:r>
                        <a:rPr dirty="0" sz="80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DEFESA</a:t>
                      </a:r>
                      <a:r>
                        <a:rPr dirty="0" sz="80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CIVIL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413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145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3.3.9.0.30.03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ct val="100000"/>
                        </a:lnSpc>
                        <a:spcBef>
                          <a:spcPts val="150"/>
                        </a:spcBef>
                        <a:tabLst>
                          <a:tab pos="3288665" algn="l"/>
                        </a:tabLst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MATERIAIS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CONSUMO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	Recursos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Impostos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Sa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930.000,00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</a:tr>
              <a:tr h="17145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3.3.9.0.36.01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ct val="100000"/>
                        </a:lnSpc>
                        <a:spcBef>
                          <a:spcPts val="150"/>
                        </a:spcBef>
                        <a:tabLst>
                          <a:tab pos="3288665" algn="l"/>
                        </a:tabLst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SERVIÇOS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TERCEIROS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PESSOA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FÍSICA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	Recursos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Impostos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Sa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800.000,00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</a:tr>
              <a:tr h="17589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79400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Projeto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/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Atividade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R$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1.730.000,00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9050"/>
                </a:tc>
              </a:tr>
              <a:tr h="1714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79400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da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Unidade</a:t>
                      </a:r>
                      <a:r>
                        <a:rPr dirty="0" sz="800" spc="19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R$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2413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1.730.000,00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24130"/>
                </a:tc>
              </a:tr>
              <a:tr h="18097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440055">
                        <a:lnSpc>
                          <a:spcPct val="100000"/>
                        </a:lnSpc>
                        <a:spcBef>
                          <a:spcPts val="115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Valor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Anulado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 R$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4605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1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1.855.814,75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4605"/>
                </a:tc>
              </a:tr>
              <a:tr h="156210">
                <a:tc>
                  <a:txBody>
                    <a:bodyPr/>
                    <a:lstStyle/>
                    <a:p>
                      <a:pPr marL="242570">
                        <a:lnSpc>
                          <a:spcPts val="869"/>
                        </a:lnSpc>
                        <a:spcBef>
                          <a:spcPts val="265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Artigo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3º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50">
                          <a:latin typeface="Arial MT"/>
                          <a:cs typeface="Arial MT"/>
                        </a:rPr>
                        <a:t>-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33655"/>
                </a:tc>
                <a:tc>
                  <a:txBody>
                    <a:bodyPr/>
                    <a:lstStyle/>
                    <a:p>
                      <a:pPr marL="88900">
                        <a:lnSpc>
                          <a:spcPts val="869"/>
                        </a:lnSpc>
                        <a:spcBef>
                          <a:spcPts val="265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Revogadas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as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disposições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em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contrário.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Publique-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se,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afixe-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se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cumpra-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se.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3365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</a:tbl>
          </a:graphicData>
        </a:graphic>
      </p:graphicFrame>
      <p:sp>
        <p:nvSpPr>
          <p:cNvPr id="5" name="object 5" descr=""/>
          <p:cNvSpPr/>
          <p:nvPr/>
        </p:nvSpPr>
        <p:spPr>
          <a:xfrm>
            <a:off x="2707345" y="4947348"/>
            <a:ext cx="1953260" cy="0"/>
          </a:xfrm>
          <a:custGeom>
            <a:avLst/>
            <a:gdLst/>
            <a:ahLst/>
            <a:cxnLst/>
            <a:rect l="l" t="t" r="r" b="b"/>
            <a:pathLst>
              <a:path w="1953260" h="0">
                <a:moveTo>
                  <a:pt x="0" y="0"/>
                </a:moveTo>
                <a:lnTo>
                  <a:pt x="1952641" y="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" name="object 6" descr=""/>
          <p:cNvSpPr txBox="1"/>
          <p:nvPr/>
        </p:nvSpPr>
        <p:spPr>
          <a:xfrm>
            <a:off x="2628550" y="4361563"/>
            <a:ext cx="210439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10">
                <a:latin typeface="Arial MT"/>
                <a:cs typeface="Arial MT"/>
              </a:rPr>
              <a:t>Gabinete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do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Prefeito,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9</a:t>
            </a:r>
            <a:r>
              <a:rPr dirty="0" sz="800" spc="409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20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September,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2025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7" name="object 7" descr=""/>
          <p:cNvSpPr/>
          <p:nvPr/>
        </p:nvSpPr>
        <p:spPr>
          <a:xfrm>
            <a:off x="345168" y="9933495"/>
            <a:ext cx="6668134" cy="0"/>
          </a:xfrm>
          <a:custGeom>
            <a:avLst/>
            <a:gdLst/>
            <a:ahLst/>
            <a:cxnLst/>
            <a:rect l="l" t="t" r="r" b="b"/>
            <a:pathLst>
              <a:path w="6668134" h="0">
                <a:moveTo>
                  <a:pt x="0" y="0"/>
                </a:moveTo>
                <a:lnTo>
                  <a:pt x="6667527" y="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" name="object 8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508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Servaux</a:t>
            </a:r>
          </a:p>
        </p:txBody>
      </p:sp>
      <p:sp>
        <p:nvSpPr>
          <p:cNvPr id="9" name="object 9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508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Página </a:t>
            </a:r>
            <a:fld id="{81D60167-4931-47E6-BA6A-407CBD079E47}" type="slidenum">
              <a:rPr dirty="0"/>
              <a:t>1</a:t>
            </a:fld>
            <a:r>
              <a:rPr dirty="0" spc="-10"/>
              <a:t> </a:t>
            </a:r>
            <a:r>
              <a:rPr dirty="0"/>
              <a:t>de</a:t>
            </a:r>
            <a:r>
              <a:rPr dirty="0" spc="-10"/>
              <a:t> </a:t>
            </a:r>
            <a:r>
              <a:rPr dirty="0" spc="-50"/>
              <a:t>2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Decreto de Suplementação</dc:title>
  <dcterms:created xsi:type="dcterms:W3CDTF">2025-09-10T15:38:07Z</dcterms:created>
  <dcterms:modified xsi:type="dcterms:W3CDTF">2025-09-10T15:38:07Z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2025-09-09T00:00:00Z</vt:filetime>
  </property>
  <property fmtid="{D5CDD505-2E9C-101B-9397-08002B2CF9AE}" pid="3" name="Creator">
    <vt:lpwstr>Softwell Maker - http://www.softwell.com.br</vt:lpwstr>
  </property>
  <property fmtid="{D5CDD505-2E9C-101B-9397-08002B2CF9AE}" pid="4" name="Producer">
    <vt:lpwstr>ReportBuilder</vt:lpwstr>
  </property>
  <property fmtid="{D5CDD505-2E9C-101B-9397-08002B2CF9AE}" pid="5" name="LastSaved">
    <vt:filetime>2025-09-09T00:00:00Z</vt:filetime>
  </property>
</Properties>
</file>