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6830">
              <a:lnSpc>
                <a:spcPct val="100000"/>
              </a:lnSpc>
              <a:spcBef>
                <a:spcPts val="50"/>
              </a:spcBef>
            </a:pPr>
            <a:r>
              <a:rPr dirty="0" spc="-20">
                <a:solidFill>
                  <a:srgbClr val="131313"/>
                </a:solidFill>
              </a:rPr>
              <a:t>Página</a:t>
            </a:r>
            <a:r>
              <a:rPr dirty="0" spc="2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>
                <a:solidFill>
                  <a:srgbClr val="0E0E0E"/>
                </a:solidFill>
              </a:rPr>
              <a:t>de</a:t>
            </a:r>
            <a:r>
              <a:rPr dirty="0" spc="-5">
                <a:solidFill>
                  <a:srgbClr val="0E0E0E"/>
                </a:solidFill>
              </a:rPr>
              <a:t> </a:t>
            </a:r>
            <a:r>
              <a:rPr dirty="0" spc="-50">
                <a:solidFill>
                  <a:srgbClr val="3F3F3F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6830">
              <a:lnSpc>
                <a:spcPct val="100000"/>
              </a:lnSpc>
              <a:spcBef>
                <a:spcPts val="50"/>
              </a:spcBef>
            </a:pPr>
            <a:r>
              <a:rPr dirty="0" spc="-20">
                <a:solidFill>
                  <a:srgbClr val="131313"/>
                </a:solidFill>
              </a:rPr>
              <a:t>Página</a:t>
            </a:r>
            <a:r>
              <a:rPr dirty="0" spc="2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>
                <a:solidFill>
                  <a:srgbClr val="0E0E0E"/>
                </a:solidFill>
              </a:rPr>
              <a:t>de</a:t>
            </a:r>
            <a:r>
              <a:rPr dirty="0" spc="-5">
                <a:solidFill>
                  <a:srgbClr val="0E0E0E"/>
                </a:solidFill>
              </a:rPr>
              <a:t> </a:t>
            </a:r>
            <a:r>
              <a:rPr dirty="0" spc="-50">
                <a:solidFill>
                  <a:srgbClr val="3F3F3F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6830">
              <a:lnSpc>
                <a:spcPct val="100000"/>
              </a:lnSpc>
              <a:spcBef>
                <a:spcPts val="50"/>
              </a:spcBef>
            </a:pPr>
            <a:r>
              <a:rPr dirty="0" spc="-20">
                <a:solidFill>
                  <a:srgbClr val="131313"/>
                </a:solidFill>
              </a:rPr>
              <a:t>Página</a:t>
            </a:r>
            <a:r>
              <a:rPr dirty="0" spc="2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>
                <a:solidFill>
                  <a:srgbClr val="0E0E0E"/>
                </a:solidFill>
              </a:rPr>
              <a:t>de</a:t>
            </a:r>
            <a:r>
              <a:rPr dirty="0" spc="-5">
                <a:solidFill>
                  <a:srgbClr val="0E0E0E"/>
                </a:solidFill>
              </a:rPr>
              <a:t> </a:t>
            </a:r>
            <a:r>
              <a:rPr dirty="0" spc="-50">
                <a:solidFill>
                  <a:srgbClr val="3F3F3F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6830">
              <a:lnSpc>
                <a:spcPct val="100000"/>
              </a:lnSpc>
              <a:spcBef>
                <a:spcPts val="50"/>
              </a:spcBef>
            </a:pPr>
            <a:r>
              <a:rPr dirty="0" spc="-20">
                <a:solidFill>
                  <a:srgbClr val="131313"/>
                </a:solidFill>
              </a:rPr>
              <a:t>Página</a:t>
            </a:r>
            <a:r>
              <a:rPr dirty="0" spc="2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>
                <a:solidFill>
                  <a:srgbClr val="0E0E0E"/>
                </a:solidFill>
              </a:rPr>
              <a:t>de</a:t>
            </a:r>
            <a:r>
              <a:rPr dirty="0" spc="-5">
                <a:solidFill>
                  <a:srgbClr val="0E0E0E"/>
                </a:solidFill>
              </a:rPr>
              <a:t> </a:t>
            </a:r>
            <a:r>
              <a:rPr dirty="0" spc="-50">
                <a:solidFill>
                  <a:srgbClr val="3F3F3F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6830">
              <a:lnSpc>
                <a:spcPct val="100000"/>
              </a:lnSpc>
              <a:spcBef>
                <a:spcPts val="50"/>
              </a:spcBef>
            </a:pPr>
            <a:r>
              <a:rPr dirty="0" spc="-20">
                <a:solidFill>
                  <a:srgbClr val="131313"/>
                </a:solidFill>
              </a:rPr>
              <a:t>Página</a:t>
            </a:r>
            <a:r>
              <a:rPr dirty="0" spc="2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>
                <a:solidFill>
                  <a:srgbClr val="0E0E0E"/>
                </a:solidFill>
              </a:rPr>
              <a:t>de</a:t>
            </a:r>
            <a:r>
              <a:rPr dirty="0" spc="-5">
                <a:solidFill>
                  <a:srgbClr val="0E0E0E"/>
                </a:solidFill>
              </a:rPr>
              <a:t> </a:t>
            </a:r>
            <a:r>
              <a:rPr dirty="0" spc="-50">
                <a:solidFill>
                  <a:srgbClr val="3F3F3F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05213" y="9579724"/>
            <a:ext cx="504444" cy="1178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36830">
              <a:lnSpc>
                <a:spcPct val="100000"/>
              </a:lnSpc>
              <a:spcBef>
                <a:spcPts val="50"/>
              </a:spcBef>
            </a:pPr>
            <a:r>
              <a:rPr dirty="0" spc="-20">
                <a:solidFill>
                  <a:srgbClr val="131313"/>
                </a:solidFill>
              </a:rPr>
              <a:t>Página</a:t>
            </a:r>
            <a:r>
              <a:rPr dirty="0" spc="2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/>
              <a:t>#</a:t>
            </a:fld>
            <a:r>
              <a:rPr dirty="0" spc="-40"/>
              <a:t> </a:t>
            </a:r>
            <a:r>
              <a:rPr dirty="0" spc="-20">
                <a:solidFill>
                  <a:srgbClr val="0E0E0E"/>
                </a:solidFill>
              </a:rPr>
              <a:t>de</a:t>
            </a:r>
            <a:r>
              <a:rPr dirty="0" spc="-5">
                <a:solidFill>
                  <a:srgbClr val="0E0E0E"/>
                </a:solidFill>
              </a:rPr>
              <a:t> </a:t>
            </a:r>
            <a:r>
              <a:rPr dirty="0" spc="-50">
                <a:solidFill>
                  <a:srgbClr val="3F3F3F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392963"/>
            <a:ext cx="691895" cy="6854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98704" y="1248952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8277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22844" y="270599"/>
            <a:ext cx="304800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200" spc="7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spc="-35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200" spc="-10" b="1">
                <a:solidFill>
                  <a:srgbClr val="161616"/>
                </a:solidFill>
                <a:latin typeface="Arial"/>
                <a:cs typeface="Arial"/>
              </a:rPr>
              <a:t> DE</a:t>
            </a:r>
            <a:r>
              <a:rPr dirty="0" sz="1200" spc="-7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635"/>
              </a:spcBef>
            </a:pP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Rua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Maria</a:t>
            </a:r>
            <a:r>
              <a:rPr dirty="0" sz="800" spc="-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Lourenşo, </a:t>
            </a:r>
            <a:r>
              <a:rPr dirty="0" sz="800" spc="-25">
                <a:solidFill>
                  <a:srgbClr val="1A1A1A"/>
                </a:solidFill>
                <a:latin typeface="Microsoft Sans Serif"/>
                <a:cs typeface="Microsoft Sans Serif"/>
              </a:rPr>
              <a:t>18</a:t>
            </a:r>
            <a:endParaRPr sz="800">
              <a:latin typeface="Microsoft Sans Serif"/>
              <a:cs typeface="Microsoft Sans Serif"/>
            </a:endParaRPr>
          </a:p>
          <a:p>
            <a:pPr marL="15875">
              <a:lnSpc>
                <a:spcPct val="100000"/>
              </a:lnSpc>
              <a:spcBef>
                <a:spcPts val="215"/>
              </a:spcBef>
            </a:pPr>
            <a:r>
              <a:rPr dirty="0" sz="800" spc="-30" b="1">
                <a:solidFill>
                  <a:srgbClr val="1A1A1A"/>
                </a:solidFill>
                <a:latin typeface="Arial"/>
                <a:cs typeface="Arial"/>
              </a:rPr>
              <a:t>Fazenda</a:t>
            </a:r>
            <a:r>
              <a:rPr dirty="0" sz="800" spc="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812135" y="9579966"/>
            <a:ext cx="286385" cy="119380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650" spc="-50">
                <a:solidFill>
                  <a:srgbClr val="1F1F1F"/>
                </a:solidFill>
                <a:latin typeface="Microsoft Sans Serif"/>
                <a:cs typeface="Microsoft Sans Serif"/>
              </a:rPr>
              <a:t>Servaux</a:t>
            </a:r>
            <a:endParaRPr sz="65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6830">
              <a:lnSpc>
                <a:spcPct val="100000"/>
              </a:lnSpc>
              <a:spcBef>
                <a:spcPts val="50"/>
              </a:spcBef>
            </a:pPr>
            <a:r>
              <a:rPr dirty="0" spc="-20">
                <a:solidFill>
                  <a:srgbClr val="131313"/>
                </a:solidFill>
              </a:rPr>
              <a:t>Página</a:t>
            </a:r>
            <a:r>
              <a:rPr dirty="0" spc="2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/>
              <a:t>1</a:t>
            </a:fld>
            <a:r>
              <a:rPr dirty="0" spc="-40"/>
              <a:t> </a:t>
            </a:r>
            <a:r>
              <a:rPr dirty="0" spc="-20">
                <a:solidFill>
                  <a:srgbClr val="0E0E0E"/>
                </a:solidFill>
              </a:rPr>
              <a:t>de</a:t>
            </a:r>
            <a:r>
              <a:rPr dirty="0" spc="-5">
                <a:solidFill>
                  <a:srgbClr val="0E0E0E"/>
                </a:solidFill>
              </a:rPr>
              <a:t> </a:t>
            </a:r>
            <a:r>
              <a:rPr dirty="0" spc="-50">
                <a:solidFill>
                  <a:srgbClr val="3F3F3F"/>
                </a:solidFill>
              </a:rPr>
              <a:t>2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3843120" y="1460658"/>
            <a:ext cx="2840990" cy="674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18844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0C0C0C"/>
                </a:solidFill>
                <a:latin typeface="Microsoft Sans Serif"/>
                <a:cs typeface="Microsoft Sans Serif"/>
              </a:rPr>
              <a:t>Decreto</a:t>
            </a:r>
            <a:r>
              <a:rPr dirty="0" sz="80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3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Microsoft Sans Serif"/>
                <a:cs typeface="Microsoft Sans Serif"/>
              </a:rPr>
              <a:t>3016</a:t>
            </a:r>
            <a:r>
              <a:rPr dirty="0" sz="800" spc="-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11</a:t>
            </a:r>
            <a:r>
              <a:rPr dirty="0" sz="800" spc="33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8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Microsoft Sans Serif"/>
                <a:cs typeface="Microsoft Sans Serif"/>
              </a:rPr>
              <a:t>setembro,</a:t>
            </a:r>
            <a:r>
              <a:rPr dirty="0" sz="800" spc="4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4604" marR="119380" indent="-2540">
              <a:lnSpc>
                <a:spcPts val="860"/>
              </a:lnSpc>
            </a:pPr>
            <a:r>
              <a:rPr dirty="0" sz="800" spc="-20">
                <a:solidFill>
                  <a:srgbClr val="131313"/>
                </a:solidFill>
                <a:latin typeface="Microsoft Sans Serif"/>
                <a:cs typeface="Microsoft Sans Serif"/>
              </a:rPr>
              <a:t>Abre</a:t>
            </a: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3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 spc="-1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total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R$344.109,10,</a:t>
            </a:r>
            <a:r>
              <a:rPr dirty="0" sz="800" spc="50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Microsoft Sans Serif"/>
                <a:cs typeface="Microsoft Sans Serif"/>
              </a:rPr>
              <a:t>para</a:t>
            </a:r>
            <a:r>
              <a:rPr dirty="0" sz="800" spc="50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3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que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especifíca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11111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30">
                <a:solidFill>
                  <a:srgbClr val="111111"/>
                </a:solidFill>
                <a:latin typeface="Microsoft Sans Serif"/>
                <a:cs typeface="Microsoft Sans Serif"/>
              </a:rPr>
              <a:t> da</a:t>
            </a:r>
            <a:r>
              <a:rPr dirty="0" sz="800" spc="-2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Microsoft Sans Serif"/>
                <a:cs typeface="Microsoft Sans Serif"/>
              </a:rPr>
              <a:t>outras</a:t>
            </a:r>
            <a:r>
              <a:rPr dirty="0" sz="800" spc="-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7596" y="2624316"/>
            <a:ext cx="6228715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6130">
              <a:lnSpc>
                <a:spcPct val="139900"/>
              </a:lnSpc>
              <a:spcBef>
                <a:spcPts val="100"/>
              </a:spcBef>
            </a:pP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00" spc="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00" spc="4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1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uso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Microsoft Sans Serif"/>
                <a:cs typeface="Microsoft Sans Serif"/>
              </a:rPr>
              <a:t>suas</a:t>
            </a:r>
            <a:r>
              <a:rPr dirty="0" sz="800" spc="-3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atribuições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Microsoft Sans Serif"/>
                <a:cs typeface="Microsoft Sans Serif"/>
              </a:rPr>
              <a:t>legais,</a:t>
            </a:r>
            <a:r>
              <a:rPr dirty="0" sz="800" spc="-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constitucionais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acordo</a:t>
            </a:r>
            <a:r>
              <a:rPr dirty="0" sz="800"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Microsoft Sans Serif"/>
                <a:cs typeface="Microsoft Sans Serif"/>
              </a:rPr>
              <a:t>com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161616"/>
                </a:solidFill>
                <a:latin typeface="Microsoft Sans Serif"/>
                <a:cs typeface="Microsoft Sans Serif"/>
              </a:rPr>
              <a:t>the</a:t>
            </a:r>
            <a:r>
              <a:rPr dirty="0" sz="800" spc="-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Microsoft Sans Serif"/>
                <a:cs typeface="Microsoft Sans Serif"/>
              </a:rPr>
              <a:t>confere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art.</a:t>
            </a:r>
            <a:r>
              <a:rPr dirty="0" sz="800" spc="-3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8º</a:t>
            </a:r>
            <a:r>
              <a:rPr dirty="0" sz="800" spc="16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50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3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Microsoft Sans Serif"/>
                <a:cs typeface="Microsoft Sans Serif"/>
              </a:rPr>
              <a:t>859</a:t>
            </a:r>
            <a:r>
              <a:rPr dirty="0" sz="800" spc="-2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Microsoft Sans Serif"/>
                <a:cs typeface="Microsoft Sans Serif"/>
              </a:rPr>
              <a:t>10</a:t>
            </a:r>
            <a:r>
              <a:rPr dirty="0" sz="800" spc="-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de </a:t>
            </a:r>
            <a:r>
              <a:rPr dirty="0" sz="800" spc="-25">
                <a:solidFill>
                  <a:srgbClr val="1F1F1F"/>
                </a:solidFill>
                <a:latin typeface="Microsoft Sans Serif"/>
                <a:cs typeface="Microsoft Sans Serif"/>
              </a:rPr>
              <a:t>dezembro</a:t>
            </a:r>
            <a:r>
              <a:rPr dirty="0" sz="800" spc="3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de 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2024 </a:t>
            </a:r>
            <a:r>
              <a:rPr dirty="0" sz="800">
                <a:solidFill>
                  <a:srgbClr val="0F0F0F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00" spc="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na</a:t>
            </a:r>
            <a:r>
              <a:rPr dirty="0" sz="800" spc="-4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Microsoft Sans Serif"/>
                <a:cs typeface="Microsoft Sans Serif"/>
              </a:rPr>
              <a:t>edição</a:t>
            </a:r>
            <a:r>
              <a:rPr dirty="0" sz="800" spc="1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Microsoft Sans Serif"/>
                <a:cs typeface="Microsoft Sans Serif"/>
              </a:rPr>
              <a:t>extra</a:t>
            </a:r>
            <a:r>
              <a:rPr dirty="0" sz="800" spc="1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5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2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Microsoft Sans Serif"/>
                <a:cs typeface="Microsoft Sans Serif"/>
              </a:rPr>
              <a:t>1924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Microsoft Sans Serif"/>
                <a:cs typeface="Microsoft Sans Serif"/>
              </a:rPr>
              <a:t>10/12/2024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solidFill>
                  <a:srgbClr val="212121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heavy" sz="800" spc="-40">
                <a:solidFill>
                  <a:srgbClr val="212121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>
                <a:solidFill>
                  <a:srgbClr val="363636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heavy" sz="800" spc="-55">
                <a:solidFill>
                  <a:srgbClr val="363636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>
                <a:solidFill>
                  <a:srgbClr val="343434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heavy" sz="800" spc="-20">
                <a:solidFill>
                  <a:srgbClr val="343434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>
                <a:solidFill>
                  <a:srgbClr val="2D2D2D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heavy" sz="800" spc="-15">
                <a:solidFill>
                  <a:srgbClr val="2D2D2D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>
                <a:solidFill>
                  <a:srgbClr val="1A1A1A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heavy" sz="800" spc="-5">
                <a:solidFill>
                  <a:srgbClr val="1A1A1A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>
                <a:solidFill>
                  <a:srgbClr val="2A2A2A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heavy" sz="800" spc="-5">
                <a:solidFill>
                  <a:srgbClr val="2A2A2A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25">
                <a:solidFill>
                  <a:srgbClr val="2D2D2D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A: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316230">
              <a:lnSpc>
                <a:spcPct val="100000"/>
              </a:lnSpc>
            </a:pPr>
            <a:r>
              <a:rPr dirty="0" sz="800" spc="-25">
                <a:solidFill>
                  <a:srgbClr val="282828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1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Microsoft Sans Serif"/>
                <a:cs typeface="Microsoft Sans Serif"/>
              </a:rPr>
              <a:t>1ᵉ</a:t>
            </a:r>
            <a:r>
              <a:rPr dirty="0" sz="800" spc="-3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1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Fica</a:t>
            </a:r>
            <a:r>
              <a:rPr dirty="0" sz="800" spc="-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Microsoft Sans Serif"/>
                <a:cs typeface="Microsoft Sans Serif"/>
              </a:rPr>
              <a:t>aberto</a:t>
            </a:r>
            <a:r>
              <a:rPr dirty="0" sz="800" spc="-2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Microsoft Sans Serif"/>
                <a:cs typeface="Microsoft Sans Serif"/>
              </a:rPr>
              <a:t>crêdito</a:t>
            </a:r>
            <a:r>
              <a:rPr dirty="0" sz="800" spc="2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2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62626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1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00" spc="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dotações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41876" y="4263988"/>
            <a:ext cx="276479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800">
                <a:solidFill>
                  <a:srgbClr val="161616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Dotaçôea</a:t>
            </a:r>
            <a:r>
              <a:rPr dirty="0" u="heavy" sz="800" spc="-40">
                <a:solidFill>
                  <a:srgbClr val="161616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solidFill>
                  <a:srgbClr val="0C0C0C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heavy" sz="800" spc="500">
                <a:solidFill>
                  <a:srgbClr val="0C0C0C"/>
                </a:solidFill>
                <a:uFill>
                  <a:solidFill>
                    <a:srgbClr val="3F4444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131313"/>
                </a:solidFill>
                <a:latin typeface="Arial"/>
                <a:cs typeface="Arial"/>
              </a:rPr>
              <a:t>FUNDO</a:t>
            </a:r>
            <a:r>
              <a:rPr dirty="0" sz="950" spc="1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45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31313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0F0F0F"/>
                </a:solidFill>
                <a:latin typeface="Arial"/>
                <a:cs typeface="Arial"/>
              </a:rPr>
              <a:t>ASSISTÈNCIA</a:t>
            </a:r>
            <a:r>
              <a:rPr dirty="0" sz="950" spc="8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0A0A0A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43660" y="4644959"/>
          <a:ext cx="6339840" cy="1773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2727960"/>
                <a:gridCol w="2203450"/>
                <a:gridCol w="630554"/>
              </a:tblGrid>
              <a:tr h="140970">
                <a:tc>
                  <a:txBody>
                    <a:bodyPr/>
                    <a:lstStyle/>
                    <a:p>
                      <a:pPr marL="3365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07.23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 marR="3175">
                        <a:lnSpc>
                          <a:spcPts val="885"/>
                        </a:lnSpc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Assisténcia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Social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2.720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0330" marR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Proqrama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Protecão</a:t>
                      </a:r>
                      <a:r>
                        <a:rPr dirty="0" sz="800" spc="5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Social</a:t>
                      </a:r>
                      <a:r>
                        <a:rPr dirty="0" sz="800" spc="1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Básica</a:t>
                      </a:r>
                      <a:r>
                        <a:rPr dirty="0" sz="800" spc="-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PSB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Federal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3.1.9.0.04.00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0330" marR="31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4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CONTRATACÃO</a:t>
                      </a:r>
                      <a:r>
                        <a:rPr dirty="0" sz="800" spc="10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POR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TEMPO</a:t>
                      </a:r>
                      <a:r>
                        <a:rPr dirty="0" sz="800" spc="1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DETERMINADO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2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FNAS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10.000,00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0330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MATERIALS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FNAS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190.000,00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200.000,00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2.894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Atendimento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ao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Proarama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Bolsa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Fam(lia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(IGDBF)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3.3.9.0.36.01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-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4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FÍSICA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44.109,10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39700">
                <a:tc>
                  <a:txBody>
                    <a:bodyPr/>
                    <a:lstStyle/>
                    <a:p>
                      <a:pPr marL="36195">
                        <a:lnSpc>
                          <a:spcPts val="869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69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3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5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JURIDICA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ts val="869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FNAS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100.000,00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89230">
                <a:tc gridSpan="3">
                  <a:txBody>
                    <a:bodyPr/>
                    <a:lstStyle/>
                    <a:p>
                      <a:pPr marL="34188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2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1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144.109,10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8100"/>
                </a:tc>
              </a:tr>
              <a:tr h="163195">
                <a:tc gridSpan="3">
                  <a:txBody>
                    <a:bodyPr/>
                    <a:lstStyle/>
                    <a:p>
                      <a:pPr marL="34188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204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344.109,10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</a:tr>
              <a:tr h="133985">
                <a:tc gridSpan="3">
                  <a:txBody>
                    <a:bodyPr/>
                    <a:lstStyle/>
                    <a:p>
                      <a:pPr algn="r" marR="457834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1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344.109,10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82928" y="6477793"/>
            <a:ext cx="574738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4900"/>
              </a:lnSpc>
              <a:spcBef>
                <a:spcPts val="50"/>
              </a:spcBef>
            </a:pPr>
            <a:r>
              <a:rPr dirty="0" sz="800" spc="-20">
                <a:solidFill>
                  <a:srgbClr val="131313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3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2º</a:t>
            </a:r>
            <a:r>
              <a:rPr dirty="0" sz="800" spc="-4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7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2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despesas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decorrentes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Microsoft Sans Serif"/>
                <a:cs typeface="Microsoft Sans Serif"/>
              </a:rPr>
              <a:t>abertura</a:t>
            </a:r>
            <a:r>
              <a:rPr dirty="0" sz="80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presente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00" spc="6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seráo</a:t>
            </a:r>
            <a:r>
              <a:rPr dirty="0" sz="800" spc="-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Microsoft Sans Serif"/>
                <a:cs typeface="Microsoft Sans Serif"/>
              </a:rPr>
              <a:t>cobertas</a:t>
            </a:r>
            <a:r>
              <a:rPr dirty="0" sz="800" spc="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3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recursos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Microsoft Sans Serif"/>
                <a:cs typeface="Microsoft Sans Serif"/>
              </a:rPr>
              <a:t>que</a:t>
            </a:r>
            <a:r>
              <a:rPr dirty="0" sz="80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trata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B3B3B"/>
                </a:solidFill>
                <a:latin typeface="Microsoft Sans Serif"/>
                <a:cs typeface="Microsoft Sans Serif"/>
              </a:rPr>
              <a:t>o </a:t>
            </a:r>
            <a:r>
              <a:rPr dirty="0" sz="800" spc="-10">
                <a:latin typeface="Microsoft Sans Serif"/>
                <a:cs typeface="Microsoft Sans Serif"/>
              </a:rPr>
              <a:t>Artigo </a:t>
            </a:r>
            <a:r>
              <a:rPr dirty="0" sz="800" spc="-20">
                <a:solidFill>
                  <a:srgbClr val="2A2A2A"/>
                </a:solidFill>
                <a:latin typeface="Microsoft Sans Serif"/>
                <a:cs typeface="Microsoft Sans Serif"/>
              </a:rPr>
              <a:t>43</a:t>
            </a:r>
            <a:r>
              <a:rPr dirty="0" sz="800" spc="-3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Microsoft Sans Serif"/>
                <a:cs typeface="Microsoft Sans Serif"/>
              </a:rPr>
              <a:t>parágrafo</a:t>
            </a:r>
            <a:r>
              <a:rPr dirty="0" sz="800" spc="3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Microsoft Sans Serif"/>
                <a:cs typeface="Microsoft Sans Serif"/>
              </a:rPr>
              <a:t>1ᵉ</a:t>
            </a:r>
            <a:r>
              <a:rPr dirty="0" sz="800" spc="-3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Microsoft Sans Serif"/>
                <a:cs typeface="Microsoft Sans Serif"/>
              </a:rPr>
              <a:t>Leİ</a:t>
            </a:r>
            <a:r>
              <a:rPr dirty="0" sz="800" spc="-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Federal</a:t>
            </a:r>
            <a:r>
              <a:rPr dirty="0" sz="800" spc="-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11111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4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4.320/64,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Microsoft Sans Serif"/>
                <a:cs typeface="Microsoft Sans Serif"/>
              </a:rPr>
              <a:t>Inciso</a:t>
            </a:r>
            <a:r>
              <a:rPr dirty="0" sz="800" spc="2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32419" y="6822016"/>
            <a:ext cx="158432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7025" marR="5080" indent="-314960">
              <a:lnSpc>
                <a:spcPct val="142400"/>
              </a:lnSpc>
              <a:spcBef>
                <a:spcPts val="100"/>
              </a:spcBef>
            </a:pPr>
            <a:r>
              <a:rPr dirty="0" sz="800" spc="-10">
                <a:latin typeface="Microsoft Sans Serif"/>
                <a:cs typeface="Microsoft Sans Serif"/>
              </a:rPr>
              <a:t>lnciso: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II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Excesso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Microsoft Sans Serif"/>
                <a:cs typeface="Microsoft Sans Serif"/>
              </a:rPr>
              <a:t>Arrecadação:</a:t>
            </a:r>
            <a:r>
              <a:rPr dirty="0" sz="80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III</a:t>
            </a:r>
            <a:r>
              <a:rPr dirty="0" sz="800" spc="-4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Anulação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Microsoft Sans Serif"/>
                <a:cs typeface="Microsoft Sans Serif"/>
              </a:rPr>
              <a:t>Dotaçáo</a:t>
            </a:r>
            <a:r>
              <a:rPr dirty="0" sz="800" spc="4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47972" y="7174362"/>
            <a:ext cx="2761615" cy="3638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u="heavy" sz="800">
                <a:uFill>
                  <a:solidFill>
                    <a:srgbClr val="3F3F3F"/>
                  </a:solidFill>
                </a:uFill>
                <a:latin typeface="Microsoft Sans Serif"/>
                <a:cs typeface="Microsoft Sans Serif"/>
              </a:rPr>
              <a:t>Dotaçôes</a:t>
            </a:r>
            <a:r>
              <a:rPr dirty="0" u="heavy" sz="800" spc="40">
                <a:uFill>
                  <a:solidFill>
                    <a:srgbClr val="3F3F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heavy" sz="800" spc="500">
                <a:solidFill>
                  <a:srgbClr val="181818"/>
                </a:solidFill>
                <a:uFill>
                  <a:solidFill>
                    <a:srgbClr val="3F3F3F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7150">
              <a:lnSpc>
                <a:spcPct val="100000"/>
              </a:lnSpc>
              <a:spcBef>
                <a:spcPts val="280"/>
              </a:spcBef>
            </a:pPr>
            <a:r>
              <a:rPr dirty="0" sz="1000" spc="-40" b="1">
                <a:solidFill>
                  <a:srgbClr val="161616"/>
                </a:solidFill>
                <a:latin typeface="Arial"/>
                <a:cs typeface="Arial"/>
              </a:rPr>
              <a:t>FUNDO</a:t>
            </a:r>
            <a:r>
              <a:rPr dirty="0" sz="1000" spc="-1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151515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0A0A0A"/>
                </a:solidFill>
                <a:latin typeface="Arial"/>
                <a:cs typeface="Arial"/>
              </a:rPr>
              <a:t>ASSISTÊNCIA</a:t>
            </a:r>
            <a:r>
              <a:rPr dirty="0" sz="1000" spc="3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23088" y="7534274"/>
          <a:ext cx="6489700" cy="20358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6769"/>
                <a:gridCol w="2582545"/>
                <a:gridCol w="2342515"/>
                <a:gridCol w="661035"/>
              </a:tblGrid>
              <a:tr h="16573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07.23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85">
                          <a:latin typeface="Arial Black"/>
                          <a:cs typeface="Arial Black"/>
                        </a:rPr>
                        <a:t>Fundo</a:t>
                      </a:r>
                      <a:r>
                        <a:rPr dirty="0" sz="800" spc="-1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4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latin typeface="Arial Black"/>
                          <a:cs typeface="Arial Black"/>
                        </a:rPr>
                        <a:t>Aaslstàncla</a:t>
                      </a:r>
                      <a:r>
                        <a:rPr dirty="0" sz="800" spc="85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Social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2.081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2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Proorama</a:t>
                      </a:r>
                      <a:r>
                        <a:rPr dirty="0" sz="800" spc="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ProteGão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Social 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Básica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PSB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Estadual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3.1.9.0.04.00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CONTRATACÄO</a:t>
                      </a:r>
                      <a:r>
                        <a:rPr dirty="0" sz="800" spc="3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POR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TEMPO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DETERMINADO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4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à</a:t>
                      </a:r>
                      <a:r>
                        <a:rPr dirty="0" sz="800" spc="-4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Assists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156.885.90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6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Atlvldade</a:t>
                      </a:r>
                      <a:r>
                        <a:rPr dirty="0" sz="800" spc="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156.885,90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2.724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2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Proğrama</a:t>
                      </a:r>
                      <a:r>
                        <a:rPr dirty="0" sz="800" spc="3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Proteção</a:t>
                      </a:r>
                      <a:r>
                        <a:rPr dirty="0" sz="800" spc="2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Social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Especial</a:t>
                      </a:r>
                      <a:r>
                        <a:rPr dirty="0" sz="800" spc="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PSE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Estadual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3.1.9.0.04.00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baseline="3472" sz="1200" spc="-44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CONTRATA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CĂ</a:t>
                      </a:r>
                      <a:r>
                        <a:rPr dirty="0" baseline="3472" sz="1200" spc="-44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baseline="3472" sz="1200" spc="-97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POR</a:t>
                      </a:r>
                      <a:r>
                        <a:rPr dirty="0" baseline="3472" sz="1200" spc="22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TEMPO</a:t>
                      </a:r>
                      <a:r>
                        <a:rPr dirty="0" baseline="3472" sz="1200" spc="89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DETERMINADO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à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Assists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946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64.953,20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5684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3.:3.9.0.30.03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MATERIALS</a:t>
                      </a:r>
                      <a:r>
                        <a:rPr dirty="0" sz="800" spc="4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162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996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18.000,00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do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1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Rț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1016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82.953,20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6891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2.728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Atendimento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dirty="0" sz="800" spc="-3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Portadores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Necessidades</a:t>
                      </a:r>
                      <a:r>
                        <a:rPr dirty="0" sz="800" spc="7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Especiais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3..1.9.0.04.00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CONTRATACÄO</a:t>
                      </a:r>
                      <a:r>
                        <a:rPr dirty="0" sz="800" spc="4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POR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TEMPO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DETERMINADO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0731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61.711,00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129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4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117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12.100,00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22479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>
                    <a:lnB w="9525">
                      <a:solidFill>
                        <a:srgbClr val="3F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800" spc="10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5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PERMANENTE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>
                    <a:lnB w="9525">
                      <a:solidFill>
                        <a:srgbClr val="3F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>
                    <a:lnB w="9525">
                      <a:solidFill>
                        <a:srgbClr val="3F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63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>
                    <a:lnB w="9525">
                      <a:solidFill>
                        <a:srgbClr val="3F444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3716012" y="6822016"/>
            <a:ext cx="62547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solidFill>
                  <a:srgbClr val="0F0F0F"/>
                </a:solidFill>
                <a:latin typeface="Microsoft Sans Serif"/>
                <a:cs typeface="Microsoft Sans Serif"/>
              </a:rPr>
              <a:t>R$344.109,10</a:t>
            </a:r>
            <a:endParaRPr sz="800">
              <a:latin typeface="Microsoft Sans Serif"/>
              <a:cs typeface="Microsoft Sans Serif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111111"/>
                </a:solidFill>
                <a:latin typeface="Microsoft Sans Serif"/>
                <a:cs typeface="Microsoft Sans Serif"/>
              </a:rPr>
              <a:t>$344.109,10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711" y="402101"/>
            <a:ext cx="691895" cy="6854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01752" y="9575812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5231">
            <a:solidFill>
              <a:srgbClr val="3F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69464" y="5350696"/>
            <a:ext cx="1880870" cy="0"/>
          </a:xfrm>
          <a:custGeom>
            <a:avLst/>
            <a:gdLst/>
            <a:ahLst/>
            <a:cxnLst/>
            <a:rect l="l" t="t" r="r" b="b"/>
            <a:pathLst>
              <a:path w="1880870" h="0">
                <a:moveTo>
                  <a:pt x="0" y="0"/>
                </a:moveTo>
                <a:lnTo>
                  <a:pt x="1880616" y="0"/>
                </a:lnTo>
              </a:path>
            </a:pathLst>
          </a:custGeom>
          <a:ln w="15231">
            <a:solidFill>
              <a:srgbClr val="3F44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83463" y="1259614"/>
            <a:ext cx="6407150" cy="0"/>
          </a:xfrm>
          <a:custGeom>
            <a:avLst/>
            <a:gdLst/>
            <a:ahLst/>
            <a:cxnLst/>
            <a:rect l="l" t="t" r="r" b="b"/>
            <a:pathLst>
              <a:path w="6407150" h="0">
                <a:moveTo>
                  <a:pt x="0" y="0"/>
                </a:moveTo>
                <a:lnTo>
                  <a:pt x="6406896" y="0"/>
                </a:lnTo>
              </a:path>
            </a:pathLst>
          </a:custGeom>
          <a:ln w="21323">
            <a:solidFill>
              <a:srgbClr val="31313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64836" y="328732"/>
            <a:ext cx="305054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1F1F1F"/>
                </a:solidFill>
                <a:latin typeface="Arial"/>
                <a:cs typeface="Arial"/>
              </a:rPr>
              <a:t>PREFEITURA </a:t>
            </a:r>
            <a:r>
              <a:rPr dirty="0" sz="115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150" spc="1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150" spc="-3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dirty="0" sz="800" spc="-105">
                <a:solidFill>
                  <a:srgbClr val="0C0C0C"/>
                </a:solidFill>
                <a:latin typeface="Arial Black"/>
                <a:cs typeface="Arial Black"/>
              </a:rPr>
              <a:t>Rua</a:t>
            </a:r>
            <a:r>
              <a:rPr dirty="0" sz="800" spc="-5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800" spc="-110">
                <a:latin typeface="Arial Black"/>
                <a:cs typeface="Arial Black"/>
              </a:rPr>
              <a:t>Maria</a:t>
            </a:r>
            <a:r>
              <a:rPr dirty="0" sz="800" spc="35">
                <a:latin typeface="Arial Black"/>
                <a:cs typeface="Arial Black"/>
              </a:rPr>
              <a:t> </a:t>
            </a:r>
            <a:r>
              <a:rPr dirty="0" sz="800" spc="-90">
                <a:solidFill>
                  <a:srgbClr val="131313"/>
                </a:solidFill>
                <a:latin typeface="Arial Black"/>
                <a:cs typeface="Arial Black"/>
              </a:rPr>
              <a:t>Lourenço,</a:t>
            </a:r>
            <a:r>
              <a:rPr dirty="0" sz="800" spc="105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Black"/>
                <a:cs typeface="Arial Black"/>
              </a:rPr>
              <a:t>18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Fazenda</a:t>
            </a:r>
            <a:r>
              <a:rPr dirty="0" sz="800" spc="-3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87751" y="9581336"/>
            <a:ext cx="285115" cy="11811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65">
                <a:latin typeface="Arial MT"/>
                <a:cs typeface="Arial MT"/>
              </a:rPr>
              <a:t>Secvaux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>
                <a:solidFill>
                  <a:srgbClr val="282828"/>
                </a:solidFill>
              </a:rPr>
              <a:t>2</a:t>
            </a:fld>
            <a:r>
              <a:rPr dirty="0" spc="-25">
                <a:solidFill>
                  <a:srgbClr val="282828"/>
                </a:solidFill>
              </a:rPr>
              <a:t> </a:t>
            </a:r>
            <a:r>
              <a:rPr dirty="0">
                <a:solidFill>
                  <a:srgbClr val="0F0F0F"/>
                </a:solidFill>
              </a:rPr>
              <a:t>de </a:t>
            </a:r>
            <a:r>
              <a:rPr dirty="0" spc="-50">
                <a:solidFill>
                  <a:srgbClr val="161616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326636" y="2015872"/>
            <a:ext cx="276606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800">
                <a:solidFill>
                  <a:srgbClr val="0C0C0C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heavy" sz="800" spc="40">
                <a:solidFill>
                  <a:srgbClr val="0C0C0C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solidFill>
                  <a:srgbClr val="151515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heavy" sz="800" spc="500">
                <a:solidFill>
                  <a:srgbClr val="151515"/>
                </a:solidFill>
                <a:uFill>
                  <a:solidFill>
                    <a:srgbClr val="444444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7150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1A1A1A"/>
                </a:solidFill>
                <a:latin typeface="Arial"/>
                <a:cs typeface="Arial"/>
              </a:rPr>
              <a:t>FUNDO</a:t>
            </a:r>
            <a:r>
              <a:rPr dirty="0" sz="950" spc="3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0C0C0C"/>
                </a:solidFill>
                <a:latin typeface="Arial"/>
                <a:cs typeface="Arial"/>
              </a:rPr>
              <a:t>ASSISTÊNCIA</a:t>
            </a:r>
            <a:r>
              <a:rPr dirty="0" sz="950" spc="60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C1C1C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26981" y="2395159"/>
          <a:ext cx="6329680" cy="1614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2588260"/>
                <a:gridCol w="2338704"/>
                <a:gridCol w="629920"/>
              </a:tblGrid>
              <a:tr h="144145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07.23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94"/>
                        </a:lnSpc>
                      </a:pPr>
                      <a:r>
                        <a:rPr dirty="0" sz="80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Fundo</a:t>
                      </a:r>
                      <a:r>
                        <a:rPr dirty="0" sz="800" spc="5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7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8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Assistência</a:t>
                      </a:r>
                      <a:r>
                        <a:rPr dirty="0" sz="800" spc="6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Social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4353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2.728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Atendimento</a:t>
                      </a:r>
                      <a:r>
                        <a:rPr dirty="0" sz="800" spc="7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dirty="0" sz="800" spc="-3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Portadores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Necessidades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Especiais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358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3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2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7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3111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75.811,00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79375"/>
                </a:tc>
              </a:tr>
              <a:tr h="17208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2.72Ô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Programa</a:t>
                      </a:r>
                      <a:r>
                        <a:rPr dirty="0" sz="800" spc="-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Primeira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Infância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no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SUAS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(Criança</a:t>
                      </a:r>
                      <a:r>
                        <a:rPr dirty="0" sz="800" spc="-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Feliz)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1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1162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15.459,00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800" spc="10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5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PERMANENTE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6121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FNAS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800" spc="10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5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PERMANENTE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5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3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nÕo</a:t>
                      </a:r>
                      <a:r>
                        <a:rPr dirty="0" sz="750" spc="5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6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3.000,00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5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2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3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28.459,00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29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344.109,10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9883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4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800" spc="6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344.109,10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651863" y="4068229"/>
            <a:ext cx="38963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5630" algn="l"/>
              </a:tabLst>
            </a:pPr>
            <a:r>
              <a:rPr dirty="0" sz="800" spc="-25">
                <a:solidFill>
                  <a:srgbClr val="131313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1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3º</a:t>
            </a:r>
            <a:r>
              <a:rPr dirty="0" sz="800" spc="-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Microsoft Sans Serif"/>
                <a:cs typeface="Microsoft Sans Serif"/>
              </a:rPr>
              <a:t>-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	</a:t>
            </a:r>
            <a:r>
              <a:rPr dirty="0" sz="800" spc="-30">
                <a:solidFill>
                  <a:srgbClr val="1D1D1D"/>
                </a:solidFill>
                <a:latin typeface="Microsoft Sans Serif"/>
                <a:cs typeface="Microsoft Sans Serif"/>
              </a:rPr>
              <a:t>Revogadas</a:t>
            </a:r>
            <a:r>
              <a:rPr dirty="0" sz="800" spc="5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Microsoft Sans Serif"/>
                <a:cs typeface="Microsoft Sans Serif"/>
              </a:rPr>
              <a:t>disposições</a:t>
            </a:r>
            <a:r>
              <a:rPr dirty="0" sz="800" spc="5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em </a:t>
            </a:r>
            <a:r>
              <a:rPr dirty="0" sz="800" spc="-25">
                <a:solidFill>
                  <a:srgbClr val="1A1A1A"/>
                </a:solidFill>
                <a:latin typeface="Microsoft Sans Serif"/>
                <a:cs typeface="Microsoft Sans Serif"/>
              </a:rPr>
              <a:t>contrãrio.</a:t>
            </a:r>
            <a:r>
              <a:rPr dirty="0" sz="800" spc="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Microsoft Sans Serif"/>
                <a:cs typeface="Microsoft Sans Serif"/>
              </a:rPr>
              <a:t>Publique-</a:t>
            </a:r>
            <a:r>
              <a:rPr dirty="0" sz="800">
                <a:solidFill>
                  <a:srgbClr val="181818"/>
                </a:solidFill>
                <a:latin typeface="Microsoft Sans Serif"/>
                <a:cs typeface="Microsoft Sans Serif"/>
              </a:rPr>
              <a:t>se,</a:t>
            </a:r>
            <a:r>
              <a:rPr dirty="0" sz="800" spc="1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51515"/>
                </a:solidFill>
                <a:latin typeface="Microsoft Sans Serif"/>
                <a:cs typeface="Microsoft Sans Serif"/>
              </a:rPr>
              <a:t>afixe-</a:t>
            </a:r>
            <a:r>
              <a:rPr dirty="0" sz="800">
                <a:solidFill>
                  <a:srgbClr val="151515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6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62626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1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cumpra-</a:t>
            </a:r>
            <a:r>
              <a:rPr dirty="0" sz="800" spc="-25">
                <a:latin typeface="Microsoft Sans Serif"/>
                <a:cs typeface="Microsoft Sans Serif"/>
              </a:rPr>
              <a:t>se.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488290" y="4802623"/>
            <a:ext cx="200278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Microsoft Sans Serif"/>
                <a:cs typeface="Microsoft Sans Serif"/>
              </a:rPr>
              <a:t>Gabinete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A1A1A"/>
                </a:solidFill>
                <a:latin typeface="Microsoft Sans Serif"/>
                <a:cs typeface="Microsoft Sans Serif"/>
              </a:rPr>
              <a:t>do</a:t>
            </a:r>
            <a:r>
              <a:rPr dirty="0" sz="750" spc="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F0F0F"/>
                </a:solidFill>
                <a:latin typeface="Microsoft Sans Serif"/>
                <a:cs typeface="Microsoft Sans Serif"/>
              </a:rPr>
              <a:t>Prefeito,</a:t>
            </a:r>
            <a:r>
              <a:rPr dirty="0" sz="750" spc="4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12121"/>
                </a:solidFill>
                <a:latin typeface="Microsoft Sans Serif"/>
                <a:cs typeface="Microsoft Sans Serif"/>
              </a:rPr>
              <a:t>11</a:t>
            </a:r>
            <a:r>
              <a:rPr dirty="0" sz="750" spc="4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82828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23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F0F0F"/>
                </a:solidFill>
                <a:latin typeface="Microsoft Sans Serif"/>
                <a:cs typeface="Microsoft Sans Serif"/>
              </a:rPr>
              <a:t>setembro,</a:t>
            </a:r>
            <a:r>
              <a:rPr dirty="0" sz="750" spc="8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0">
                <a:solidFill>
                  <a:srgbClr val="181818"/>
                </a:solidFill>
                <a:latin typeface="Microsoft Sans Serif"/>
                <a:cs typeface="Microsoft Sans Serif"/>
              </a:rPr>
              <a:t>2025</a:t>
            </a:r>
            <a:endParaRPr sz="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2025-09-17T11:52:47Z</dcterms:created>
  <dcterms:modified xsi:type="dcterms:W3CDTF">2025-09-17T11:52:47Z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2025-09-17T00:00:00Z</vt:filetime>
  </property>
  <property fmtid="{D5CDD505-2E9C-101B-9397-08002B2CF9AE}" pid="5" name="Producer">
    <vt:lpwstr>Scanner System Image Conversion</vt:lpwstr>
  </property>
</Properties>
</file>