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1752" y="9723554"/>
            <a:ext cx="6699504" cy="13098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5656" y="188865"/>
            <a:ext cx="731519" cy="728048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25552" y="1089025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 h="0">
                <a:moveTo>
                  <a:pt x="0" y="0"/>
                </a:moveTo>
                <a:lnTo>
                  <a:pt x="6699504" y="0"/>
                </a:lnTo>
              </a:path>
            </a:pathLst>
          </a:custGeom>
          <a:ln w="15231">
            <a:solidFill>
              <a:srgbClr val="36363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191548" y="81733"/>
            <a:ext cx="3186430" cy="57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1200" spc="5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D1D1D"/>
                </a:solidFill>
                <a:latin typeface="Arial"/>
                <a:cs typeface="Arial"/>
              </a:rPr>
              <a:t>MUNICIPAL</a:t>
            </a:r>
            <a:r>
              <a:rPr dirty="0" sz="1200" spc="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F2F2F"/>
                </a:solidFill>
                <a:latin typeface="Arial"/>
                <a:cs typeface="Arial"/>
              </a:rPr>
              <a:t>DE</a:t>
            </a:r>
            <a:r>
              <a:rPr dirty="0" sz="1200" spc="-4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12314">
              <a:lnSpc>
                <a:spcPct val="117600"/>
              </a:lnSpc>
              <a:spcBef>
                <a:spcPts val="455"/>
              </a:spcBef>
            </a:pP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Rua</a:t>
            </a:r>
            <a:r>
              <a:rPr dirty="0" sz="850" spc="-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Maria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Lourenço,</a:t>
            </a:r>
            <a:r>
              <a:rPr dirty="0" sz="850" spc="-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82828"/>
                </a:solidFill>
                <a:latin typeface="Arial MT"/>
                <a:cs typeface="Arial MT"/>
              </a:rPr>
              <a:t>18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Fazenda</a:t>
            </a:r>
            <a:r>
              <a:rPr dirty="0" sz="85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D1D1D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34618" y="1305046"/>
            <a:ext cx="2971165" cy="712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60755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Decreto</a:t>
            </a:r>
            <a:r>
              <a:rPr dirty="0" sz="85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43434"/>
                </a:solidFill>
                <a:latin typeface="Arial MT"/>
                <a:cs typeface="Arial MT"/>
              </a:rPr>
              <a:t>N° </a:t>
            </a:r>
            <a:r>
              <a:rPr dirty="0" sz="850" spc="-30">
                <a:solidFill>
                  <a:srgbClr val="3D3D3D"/>
                </a:solidFill>
                <a:latin typeface="Arial MT"/>
                <a:cs typeface="Arial MT"/>
              </a:rPr>
              <a:t>3028</a:t>
            </a:r>
            <a:r>
              <a:rPr dirty="0" sz="850" spc="-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565656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25</a:t>
            </a:r>
            <a:r>
              <a:rPr dirty="0" sz="850" spc="3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850" spc="1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D1D1D"/>
                </a:solidFill>
                <a:latin typeface="Arial MT"/>
                <a:cs typeface="Arial MT"/>
              </a:rPr>
              <a:t>eetembro,</a:t>
            </a:r>
            <a:r>
              <a:rPr dirty="0" sz="850" spc="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F2F2F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50">
              <a:latin typeface="Arial MT"/>
              <a:cs typeface="Arial MT"/>
            </a:endParaRPr>
          </a:p>
          <a:p>
            <a:pPr marL="13970" marR="184785" indent="-1905">
              <a:lnSpc>
                <a:spcPts val="940"/>
              </a:lnSpc>
            </a:pP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Abre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A2A2A"/>
                </a:solidFill>
                <a:latin typeface="Arial MT"/>
                <a:cs typeface="Arial MT"/>
              </a:rPr>
              <a:t>no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valor</a:t>
            </a:r>
            <a:r>
              <a:rPr dirty="0" sz="85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total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R$80.300,00,</a:t>
            </a:r>
            <a:r>
              <a:rPr dirty="0" sz="850" spc="7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51515"/>
                </a:solidFill>
                <a:latin typeface="Arial MT"/>
                <a:cs typeface="Arial MT"/>
              </a:rPr>
              <a:t>para 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fins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que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se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especifica</a:t>
            </a:r>
            <a:r>
              <a:rPr dirty="0" sz="85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A3A3A"/>
                </a:solidFill>
                <a:latin typeface="Arial MT"/>
                <a:cs typeface="Arial MT"/>
              </a:rPr>
              <a:t>e</a:t>
            </a:r>
            <a:r>
              <a:rPr dirty="0" sz="850" spc="-3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da</a:t>
            </a:r>
            <a:r>
              <a:rPr dirty="0" sz="850" spc="-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outras</a:t>
            </a:r>
            <a:r>
              <a:rPr dirty="0" sz="85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20346" y="2515921"/>
            <a:ext cx="6512559" cy="960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5975">
              <a:lnSpc>
                <a:spcPct val="138700"/>
              </a:lnSpc>
              <a:spcBef>
                <a:spcPts val="100"/>
              </a:spcBef>
            </a:pP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O</a:t>
            </a:r>
            <a:r>
              <a:rPr dirty="0" sz="850" spc="-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PREFEITO</a:t>
            </a:r>
            <a:r>
              <a:rPr dirty="0" sz="850" spc="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MUNICIPAL,</a:t>
            </a:r>
            <a:r>
              <a:rPr dirty="0" sz="850" spc="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42424"/>
                </a:solidFill>
                <a:latin typeface="Arial MT"/>
                <a:cs typeface="Arial MT"/>
              </a:rPr>
              <a:t>no</a:t>
            </a:r>
            <a:r>
              <a:rPr dirty="0" sz="850" spc="-2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uso</a:t>
            </a:r>
            <a:r>
              <a:rPr dirty="0" sz="85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83838"/>
                </a:solidFill>
                <a:latin typeface="Arial MT"/>
                <a:cs typeface="Arial MT"/>
              </a:rPr>
              <a:t>suas</a:t>
            </a:r>
            <a:r>
              <a:rPr dirty="0" sz="85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51515"/>
                </a:solidFill>
                <a:latin typeface="Arial MT"/>
                <a:cs typeface="Arial MT"/>
              </a:rPr>
              <a:t>atribuições</a:t>
            </a:r>
            <a:r>
              <a:rPr dirty="0" sz="850" spc="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42424"/>
                </a:solidFill>
                <a:latin typeface="Arial MT"/>
                <a:cs typeface="Arial MT"/>
              </a:rPr>
              <a:t>legais,</a:t>
            </a:r>
            <a:r>
              <a:rPr dirty="0" sz="85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constitucionais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e</a:t>
            </a:r>
            <a:r>
              <a:rPr dirty="0" sz="85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acordo</a:t>
            </a:r>
            <a:r>
              <a:rPr dirty="0" sz="85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com</a:t>
            </a:r>
            <a:r>
              <a:rPr dirty="0" sz="850" spc="-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F4F4F"/>
                </a:solidFill>
                <a:latin typeface="Arial MT"/>
                <a:cs typeface="Arial MT"/>
              </a:rPr>
              <a:t>o</a:t>
            </a:r>
            <a:r>
              <a:rPr dirty="0" sz="850" spc="-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63636"/>
                </a:solidFill>
                <a:latin typeface="Arial MT"/>
                <a:cs typeface="Arial MT"/>
              </a:rPr>
              <a:t>que</a:t>
            </a:r>
            <a:r>
              <a:rPr dirty="0" sz="85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63636"/>
                </a:solidFill>
                <a:latin typeface="Arial MT"/>
                <a:cs typeface="Arial MT"/>
              </a:rPr>
              <a:t>Ihe</a:t>
            </a:r>
            <a:r>
              <a:rPr dirty="0" sz="85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51515"/>
                </a:solidFill>
                <a:latin typeface="Arial MT"/>
                <a:cs typeface="Arial MT"/>
              </a:rPr>
              <a:t>confere</a:t>
            </a:r>
            <a:r>
              <a:rPr dirty="0" sz="850" spc="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F4F4F"/>
                </a:solidFill>
                <a:latin typeface="Arial MT"/>
                <a:cs typeface="Arial MT"/>
              </a:rPr>
              <a:t>o</a:t>
            </a:r>
            <a:r>
              <a:rPr dirty="0" sz="850" spc="-4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art. </a:t>
            </a:r>
            <a:r>
              <a:rPr dirty="0" sz="850">
                <a:solidFill>
                  <a:srgbClr val="3D3D3D"/>
                </a:solidFill>
                <a:latin typeface="Arial MT"/>
                <a:cs typeface="Arial MT"/>
              </a:rPr>
              <a:t>8º</a:t>
            </a:r>
            <a:r>
              <a:rPr dirty="0" sz="850" spc="19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da </a:t>
            </a:r>
            <a:r>
              <a:rPr dirty="0" sz="850" spc="-45">
                <a:solidFill>
                  <a:srgbClr val="212121"/>
                </a:solidFill>
                <a:latin typeface="Arial MT"/>
                <a:cs typeface="Arial MT"/>
              </a:rPr>
              <a:t>Lei</a:t>
            </a:r>
            <a:r>
              <a:rPr dirty="0" sz="850" spc="-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n°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82828"/>
                </a:solidFill>
                <a:latin typeface="Arial MT"/>
                <a:cs typeface="Arial MT"/>
              </a:rPr>
              <a:t>859</a:t>
            </a:r>
            <a:r>
              <a:rPr dirty="0" sz="85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D1D1D"/>
                </a:solidFill>
                <a:latin typeface="Arial MT"/>
                <a:cs typeface="Arial MT"/>
              </a:rPr>
              <a:t>de</a:t>
            </a:r>
            <a:r>
              <a:rPr dirty="0" sz="850" spc="-5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10 </a:t>
            </a:r>
            <a:r>
              <a:rPr dirty="0" sz="850" spc="-45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dezembro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D1D1D"/>
                </a:solidFill>
                <a:latin typeface="Arial MT"/>
                <a:cs typeface="Arial MT"/>
              </a:rPr>
              <a:t>de 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2024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publicada</a:t>
            </a:r>
            <a:r>
              <a:rPr dirty="0" sz="850" spc="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51515"/>
                </a:solidFill>
                <a:latin typeface="Arial MT"/>
                <a:cs typeface="Arial MT"/>
              </a:rPr>
              <a:t>na</a:t>
            </a:r>
            <a:r>
              <a:rPr dirty="0" sz="850" spc="-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C0C0C"/>
                </a:solidFill>
                <a:latin typeface="Arial MT"/>
                <a:cs typeface="Arial MT"/>
              </a:rPr>
              <a:t>edição</a:t>
            </a:r>
            <a:r>
              <a:rPr dirty="0" sz="850" spc="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extra</a:t>
            </a:r>
            <a:r>
              <a:rPr dirty="0" sz="85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II</a:t>
            </a:r>
            <a:r>
              <a:rPr dirty="0" sz="850" spc="-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B2B2B"/>
                </a:solidFill>
                <a:latin typeface="Arial MT"/>
                <a:cs typeface="Arial MT"/>
              </a:rPr>
              <a:t>n° </a:t>
            </a:r>
            <a:r>
              <a:rPr dirty="0" sz="850" spc="-40">
                <a:solidFill>
                  <a:srgbClr val="282828"/>
                </a:solidFill>
                <a:latin typeface="Arial MT"/>
                <a:cs typeface="Arial MT"/>
              </a:rPr>
              <a:t>1924</a:t>
            </a:r>
            <a:r>
              <a:rPr dirty="0" sz="850" spc="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de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850" spc="-50">
                <a:solidFill>
                  <a:srgbClr val="2D2D2D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50" spc="-20">
                <a:solidFill>
                  <a:srgbClr val="2D2D2D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2B2B2B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60">
                <a:solidFill>
                  <a:srgbClr val="2B2B2B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1F1F1F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50" spc="-60">
                <a:solidFill>
                  <a:srgbClr val="1F1F1F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363636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50" spc="-35">
                <a:solidFill>
                  <a:srgbClr val="363636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1D1D1D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40">
                <a:solidFill>
                  <a:srgbClr val="1D1D1D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313131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50" spc="-45">
                <a:solidFill>
                  <a:srgbClr val="313131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5">
                <a:solidFill>
                  <a:srgbClr val="111111"/>
                </a:solidFill>
                <a:uFill>
                  <a:solidFill>
                    <a:srgbClr val="444444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850">
              <a:latin typeface="Arial MT"/>
              <a:cs typeface="Arial MT"/>
            </a:endParaRPr>
          </a:p>
          <a:p>
            <a:pPr marL="328930">
              <a:lnSpc>
                <a:spcPct val="100000"/>
              </a:lnSpc>
              <a:spcBef>
                <a:spcPts val="5"/>
              </a:spcBef>
            </a:pPr>
            <a:r>
              <a:rPr dirty="0" sz="850" spc="-30">
                <a:solidFill>
                  <a:srgbClr val="0F0F0F"/>
                </a:solidFill>
                <a:latin typeface="Arial MT"/>
                <a:cs typeface="Arial MT"/>
              </a:rPr>
              <a:t>Artigo</a:t>
            </a:r>
            <a:r>
              <a:rPr dirty="0" sz="850" spc="-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F2F2F"/>
                </a:solidFill>
                <a:latin typeface="Arial MT"/>
                <a:cs typeface="Arial MT"/>
              </a:rPr>
              <a:t>1º</a:t>
            </a:r>
            <a:r>
              <a:rPr dirty="0" sz="850" spc="-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51515"/>
                </a:solidFill>
                <a:latin typeface="Arial MT"/>
                <a:cs typeface="Arial MT"/>
              </a:rPr>
              <a:t>Fica</a:t>
            </a:r>
            <a:r>
              <a:rPr dirty="0" sz="850" spc="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32323"/>
                </a:solidFill>
                <a:latin typeface="Arial MT"/>
                <a:cs typeface="Arial MT"/>
              </a:rPr>
              <a:t>aberto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crédito</a:t>
            </a:r>
            <a:r>
              <a:rPr dirty="0" sz="85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suplementar</a:t>
            </a:r>
            <a:r>
              <a:rPr dirty="0" sz="850" spc="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Arial MT"/>
                <a:cs typeface="Arial MT"/>
              </a:rPr>
              <a:t>as</a:t>
            </a:r>
            <a:r>
              <a:rPr dirty="0" sz="850" spc="-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seguintes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62626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78202" y="4231671"/>
            <a:ext cx="2707640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heavy" sz="850" spc="-40" b="1">
                <a:solidFill>
                  <a:srgbClr val="1C1C1C"/>
                </a:solidFill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Dotações</a:t>
            </a:r>
            <a:r>
              <a:rPr dirty="0" u="heavy" sz="850" b="1">
                <a:solidFill>
                  <a:srgbClr val="1C1C1C"/>
                </a:solidFill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111111"/>
                </a:solidFill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heavy" sz="850" spc="500" b="1">
                <a:solidFill>
                  <a:srgbClr val="111111"/>
                </a:solidFill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2865">
              <a:lnSpc>
                <a:spcPct val="100000"/>
              </a:lnSpc>
              <a:spcBef>
                <a:spcPts val="315"/>
              </a:spcBef>
            </a:pPr>
            <a:r>
              <a:rPr dirty="0" sz="1000" spc="-1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1000" spc="4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000" spc="1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C1C1C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387388" y="4633122"/>
          <a:ext cx="6633845" cy="18186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2228215"/>
                <a:gridCol w="942339"/>
                <a:gridCol w="1918970"/>
                <a:gridCol w="740409"/>
              </a:tblGrid>
              <a:tr h="14859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01.07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ts val="940"/>
                        </a:lnSpc>
                      </a:pP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1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Fazenda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2.804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ODeracionalizacâo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8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3035">
                <a:tc>
                  <a:txBody>
                    <a:bodyPr/>
                    <a:lstStyle/>
                    <a:p>
                      <a:pPr marL="34290">
                        <a:lnSpc>
                          <a:spcPts val="1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ts val="1000"/>
                        </a:lnSpc>
                        <a:spcBef>
                          <a:spcPts val="10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50" spc="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70815">
                        <a:lnSpc>
                          <a:spcPts val="930"/>
                        </a:lnSpc>
                        <a:spcBef>
                          <a:spcPts val="175"/>
                        </a:spcBef>
                        <a:tabLst>
                          <a:tab pos="2165350" algn="l"/>
                        </a:tabLst>
                      </a:pPr>
                      <a:r>
                        <a:rPr dirty="0" baseline="3267" sz="1275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Ro</a:t>
                      </a:r>
                      <a:r>
                        <a:rPr dirty="0" sz="85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v</a:t>
                      </a:r>
                      <a:r>
                        <a:rPr dirty="0" baseline="3267" sz="1275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alties</a:t>
                      </a:r>
                      <a:r>
                        <a:rPr dirty="0" baseline="3267" sz="1275" spc="-157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0">
                          <a:latin typeface="Arial MT"/>
                          <a:cs typeface="Arial MT"/>
                        </a:rPr>
                        <a:t>União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13071" sz="1275" spc="-12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70.300,00</a:t>
                      </a:r>
                      <a:endParaRPr baseline="13071" sz="1275">
                        <a:latin typeface="Arial Black"/>
                        <a:cs typeface="Arial Black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197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i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5" i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0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70.300,00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  <a:tr h="1936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1976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850" spc="-2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3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1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8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49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2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70.300,00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2860"/>
                </a:tc>
              </a:tr>
              <a:tr h="17970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01.39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4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4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2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Mulher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2.960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Mulher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3.3.9.0.14.00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DIÂRIAS</a:t>
                      </a:r>
                      <a:r>
                        <a:rPr dirty="0" sz="850" spc="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 gridSpan="2">
                  <a:txBody>
                    <a:bodyPr/>
                    <a:lstStyle/>
                    <a:p>
                      <a:pPr marL="11226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85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292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3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/ </a:t>
                      </a:r>
                      <a:r>
                        <a:rPr dirty="0" sz="850" spc="-4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10.000,00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318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7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9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36319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80.300,00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733202" y="6509525"/>
            <a:ext cx="6066155" cy="311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634" marR="30480" indent="-471170">
              <a:lnSpc>
                <a:spcPct val="110500"/>
              </a:lnSpc>
              <a:spcBef>
                <a:spcPts val="100"/>
              </a:spcBef>
            </a:pPr>
            <a:r>
              <a:rPr dirty="0" baseline="-13071" sz="1275" spc="-44">
                <a:solidFill>
                  <a:srgbClr val="111111"/>
                </a:solidFill>
                <a:latin typeface="Arial MT"/>
                <a:cs typeface="Arial MT"/>
              </a:rPr>
              <a:t>Artigo </a:t>
            </a:r>
            <a:r>
              <a:rPr dirty="0" baseline="-13071" sz="1275" spc="-30">
                <a:solidFill>
                  <a:srgbClr val="2A2A2A"/>
                </a:solidFill>
                <a:latin typeface="Arial MT"/>
                <a:cs typeface="Arial MT"/>
              </a:rPr>
              <a:t>2º</a:t>
            </a:r>
            <a:r>
              <a:rPr dirty="0" baseline="-13071" sz="1275" spc="-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baseline="-9803" sz="1275" spc="-52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baseline="-9803" sz="1275" spc="-97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baseline="-9803" sz="1275" spc="-44">
                <a:solidFill>
                  <a:srgbClr val="262626"/>
                </a:solidFill>
                <a:latin typeface="Arial MT"/>
                <a:cs typeface="Arial MT"/>
              </a:rPr>
              <a:t>As </a:t>
            </a:r>
            <a:r>
              <a:rPr dirty="0" baseline="-9803" sz="1275" spc="-44">
                <a:solidFill>
                  <a:srgbClr val="1C1C1C"/>
                </a:solidFill>
                <a:latin typeface="Arial MT"/>
                <a:cs typeface="Arial MT"/>
              </a:rPr>
              <a:t>despesas</a:t>
            </a:r>
            <a:r>
              <a:rPr dirty="0" baseline="-9803" sz="1275" spc="7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decorrentes</a:t>
            </a:r>
            <a:r>
              <a:rPr dirty="0" sz="850" spc="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85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C0C0C"/>
                </a:solidFill>
                <a:latin typeface="Arial MT"/>
                <a:cs typeface="Arial MT"/>
              </a:rPr>
              <a:t>abertura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D1D1D"/>
                </a:solidFill>
                <a:latin typeface="Arial MT"/>
                <a:cs typeface="Arial MT"/>
              </a:rPr>
              <a:t>do</a:t>
            </a:r>
            <a:r>
              <a:rPr dirty="0" sz="850" spc="-3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presente</a:t>
            </a:r>
            <a:r>
              <a:rPr dirty="0" sz="850" spc="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crédito</a:t>
            </a:r>
            <a:r>
              <a:rPr dirty="0" sz="8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suplementar,</a:t>
            </a:r>
            <a:r>
              <a:rPr dirty="0" sz="850" spc="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13131"/>
                </a:solidFill>
                <a:latin typeface="Arial MT"/>
                <a:cs typeface="Arial MT"/>
              </a:rPr>
              <a:t>serão</a:t>
            </a:r>
            <a:r>
              <a:rPr dirty="0" sz="850" spc="-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43434"/>
                </a:solidFill>
                <a:latin typeface="Arial MT"/>
                <a:cs typeface="Arial MT"/>
              </a:rPr>
              <a:t>cobertas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com </a:t>
            </a:r>
            <a:r>
              <a:rPr dirty="0" sz="850" spc="-25">
                <a:solidFill>
                  <a:srgbClr val="2A2A2A"/>
                </a:solidFill>
                <a:latin typeface="Arial MT"/>
                <a:cs typeface="Arial MT"/>
              </a:rPr>
              <a:t>recursos</a:t>
            </a:r>
            <a:r>
              <a:rPr dirty="0" sz="850" spc="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baseline="9803" sz="1275" spc="-30">
                <a:solidFill>
                  <a:srgbClr val="525252"/>
                </a:solidFill>
                <a:latin typeface="Arial MT"/>
                <a:cs typeface="Arial MT"/>
              </a:rPr>
              <a:t>de </a:t>
            </a:r>
            <a:r>
              <a:rPr dirty="0" baseline="9803" sz="1275" spc="-37">
                <a:solidFill>
                  <a:srgbClr val="212121"/>
                </a:solidFill>
                <a:latin typeface="Arial MT"/>
                <a:cs typeface="Arial MT"/>
              </a:rPr>
              <a:t>que</a:t>
            </a:r>
            <a:r>
              <a:rPr dirty="0" baseline="9803" sz="1275" spc="-7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baseline="9803" sz="1275" spc="-37">
                <a:solidFill>
                  <a:srgbClr val="1A1A1A"/>
                </a:solidFill>
                <a:latin typeface="Arial MT"/>
                <a:cs typeface="Arial MT"/>
              </a:rPr>
              <a:t>trata</a:t>
            </a:r>
            <a:r>
              <a:rPr dirty="0" baseline="9803" sz="1275" spc="-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baseline="9803" sz="1275">
                <a:solidFill>
                  <a:srgbClr val="363636"/>
                </a:solidFill>
                <a:latin typeface="Arial MT"/>
                <a:cs typeface="Arial MT"/>
              </a:rPr>
              <a:t>o</a:t>
            </a:r>
            <a:r>
              <a:rPr dirty="0" baseline="9803" sz="1275" spc="-37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baseline="13071" sz="1275" spc="-15">
                <a:solidFill>
                  <a:srgbClr val="1C1C1C"/>
                </a:solidFill>
                <a:latin typeface="Arial MT"/>
                <a:cs typeface="Arial MT"/>
              </a:rPr>
              <a:t>Artigo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43</a:t>
            </a:r>
            <a:r>
              <a:rPr dirty="0" sz="850" spc="-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parágrafo</a:t>
            </a:r>
            <a:r>
              <a:rPr dirty="0" sz="850" spc="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1º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32323"/>
                </a:solidFill>
                <a:latin typeface="Arial MT"/>
                <a:cs typeface="Arial MT"/>
              </a:rPr>
              <a:t>da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Lei 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Federal</a:t>
            </a:r>
            <a:r>
              <a:rPr dirty="0" sz="85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62626"/>
                </a:solidFill>
                <a:latin typeface="Arial MT"/>
                <a:cs typeface="Arial MT"/>
              </a:rPr>
              <a:t>N°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C0C0C"/>
                </a:solidFill>
                <a:latin typeface="Arial MT"/>
                <a:cs typeface="Arial MT"/>
              </a:rPr>
              <a:t>4.320/64,</a:t>
            </a:r>
            <a:r>
              <a:rPr dirty="0" sz="850" spc="4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Inciso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650583" y="6890304"/>
            <a:ext cx="165608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080" indent="-332740">
              <a:lnSpc>
                <a:spcPct val="138700"/>
              </a:lnSpc>
              <a:spcBef>
                <a:spcPts val="100"/>
              </a:spcBef>
            </a:pP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Inciso:</a:t>
            </a:r>
            <a:r>
              <a:rPr dirty="0" sz="850" spc="5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II</a:t>
            </a:r>
            <a:r>
              <a:rPr dirty="0" sz="850" spc="-4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850" spc="-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Excesso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Arrecadação: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III</a:t>
            </a:r>
            <a:r>
              <a:rPr dirty="0" sz="850" spc="-4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-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C0C0C"/>
                </a:solidFill>
                <a:latin typeface="Arial MT"/>
                <a:cs typeface="Arial MT"/>
              </a:rPr>
              <a:t>Anulação</a:t>
            </a:r>
            <a:r>
              <a:rPr dirty="0" sz="850" spc="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de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11202" y="7267388"/>
            <a:ext cx="2708275" cy="365125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dirty="0" u="heavy" sz="850">
                <a:solidFill>
                  <a:srgbClr val="232323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-30">
                <a:solidFill>
                  <a:srgbClr val="232323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solidFill>
                  <a:srgbClr val="181818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50" spc="500">
                <a:solidFill>
                  <a:srgbClr val="181818"/>
                </a:solidFill>
                <a:uFill>
                  <a:solidFill>
                    <a:srgbClr val="3F3F3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245"/>
              </a:spcBef>
            </a:pP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PREFEITURA</a:t>
            </a:r>
            <a:r>
              <a:rPr dirty="0" sz="1000" spc="4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1000" spc="1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C1C1C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28438" y="6878117"/>
            <a:ext cx="600710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R$80.300,00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$80.300,00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0072" y="7569610"/>
            <a:ext cx="614680" cy="56197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850" spc="-10">
                <a:solidFill>
                  <a:srgbClr val="232323"/>
                </a:solidFill>
                <a:latin typeface="Arial Black"/>
                <a:cs typeface="Arial Black"/>
              </a:rPr>
              <a:t>01.07</a:t>
            </a:r>
            <a:endParaRPr sz="850">
              <a:latin typeface="Arial Black"/>
              <a:cs typeface="Arial Black"/>
            </a:endParaRPr>
          </a:p>
          <a:p>
            <a:pPr marL="13970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1.169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70"/>
              </a:spcBef>
            </a:pP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4.6.9.0.71.01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40632" y="7569610"/>
            <a:ext cx="2889250" cy="54038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95"/>
              </a:spcBef>
            </a:pPr>
            <a:r>
              <a:rPr dirty="0" sz="850" spc="-114">
                <a:solidFill>
                  <a:srgbClr val="1F1F1F"/>
                </a:solidFill>
                <a:latin typeface="Arial Black"/>
                <a:cs typeface="Arial Black"/>
              </a:rPr>
              <a:t>Secretaria</a:t>
            </a:r>
            <a:r>
              <a:rPr dirty="0" sz="850" spc="80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850" spc="-100">
                <a:solidFill>
                  <a:srgbClr val="232323"/>
                </a:solidFill>
                <a:latin typeface="Arial Black"/>
                <a:cs typeface="Arial Black"/>
              </a:rPr>
              <a:t>Municipal</a:t>
            </a:r>
            <a:r>
              <a:rPr dirty="0" sz="850" spc="60">
                <a:solidFill>
                  <a:srgbClr val="232323"/>
                </a:solidFill>
                <a:latin typeface="Arial Black"/>
                <a:cs typeface="Arial Black"/>
              </a:rPr>
              <a:t> </a:t>
            </a:r>
            <a:r>
              <a:rPr dirty="0" sz="850" spc="-114">
                <a:solidFill>
                  <a:srgbClr val="1C1C1C"/>
                </a:solidFill>
                <a:latin typeface="Arial Black"/>
                <a:cs typeface="Arial Black"/>
              </a:rPr>
              <a:t>de</a:t>
            </a:r>
            <a:r>
              <a:rPr dirty="0" sz="850" spc="-25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Arial Black"/>
                <a:cs typeface="Arial Black"/>
              </a:rPr>
              <a:t>Fazenda</a:t>
            </a:r>
            <a:endParaRPr sz="850">
              <a:latin typeface="Arial Black"/>
              <a:cs typeface="Arial Black"/>
            </a:endParaRPr>
          </a:p>
          <a:p>
            <a:pPr marL="15875" marR="5080" indent="-3810">
              <a:lnSpc>
                <a:spcPct val="119900"/>
              </a:lnSpc>
              <a:spcBef>
                <a:spcPts val="190"/>
              </a:spcBef>
            </a:pP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Encargos</a:t>
            </a:r>
            <a:r>
              <a:rPr dirty="0" sz="8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r>
              <a:rPr dirty="0" sz="85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Dívida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82828"/>
                </a:solidFill>
                <a:latin typeface="Arial MT"/>
                <a:cs typeface="Arial MT"/>
              </a:rPr>
              <a:t>com</a:t>
            </a:r>
            <a:r>
              <a:rPr dirty="0" sz="85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o</a:t>
            </a:r>
            <a:r>
              <a:rPr dirty="0" sz="850" spc="-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D1D1D"/>
                </a:solidFill>
                <a:latin typeface="Arial MT"/>
                <a:cs typeface="Arial MT"/>
              </a:rPr>
              <a:t>INSS,</a:t>
            </a:r>
            <a:r>
              <a:rPr dirty="0" sz="850" spc="-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Previdência</a:t>
            </a:r>
            <a:r>
              <a:rPr dirty="0" sz="850" spc="2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63636"/>
                </a:solidFill>
                <a:latin typeface="Arial MT"/>
                <a:cs typeface="Arial MT"/>
              </a:rPr>
              <a:t>e</a:t>
            </a:r>
            <a:r>
              <a:rPr dirty="0" sz="85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PASEP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PrinciDal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da </a:t>
            </a:r>
            <a:r>
              <a:rPr dirty="0" sz="850" spc="-10">
                <a:latin typeface="Arial MT"/>
                <a:cs typeface="Arial MT"/>
              </a:rPr>
              <a:t>Divida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Contratual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com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INSS</a:t>
            </a:r>
            <a:r>
              <a:rPr dirty="0" sz="85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/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PASEP</a:t>
            </a:r>
            <a:r>
              <a:rPr dirty="0" sz="85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Arrecadacâo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480709" y="7954959"/>
            <a:ext cx="171703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Recursos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42424"/>
                </a:solidFill>
                <a:latin typeface="Arial MT"/>
                <a:cs typeface="Arial MT"/>
              </a:rPr>
              <a:t>não</a:t>
            </a:r>
            <a:r>
              <a:rPr dirty="0" sz="850" spc="-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Vinculados</a:t>
            </a:r>
            <a:r>
              <a:rPr dirty="0" sz="850" spc="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Arial MT"/>
                <a:cs typeface="Arial MT"/>
              </a:rPr>
              <a:t>Imposto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474428" y="7883373"/>
            <a:ext cx="474980" cy="57404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70.300,00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70.300,00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20"/>
              </a:spcBef>
            </a:pPr>
            <a:r>
              <a:rPr dirty="0" sz="850" spc="-35">
                <a:solidFill>
                  <a:srgbClr val="181818"/>
                </a:solidFill>
                <a:latin typeface="Arial MT"/>
                <a:cs typeface="Arial MT"/>
              </a:rPr>
              <a:t>70.300,00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987005" y="8066146"/>
            <a:ext cx="1504315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30" b="1">
                <a:solidFill>
                  <a:srgbClr val="232323"/>
                </a:solidFill>
                <a:latin typeface="Arial"/>
                <a:cs typeface="Arial"/>
              </a:rPr>
              <a:t>Total </a:t>
            </a:r>
            <a:r>
              <a:rPr dirty="0" sz="850" spc="-45" b="1">
                <a:solidFill>
                  <a:srgbClr val="262626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81818"/>
                </a:solidFill>
                <a:latin typeface="Arial"/>
                <a:cs typeface="Arial"/>
              </a:rPr>
              <a:t>Projeto</a:t>
            </a:r>
            <a:r>
              <a:rPr dirty="0" sz="850" spc="1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181818"/>
                </a:solidFill>
                <a:latin typeface="Arial"/>
                <a:cs typeface="Arial"/>
              </a:rPr>
              <a:t>/</a:t>
            </a:r>
            <a:r>
              <a:rPr dirty="0" sz="850" spc="-2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C1C1C"/>
                </a:solidFill>
                <a:latin typeface="Arial"/>
                <a:cs typeface="Arial"/>
              </a:rPr>
              <a:t>Atividade</a:t>
            </a:r>
            <a:r>
              <a:rPr dirty="0" sz="850" spc="3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12121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415"/>
              </a:spcBef>
            </a:pP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Total</a:t>
            </a:r>
            <a:r>
              <a:rPr dirty="0" sz="850" spc="-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dirty="0" sz="850" spc="-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Unidade</a:t>
            </a:r>
            <a:r>
              <a:rPr dirty="0" sz="850" spc="18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49216" y="8425601"/>
            <a:ext cx="608330" cy="54991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solidFill>
                  <a:srgbClr val="1C1C1C"/>
                </a:solidFill>
                <a:latin typeface="Arial Black"/>
                <a:cs typeface="Arial Black"/>
              </a:rPr>
              <a:t>01.OB</a:t>
            </a:r>
            <a:endParaRPr sz="850">
              <a:latin typeface="Arial Black"/>
              <a:cs typeface="Arial Black"/>
            </a:endParaRPr>
          </a:p>
          <a:p>
            <a:pPr marL="13970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solidFill>
                  <a:srgbClr val="0E0E0E"/>
                </a:solidFill>
                <a:latin typeface="Arial MT"/>
                <a:cs typeface="Arial MT"/>
              </a:rPr>
              <a:t>1.032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solidFill>
                  <a:srgbClr val="151515"/>
                </a:solidFill>
                <a:latin typeface="Arial MT"/>
                <a:cs typeface="Arial MT"/>
              </a:rPr>
              <a:t>4.4.9.0.51.00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248477" y="8425601"/>
            <a:ext cx="1994535" cy="555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36400"/>
              </a:lnSpc>
              <a:spcBef>
                <a:spcPts val="100"/>
              </a:spcBef>
            </a:pPr>
            <a:r>
              <a:rPr dirty="0" sz="850" spc="-114">
                <a:solidFill>
                  <a:srgbClr val="1A1A1A"/>
                </a:solidFill>
                <a:latin typeface="Arial Black"/>
                <a:cs typeface="Arial Black"/>
              </a:rPr>
              <a:t>Secretaria</a:t>
            </a:r>
            <a:r>
              <a:rPr dirty="0" sz="850" spc="35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850" spc="-90">
                <a:solidFill>
                  <a:srgbClr val="1C1C1C"/>
                </a:solidFill>
                <a:latin typeface="Arial Black"/>
                <a:cs typeface="Arial Black"/>
              </a:rPr>
              <a:t>Municipal</a:t>
            </a:r>
            <a:r>
              <a:rPr dirty="0" sz="850" spc="40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850" spc="-135">
                <a:solidFill>
                  <a:srgbClr val="1F1F1F"/>
                </a:solidFill>
                <a:latin typeface="Arial Black"/>
                <a:cs typeface="Arial Black"/>
              </a:rPr>
              <a:t>de</a:t>
            </a:r>
            <a:r>
              <a:rPr dirty="0" sz="850" spc="10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Arial Black"/>
                <a:cs typeface="Arial Black"/>
              </a:rPr>
              <a:t>Obras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Infraestrutura,</a:t>
            </a:r>
            <a:r>
              <a:rPr dirty="0" sz="85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saneamento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e</a:t>
            </a:r>
            <a:r>
              <a:rPr dirty="0" sz="85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Arial MT"/>
                <a:cs typeface="Arial MT"/>
              </a:rPr>
              <a:t>pavimentação </a:t>
            </a:r>
            <a:r>
              <a:rPr dirty="0" baseline="3267" sz="1275" spc="-60">
                <a:solidFill>
                  <a:srgbClr val="161616"/>
                </a:solidFill>
                <a:latin typeface="Arial MT"/>
                <a:cs typeface="Arial MT"/>
              </a:rPr>
              <a:t>OBRAS</a:t>
            </a:r>
            <a:r>
              <a:rPr dirty="0" baseline="3267" sz="1275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baseline="3267" sz="1275">
                <a:solidFill>
                  <a:srgbClr val="1D1D1D"/>
                </a:solidFill>
                <a:latin typeface="Arial MT"/>
                <a:cs typeface="Arial MT"/>
              </a:rPr>
              <a:t>E</a:t>
            </a:r>
            <a:r>
              <a:rPr dirty="0" baseline="3267" sz="1275" spc="-3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baseline="3267" sz="1275" spc="-15">
                <a:solidFill>
                  <a:srgbClr val="161616"/>
                </a:solidFill>
                <a:latin typeface="Arial MT"/>
                <a:cs typeface="Arial MT"/>
              </a:rPr>
              <a:t>INSTAL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ACÕ</a:t>
            </a:r>
            <a:r>
              <a:rPr dirty="0" baseline="3267" sz="1275" spc="-15">
                <a:solidFill>
                  <a:srgbClr val="161616"/>
                </a:solidFill>
                <a:latin typeface="Arial MT"/>
                <a:cs typeface="Arial MT"/>
              </a:rPr>
              <a:t>ES</a:t>
            </a:r>
            <a:endParaRPr baseline="3267" sz="1275">
              <a:latin typeface="Arial MT"/>
              <a:cs typeface="Arial MT"/>
            </a:endParaRPr>
          </a:p>
        </p:txBody>
      </p:sp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3977099" y="8788426"/>
          <a:ext cx="3074035" cy="6470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88210"/>
                <a:gridCol w="809625"/>
              </a:tblGrid>
              <a:tr h="158115">
                <a:tc>
                  <a:txBody>
                    <a:bodyPr/>
                    <a:lstStyle/>
                    <a:p>
                      <a:pPr marL="521970">
                        <a:lnSpc>
                          <a:spcPts val="990"/>
                        </a:lnSpc>
                        <a:spcBef>
                          <a:spcPts val="155"/>
                        </a:spcBef>
                      </a:pPr>
                      <a:r>
                        <a:rPr dirty="0" sz="85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50" spc="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5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10.000,00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  <a:tr h="1708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50" spc="-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5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i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40" i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25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10.000,00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651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ts val="925"/>
                        </a:lnSpc>
                        <a:spcBef>
                          <a:spcPts val="295"/>
                        </a:spcBef>
                      </a:pPr>
                      <a:r>
                        <a:rPr dirty="0" sz="8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6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9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746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25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10.000,00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2225"/>
                </a:tc>
              </a:tr>
              <a:tr h="151130">
                <a:tc>
                  <a:txBody>
                    <a:bodyPr/>
                    <a:lstStyle/>
                    <a:p>
                      <a:pPr marL="731520">
                        <a:lnSpc>
                          <a:spcPts val="94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015"/>
                        </a:lnSpc>
                        <a:spcBef>
                          <a:spcPts val="80"/>
                        </a:spcBef>
                      </a:pPr>
                      <a:r>
                        <a:rPr dirty="0" sz="850" spc="-25">
                          <a:latin typeface="Arial Black"/>
                          <a:cs typeface="Arial Black"/>
                        </a:rPr>
                        <a:t>80.300,00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2711" y="9714416"/>
            <a:ext cx="6696456" cy="18277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0415" y="198004"/>
            <a:ext cx="734568" cy="737186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590800" y="2523798"/>
            <a:ext cx="1960245" cy="0"/>
          </a:xfrm>
          <a:custGeom>
            <a:avLst/>
            <a:gdLst/>
            <a:ahLst/>
            <a:cxnLst/>
            <a:rect l="l" t="t" r="r" b="b"/>
            <a:pathLst>
              <a:path w="1960245" h="0">
                <a:moveTo>
                  <a:pt x="0" y="0"/>
                </a:moveTo>
                <a:lnTo>
                  <a:pt x="1959864" y="0"/>
                </a:lnTo>
              </a:path>
            </a:pathLst>
          </a:custGeom>
          <a:ln w="9138">
            <a:solidFill>
              <a:srgbClr val="484B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13359" y="1111872"/>
            <a:ext cx="6696709" cy="0"/>
          </a:xfrm>
          <a:custGeom>
            <a:avLst/>
            <a:gdLst/>
            <a:ahLst/>
            <a:cxnLst/>
            <a:rect l="l" t="t" r="r" b="b"/>
            <a:pathLst>
              <a:path w="6696709" h="0">
                <a:moveTo>
                  <a:pt x="0" y="0"/>
                </a:moveTo>
                <a:lnTo>
                  <a:pt x="6696456" y="0"/>
                </a:lnTo>
              </a:path>
            </a:pathLst>
          </a:custGeom>
          <a:ln w="18277">
            <a:solidFill>
              <a:srgbClr val="3D3D3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587914" y="1177105"/>
            <a:ext cx="47561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Artigo</a:t>
            </a: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3º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A3A3A"/>
                </a:solidFill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29753" y="33273"/>
            <a:ext cx="3192780" cy="685165"/>
          </a:xfrm>
          <a:prstGeom prst="rect">
            <a:avLst/>
          </a:prstGeom>
        </p:spPr>
        <p:txBody>
          <a:bodyPr wrap="square" lIns="0" tIns="1123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dirty="0" sz="1300" spc="-60">
                <a:solidFill>
                  <a:srgbClr val="1C1C1C"/>
                </a:solidFill>
                <a:latin typeface="Arial MT"/>
                <a:cs typeface="Arial MT"/>
              </a:rPr>
              <a:t>PREFEITURA</a:t>
            </a:r>
            <a:r>
              <a:rPr dirty="0" sz="1300" spc="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300" spc="-55">
                <a:solidFill>
                  <a:srgbClr val="262626"/>
                </a:solidFill>
                <a:latin typeface="Arial MT"/>
                <a:cs typeface="Arial MT"/>
              </a:rPr>
              <a:t>MUNICIPAL</a:t>
            </a:r>
            <a:r>
              <a:rPr dirty="0" sz="130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300" spc="-55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130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300" spc="-60">
                <a:solidFill>
                  <a:srgbClr val="242424"/>
                </a:solidFill>
                <a:latin typeface="Arial MT"/>
                <a:cs typeface="Arial MT"/>
              </a:rPr>
              <a:t>SEROPEDICA</a:t>
            </a:r>
            <a:endParaRPr sz="1300">
              <a:latin typeface="Arial MT"/>
              <a:cs typeface="Arial MT"/>
            </a:endParaRPr>
          </a:p>
          <a:p>
            <a:pPr marL="12700" marR="2013585">
              <a:lnSpc>
                <a:spcPct val="113300"/>
              </a:lnSpc>
              <a:spcBef>
                <a:spcPts val="395"/>
              </a:spcBef>
            </a:pPr>
            <a:r>
              <a:rPr dirty="0" sz="900" spc="-50">
                <a:solidFill>
                  <a:srgbClr val="131313"/>
                </a:solidFill>
                <a:latin typeface="Arial MT"/>
                <a:cs typeface="Arial MT"/>
              </a:rPr>
              <a:t>Rua</a:t>
            </a:r>
            <a:r>
              <a:rPr dirty="0" sz="90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30">
                <a:solidFill>
                  <a:srgbClr val="111111"/>
                </a:solidFill>
                <a:latin typeface="Arial MT"/>
                <a:cs typeface="Arial MT"/>
              </a:rPr>
              <a:t>Maria</a:t>
            </a:r>
            <a:r>
              <a:rPr dirty="0" sz="90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0C0C0C"/>
                </a:solidFill>
                <a:latin typeface="Arial MT"/>
                <a:cs typeface="Arial MT"/>
              </a:rPr>
              <a:t>Lourenço, </a:t>
            </a:r>
            <a:r>
              <a:rPr dirty="0" sz="900" spc="-25">
                <a:solidFill>
                  <a:srgbClr val="232323"/>
                </a:solidFill>
                <a:latin typeface="Arial MT"/>
                <a:cs typeface="Arial MT"/>
              </a:rPr>
              <a:t>18 </a:t>
            </a:r>
            <a:r>
              <a:rPr dirty="0" sz="900" spc="-45">
                <a:solidFill>
                  <a:srgbClr val="1D1D1D"/>
                </a:solidFill>
                <a:latin typeface="Arial MT"/>
                <a:cs typeface="Arial MT"/>
              </a:rPr>
              <a:t>Fazenda</a:t>
            </a:r>
            <a:r>
              <a:rPr dirty="0" sz="900" spc="-10">
                <a:solidFill>
                  <a:srgbClr val="1D1D1D"/>
                </a:solidFill>
                <a:latin typeface="Arial MT"/>
                <a:cs typeface="Arial MT"/>
              </a:rPr>
              <a:t> Caxias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98014" y="1174058"/>
            <a:ext cx="346011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Revogadas</a:t>
            </a:r>
            <a:r>
              <a:rPr dirty="0" sz="850" spc="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as</a:t>
            </a:r>
            <a:r>
              <a:rPr dirty="0" sz="85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disposições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em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contrário.</a:t>
            </a: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Arial MT"/>
                <a:cs typeface="Arial MT"/>
              </a:rPr>
              <a:t>Publique-</a:t>
            </a: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se,</a:t>
            </a:r>
            <a:r>
              <a:rPr dirty="0" sz="850" spc="7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afixe-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se</a:t>
            </a:r>
            <a:r>
              <a:rPr dirty="0" sz="85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e</a:t>
            </a:r>
            <a:r>
              <a:rPr dirty="0" sz="850" spc="-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cumpra-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506088" y="1941708"/>
            <a:ext cx="209042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30">
                <a:solidFill>
                  <a:srgbClr val="0F0F0F"/>
                </a:solidFill>
                <a:latin typeface="Arial Black"/>
                <a:cs typeface="Arial Black"/>
              </a:rPr>
              <a:t>Gabinete</a:t>
            </a:r>
            <a:r>
              <a:rPr dirty="0" sz="850" spc="15">
                <a:solidFill>
                  <a:srgbClr val="0F0F0F"/>
                </a:solidFill>
                <a:latin typeface="Arial Black"/>
                <a:cs typeface="Arial Black"/>
              </a:rPr>
              <a:t> </a:t>
            </a:r>
            <a:r>
              <a:rPr dirty="0" sz="850" spc="-145">
                <a:solidFill>
                  <a:srgbClr val="1F1F1F"/>
                </a:solidFill>
                <a:latin typeface="Arial Black"/>
                <a:cs typeface="Arial Black"/>
              </a:rPr>
              <a:t>do</a:t>
            </a:r>
            <a:r>
              <a:rPr dirty="0" sz="850" spc="-25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850" spc="-125">
                <a:solidFill>
                  <a:srgbClr val="181818"/>
                </a:solidFill>
                <a:latin typeface="Arial Black"/>
                <a:cs typeface="Arial Black"/>
              </a:rPr>
              <a:t>Prefeito,</a:t>
            </a:r>
            <a:r>
              <a:rPr dirty="0" sz="850" spc="50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850" spc="-25">
                <a:solidFill>
                  <a:srgbClr val="2F2F2F"/>
                </a:solidFill>
                <a:latin typeface="Arial Black"/>
                <a:cs typeface="Arial Black"/>
              </a:rPr>
              <a:t>25</a:t>
            </a:r>
            <a:r>
              <a:rPr dirty="0" sz="850" spc="195">
                <a:solidFill>
                  <a:srgbClr val="2F2F2F"/>
                </a:solidFill>
                <a:latin typeface="Arial Black"/>
                <a:cs typeface="Arial Black"/>
              </a:rPr>
              <a:t> </a:t>
            </a:r>
            <a:r>
              <a:rPr dirty="0" sz="850" spc="-60">
                <a:solidFill>
                  <a:srgbClr val="232323"/>
                </a:solidFill>
                <a:latin typeface="Arial Black"/>
                <a:cs typeface="Arial Black"/>
              </a:rPr>
              <a:t>de</a:t>
            </a:r>
            <a:r>
              <a:rPr dirty="0" sz="850" spc="155">
                <a:solidFill>
                  <a:srgbClr val="232323"/>
                </a:solidFill>
                <a:latin typeface="Arial Black"/>
                <a:cs typeface="Arial Black"/>
              </a:rPr>
              <a:t> </a:t>
            </a:r>
            <a:r>
              <a:rPr dirty="0" sz="850" spc="-140">
                <a:solidFill>
                  <a:srgbClr val="212121"/>
                </a:solidFill>
                <a:latin typeface="Arial Black"/>
                <a:cs typeface="Arial Black"/>
              </a:rPr>
              <a:t>setembro,</a:t>
            </a:r>
            <a:r>
              <a:rPr dirty="0" sz="850" spc="45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850" spc="-105">
                <a:solidFill>
                  <a:srgbClr val="262626"/>
                </a:solidFill>
                <a:latin typeface="Arial Black"/>
                <a:cs typeface="Arial Black"/>
              </a:rPr>
              <a:t>2025</a:t>
            </a:r>
            <a:endParaRPr sz="8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2025-09-29T14:20:16Z</dcterms:created>
  <dcterms:modified xsi:type="dcterms:W3CDTF">2025-09-29T14:20:16Z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2025-09-29T00:00:00Z</vt:filetime>
  </property>
  <property fmtid="{D5CDD505-2E9C-101B-9397-08002B2CF9AE}" pid="5" name="Producer">
    <vt:lpwstr>Scanner System Image Conversion</vt:lpwstr>
  </property>
</Properties>
</file>