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6511" y="179728"/>
            <a:ext cx="740663" cy="743279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40791" y="9725077"/>
            <a:ext cx="6715125" cy="0"/>
          </a:xfrm>
          <a:custGeom>
            <a:avLst/>
            <a:gdLst/>
            <a:ahLst/>
            <a:cxnLst/>
            <a:rect l="l" t="t" r="r" b="b"/>
            <a:pathLst>
              <a:path w="6715125" h="0">
                <a:moveTo>
                  <a:pt x="0" y="0"/>
                </a:moveTo>
                <a:lnTo>
                  <a:pt x="6714744" y="0"/>
                </a:lnTo>
              </a:path>
            </a:pathLst>
          </a:custGeom>
          <a:ln w="15231">
            <a:solidFill>
              <a:srgbClr val="4848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612135" y="9112787"/>
            <a:ext cx="1965960" cy="0"/>
          </a:xfrm>
          <a:custGeom>
            <a:avLst/>
            <a:gdLst/>
            <a:ahLst/>
            <a:cxnLst/>
            <a:rect l="l" t="t" r="r" b="b"/>
            <a:pathLst>
              <a:path w="1965960" h="0">
                <a:moveTo>
                  <a:pt x="0" y="0"/>
                </a:moveTo>
                <a:lnTo>
                  <a:pt x="1965960" y="0"/>
                </a:lnTo>
              </a:path>
            </a:pathLst>
          </a:custGeom>
          <a:ln w="15231">
            <a:solidFill>
              <a:srgbClr val="4448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16408" y="1092072"/>
            <a:ext cx="6708775" cy="0"/>
          </a:xfrm>
          <a:custGeom>
            <a:avLst/>
            <a:gdLst/>
            <a:ahLst/>
            <a:cxnLst/>
            <a:rect l="l" t="t" r="r" b="b"/>
            <a:pathLst>
              <a:path w="6708775" h="0">
                <a:moveTo>
                  <a:pt x="0" y="0"/>
                </a:moveTo>
                <a:lnTo>
                  <a:pt x="6708648" y="0"/>
                </a:lnTo>
              </a:path>
            </a:pathLst>
          </a:custGeom>
          <a:ln w="21323">
            <a:solidFill>
              <a:srgbClr val="2F2F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182404" y="78434"/>
            <a:ext cx="3188335" cy="577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250" spc="-35" b="1">
                <a:solidFill>
                  <a:srgbClr val="1A1A1A"/>
                </a:solidFill>
                <a:latin typeface="Arial"/>
                <a:cs typeface="Arial"/>
              </a:rPr>
              <a:t>PREFEITURA</a:t>
            </a:r>
            <a:r>
              <a:rPr dirty="0" sz="1250" spc="3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250" spc="-30" b="1">
                <a:solidFill>
                  <a:srgbClr val="0F0F0F"/>
                </a:solidFill>
                <a:latin typeface="Arial"/>
                <a:cs typeface="Arial"/>
              </a:rPr>
              <a:t>MUNICIPAL</a:t>
            </a:r>
            <a:r>
              <a:rPr dirty="0" sz="1250" spc="-50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1250" spc="-10" b="1">
                <a:solidFill>
                  <a:srgbClr val="1C1C1C"/>
                </a:solidFill>
                <a:latin typeface="Arial"/>
                <a:cs typeface="Arial"/>
              </a:rPr>
              <a:t>DE</a:t>
            </a:r>
            <a:r>
              <a:rPr dirty="0" sz="1250" spc="-5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250" spc="-45" b="1">
                <a:solidFill>
                  <a:srgbClr val="1F1F1F"/>
                </a:solidFill>
                <a:latin typeface="Arial"/>
                <a:cs typeface="Arial"/>
              </a:rPr>
              <a:t>SEROPEDICA</a:t>
            </a:r>
            <a:endParaRPr sz="1250">
              <a:latin typeface="Arial"/>
              <a:cs typeface="Arial"/>
            </a:endParaRPr>
          </a:p>
          <a:p>
            <a:pPr marL="12700" marR="2011045" indent="3175">
              <a:lnSpc>
                <a:spcPct val="115199"/>
              </a:lnSpc>
              <a:spcBef>
                <a:spcPts val="495"/>
              </a:spcBef>
            </a:pPr>
            <a:r>
              <a:rPr dirty="0" sz="850" spc="-20">
                <a:solidFill>
                  <a:srgbClr val="0C0C0C"/>
                </a:solidFill>
                <a:latin typeface="Arial MT"/>
                <a:cs typeface="Arial MT"/>
              </a:rPr>
              <a:t>Rua</a:t>
            </a:r>
            <a:r>
              <a:rPr dirty="0" sz="850" spc="-4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31313"/>
                </a:solidFill>
                <a:latin typeface="Arial MT"/>
                <a:cs typeface="Arial MT"/>
              </a:rPr>
              <a:t>Marla</a:t>
            </a:r>
            <a:r>
              <a:rPr dirty="0" sz="850" spc="-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0C0C0C"/>
                </a:solidFill>
                <a:latin typeface="Arial MT"/>
                <a:cs typeface="Arial MT"/>
              </a:rPr>
              <a:t>Lourenço,</a:t>
            </a:r>
            <a:r>
              <a:rPr dirty="0" sz="850" spc="-1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12121"/>
                </a:solidFill>
                <a:latin typeface="Arial MT"/>
                <a:cs typeface="Arial MT"/>
              </a:rPr>
              <a:t>18 </a:t>
            </a:r>
            <a:r>
              <a:rPr dirty="0" sz="850" spc="-20">
                <a:solidFill>
                  <a:srgbClr val="0C0C0C"/>
                </a:solidFill>
                <a:latin typeface="Arial MT"/>
                <a:cs typeface="Arial MT"/>
              </a:rPr>
              <a:t>Fazenda</a:t>
            </a:r>
            <a:r>
              <a:rPr dirty="0" sz="850" spc="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F0F0F"/>
                </a:solidFill>
                <a:latin typeface="Arial MT"/>
                <a:cs typeface="Arial MT"/>
              </a:rPr>
              <a:t>Caxlas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30410" y="1308093"/>
            <a:ext cx="2976880" cy="709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5885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solidFill>
                  <a:srgbClr val="1F1F1F"/>
                </a:solidFill>
                <a:latin typeface="Arial MT"/>
                <a:cs typeface="Arial MT"/>
              </a:rPr>
              <a:t>Decreto</a:t>
            </a:r>
            <a:r>
              <a:rPr dirty="0" sz="850" spc="-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12121"/>
                </a:solidFill>
                <a:latin typeface="Arial MT"/>
                <a:cs typeface="Arial MT"/>
              </a:rPr>
              <a:t>N°</a:t>
            </a:r>
            <a:r>
              <a:rPr dirty="0" sz="850" spc="-4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62626"/>
                </a:solidFill>
                <a:latin typeface="Arial MT"/>
                <a:cs typeface="Arial MT"/>
              </a:rPr>
              <a:t>3029</a:t>
            </a:r>
            <a:r>
              <a:rPr dirty="0" sz="850" spc="-3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B3B3B"/>
                </a:solidFill>
                <a:latin typeface="Arial MT"/>
                <a:cs typeface="Arial MT"/>
              </a:rPr>
              <a:t>de</a:t>
            </a:r>
            <a:r>
              <a:rPr dirty="0" sz="850" spc="-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B2B2B"/>
                </a:solidFill>
                <a:latin typeface="Arial MT"/>
                <a:cs typeface="Arial MT"/>
              </a:rPr>
              <a:t>25</a:t>
            </a:r>
            <a:r>
              <a:rPr dirty="0" sz="850" spc="38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D1D1D"/>
                </a:solidFill>
                <a:latin typeface="Arial MT"/>
                <a:cs typeface="Arial MT"/>
              </a:rPr>
              <a:t>de</a:t>
            </a:r>
            <a:r>
              <a:rPr dirty="0" sz="850" spc="18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setembro,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C1C1C"/>
                </a:solidFill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50"/>
              </a:spcBef>
            </a:pPr>
            <a:endParaRPr sz="850">
              <a:latin typeface="Arial MT"/>
              <a:cs typeface="Arial MT"/>
            </a:endParaRPr>
          </a:p>
          <a:p>
            <a:pPr marL="12700" marR="184785" indent="635">
              <a:lnSpc>
                <a:spcPts val="940"/>
              </a:lnSpc>
            </a:pPr>
            <a:r>
              <a:rPr dirty="0" sz="850" spc="-40">
                <a:solidFill>
                  <a:srgbClr val="212121"/>
                </a:solidFill>
                <a:latin typeface="Arial MT"/>
                <a:cs typeface="Arial MT"/>
              </a:rPr>
              <a:t>Abre</a:t>
            </a:r>
            <a:r>
              <a:rPr dirty="0" sz="850" spc="-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81818"/>
                </a:solidFill>
                <a:latin typeface="Arial MT"/>
                <a:cs typeface="Arial MT"/>
              </a:rPr>
              <a:t>crédito</a:t>
            </a:r>
            <a:r>
              <a:rPr dirty="0" sz="850" spc="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11111"/>
                </a:solidFill>
                <a:latin typeface="Arial MT"/>
                <a:cs typeface="Arial MT"/>
              </a:rPr>
              <a:t>suplementar</a:t>
            </a:r>
            <a:r>
              <a:rPr dirty="0" sz="850" spc="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12121"/>
                </a:solidFill>
                <a:latin typeface="Arial MT"/>
                <a:cs typeface="Arial MT"/>
              </a:rPr>
              <a:t>no </a:t>
            </a:r>
            <a:r>
              <a:rPr dirty="0" sz="850" spc="-20">
                <a:solidFill>
                  <a:srgbClr val="131313"/>
                </a:solidFill>
                <a:latin typeface="Arial MT"/>
                <a:cs typeface="Arial MT"/>
              </a:rPr>
              <a:t>valor</a:t>
            </a:r>
            <a:r>
              <a:rPr dirty="0" sz="85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A2A2A"/>
                </a:solidFill>
                <a:latin typeface="Arial MT"/>
                <a:cs typeface="Arial MT"/>
              </a:rPr>
              <a:t>total</a:t>
            </a:r>
            <a:r>
              <a:rPr dirty="0" sz="850" spc="-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4D4D4D"/>
                </a:solidFill>
                <a:latin typeface="Arial MT"/>
                <a:cs typeface="Arial MT"/>
              </a:rPr>
              <a:t>de </a:t>
            </a:r>
            <a:r>
              <a:rPr dirty="0" sz="850" spc="-35">
                <a:solidFill>
                  <a:srgbClr val="161616"/>
                </a:solidFill>
                <a:latin typeface="Arial MT"/>
                <a:cs typeface="Arial MT"/>
              </a:rPr>
              <a:t>R$60.000,00,</a:t>
            </a:r>
            <a:r>
              <a:rPr dirty="0" sz="850" spc="4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para </a:t>
            </a:r>
            <a:r>
              <a:rPr dirty="0" sz="850" spc="-10">
                <a:solidFill>
                  <a:srgbClr val="1F1F1F"/>
                </a:solidFill>
                <a:latin typeface="Arial MT"/>
                <a:cs typeface="Arial MT"/>
              </a:rPr>
              <a:t>fins</a:t>
            </a:r>
            <a:r>
              <a:rPr dirty="0" sz="850" spc="-4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42424"/>
                </a:solidFill>
                <a:latin typeface="Arial MT"/>
                <a:cs typeface="Arial MT"/>
              </a:rPr>
              <a:t>que</a:t>
            </a:r>
            <a:r>
              <a:rPr dirty="0" sz="850" spc="-2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A2A2A"/>
                </a:solidFill>
                <a:latin typeface="Arial MT"/>
                <a:cs typeface="Arial MT"/>
              </a:rPr>
              <a:t>se</a:t>
            </a:r>
            <a:r>
              <a:rPr dirty="0" sz="850" spc="-4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F1F1F"/>
                </a:solidFill>
                <a:latin typeface="Arial MT"/>
                <a:cs typeface="Arial MT"/>
              </a:rPr>
              <a:t>especifica</a:t>
            </a:r>
            <a:r>
              <a:rPr dirty="0" sz="850" spc="4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24242"/>
                </a:solidFill>
                <a:latin typeface="Arial MT"/>
                <a:cs typeface="Arial MT"/>
              </a:rPr>
              <a:t>e</a:t>
            </a:r>
            <a:r>
              <a:rPr dirty="0" sz="850" spc="-5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D1D1D"/>
                </a:solidFill>
                <a:latin typeface="Arial MT"/>
                <a:cs typeface="Arial MT"/>
              </a:rPr>
              <a:t>da</a:t>
            </a:r>
            <a:r>
              <a:rPr dirty="0" sz="850" spc="-1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A1A1A"/>
                </a:solidFill>
                <a:latin typeface="Arial MT"/>
                <a:cs typeface="Arial MT"/>
              </a:rPr>
              <a:t>outras</a:t>
            </a:r>
            <a:r>
              <a:rPr dirty="0" sz="850" spc="-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A0A0A"/>
                </a:solidFill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11202" y="2515921"/>
            <a:ext cx="6518275" cy="957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5975">
              <a:lnSpc>
                <a:spcPct val="138700"/>
              </a:lnSpc>
              <a:spcBef>
                <a:spcPts val="100"/>
              </a:spcBef>
            </a:pPr>
            <a:r>
              <a:rPr dirty="0" sz="850">
                <a:solidFill>
                  <a:srgbClr val="2F2F2F"/>
                </a:solidFill>
                <a:latin typeface="Arial MT"/>
                <a:cs typeface="Arial MT"/>
              </a:rPr>
              <a:t>O</a:t>
            </a:r>
            <a:r>
              <a:rPr dirty="0" sz="850" spc="-5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F1F1F"/>
                </a:solidFill>
                <a:latin typeface="Arial MT"/>
                <a:cs typeface="Arial MT"/>
              </a:rPr>
              <a:t>PREFEITO</a:t>
            </a:r>
            <a:r>
              <a:rPr dirty="0" sz="850" spc="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A1A1A"/>
                </a:solidFill>
                <a:latin typeface="Arial MT"/>
                <a:cs typeface="Arial MT"/>
              </a:rPr>
              <a:t>MUNICIPAL,</a:t>
            </a:r>
            <a:r>
              <a:rPr dirty="0" sz="850" spc="3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62626"/>
                </a:solidFill>
                <a:latin typeface="Arial MT"/>
                <a:cs typeface="Arial MT"/>
              </a:rPr>
              <a:t>no</a:t>
            </a:r>
            <a:r>
              <a:rPr dirty="0" sz="850" spc="-2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82828"/>
                </a:solidFill>
                <a:latin typeface="Arial MT"/>
                <a:cs typeface="Arial MT"/>
              </a:rPr>
              <a:t>uso</a:t>
            </a:r>
            <a:r>
              <a:rPr dirty="0" sz="850" spc="-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42424"/>
                </a:solidFill>
                <a:latin typeface="Arial MT"/>
                <a:cs typeface="Arial MT"/>
              </a:rPr>
              <a:t>suas</a:t>
            </a:r>
            <a:r>
              <a:rPr dirty="0" sz="850" spc="-1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11111"/>
                </a:solidFill>
                <a:latin typeface="Arial MT"/>
                <a:cs typeface="Arial MT"/>
              </a:rPr>
              <a:t>atribuições</a:t>
            </a:r>
            <a:r>
              <a:rPr dirty="0" sz="850" spc="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82828"/>
                </a:solidFill>
                <a:latin typeface="Arial MT"/>
                <a:cs typeface="Arial MT"/>
              </a:rPr>
              <a:t>legais,</a:t>
            </a:r>
            <a:r>
              <a:rPr dirty="0" sz="850" spc="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A1A1A"/>
                </a:solidFill>
                <a:latin typeface="Arial MT"/>
                <a:cs typeface="Arial MT"/>
              </a:rPr>
              <a:t>constitucionais</a:t>
            </a:r>
            <a:r>
              <a:rPr dirty="0" sz="850" spc="-3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82828"/>
                </a:solidFill>
                <a:latin typeface="Arial MT"/>
                <a:cs typeface="Arial MT"/>
              </a:rPr>
              <a:t>e</a:t>
            </a:r>
            <a:r>
              <a:rPr dirty="0" sz="850" spc="-4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850" spc="-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D2D2D"/>
                </a:solidFill>
                <a:latin typeface="Arial MT"/>
                <a:cs typeface="Arial MT"/>
              </a:rPr>
              <a:t>acordo</a:t>
            </a:r>
            <a:r>
              <a:rPr dirty="0" sz="850" spc="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484848"/>
                </a:solidFill>
                <a:latin typeface="Arial MT"/>
                <a:cs typeface="Arial MT"/>
              </a:rPr>
              <a:t>com</a:t>
            </a:r>
            <a:r>
              <a:rPr dirty="0" sz="850" spc="-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64646"/>
                </a:solidFill>
                <a:latin typeface="Arial MT"/>
                <a:cs typeface="Arial MT"/>
              </a:rPr>
              <a:t>o</a:t>
            </a:r>
            <a:r>
              <a:rPr dirty="0" sz="850" spc="-3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A2A2A"/>
                </a:solidFill>
                <a:latin typeface="Arial MT"/>
                <a:cs typeface="Arial MT"/>
              </a:rPr>
              <a:t>que</a:t>
            </a:r>
            <a:r>
              <a:rPr dirty="0" sz="850" spc="-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F2F2F"/>
                </a:solidFill>
                <a:latin typeface="Arial MT"/>
                <a:cs typeface="Arial MT"/>
              </a:rPr>
              <a:t>Ihe</a:t>
            </a:r>
            <a:r>
              <a:rPr dirty="0" sz="850" spc="-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31313"/>
                </a:solidFill>
                <a:latin typeface="Arial MT"/>
                <a:cs typeface="Arial MT"/>
              </a:rPr>
              <a:t>confere</a:t>
            </a:r>
            <a:r>
              <a:rPr dirty="0" sz="850" spc="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D2D2D"/>
                </a:solidFill>
                <a:latin typeface="Arial MT"/>
                <a:cs typeface="Arial MT"/>
              </a:rPr>
              <a:t>o</a:t>
            </a:r>
            <a:r>
              <a:rPr dirty="0" sz="850" spc="-5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32323"/>
                </a:solidFill>
                <a:latin typeface="Arial MT"/>
                <a:cs typeface="Arial MT"/>
              </a:rPr>
              <a:t>art.</a:t>
            </a:r>
            <a:r>
              <a:rPr dirty="0" sz="850" spc="-3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32323"/>
                </a:solidFill>
                <a:latin typeface="Arial MT"/>
                <a:cs typeface="Arial MT"/>
              </a:rPr>
              <a:t>8º</a:t>
            </a:r>
            <a:r>
              <a:rPr dirty="0" sz="850" spc="16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A1A1A"/>
                </a:solidFill>
                <a:latin typeface="Arial MT"/>
                <a:cs typeface="Arial MT"/>
              </a:rPr>
              <a:t>da </a:t>
            </a:r>
            <a:r>
              <a:rPr dirty="0" sz="850" spc="-45">
                <a:solidFill>
                  <a:srgbClr val="212121"/>
                </a:solidFill>
                <a:latin typeface="Arial MT"/>
                <a:cs typeface="Arial MT"/>
              </a:rPr>
              <a:t>Lei</a:t>
            </a:r>
            <a:r>
              <a:rPr dirty="0" sz="850" spc="-1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82828"/>
                </a:solidFill>
                <a:latin typeface="Arial MT"/>
                <a:cs typeface="Arial MT"/>
              </a:rPr>
              <a:t>n°</a:t>
            </a:r>
            <a:r>
              <a:rPr dirty="0" sz="850" spc="-4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D2D2D"/>
                </a:solidFill>
                <a:latin typeface="Arial MT"/>
                <a:cs typeface="Arial MT"/>
              </a:rPr>
              <a:t>859</a:t>
            </a:r>
            <a:r>
              <a:rPr dirty="0" sz="850" spc="-2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50" spc="-3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12121"/>
                </a:solidFill>
                <a:latin typeface="Arial MT"/>
                <a:cs typeface="Arial MT"/>
              </a:rPr>
              <a:t>10</a:t>
            </a:r>
            <a:r>
              <a:rPr dirty="0" sz="850" spc="-6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A1A1A"/>
                </a:solidFill>
                <a:latin typeface="Arial MT"/>
                <a:cs typeface="Arial MT"/>
              </a:rPr>
              <a:t>dezembro</a:t>
            </a:r>
            <a:r>
              <a:rPr dirty="0" sz="85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850" spc="-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12121"/>
                </a:solidFill>
                <a:latin typeface="Arial MT"/>
                <a:cs typeface="Arial MT"/>
              </a:rPr>
              <a:t>2024</a:t>
            </a:r>
            <a:r>
              <a:rPr dirty="0" sz="850" spc="-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32323"/>
                </a:solidFill>
                <a:latin typeface="Arial MT"/>
                <a:cs typeface="Arial MT"/>
              </a:rPr>
              <a:t>-</a:t>
            </a:r>
            <a:r>
              <a:rPr dirty="0" sz="850" spc="-5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11111"/>
                </a:solidFill>
                <a:latin typeface="Arial MT"/>
                <a:cs typeface="Arial MT"/>
              </a:rPr>
              <a:t>publicada</a:t>
            </a:r>
            <a:r>
              <a:rPr dirty="0" sz="850" spc="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C1C1C"/>
                </a:solidFill>
                <a:latin typeface="Arial MT"/>
                <a:cs typeface="Arial MT"/>
              </a:rPr>
              <a:t>na </a:t>
            </a:r>
            <a:r>
              <a:rPr dirty="0" sz="850" spc="-35">
                <a:solidFill>
                  <a:srgbClr val="161616"/>
                </a:solidFill>
                <a:latin typeface="Arial MT"/>
                <a:cs typeface="Arial MT"/>
              </a:rPr>
              <a:t>edição</a:t>
            </a:r>
            <a:r>
              <a:rPr dirty="0" sz="850" spc="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81818"/>
                </a:solidFill>
                <a:latin typeface="Arial MT"/>
                <a:cs typeface="Arial MT"/>
              </a:rPr>
              <a:t>extra</a:t>
            </a:r>
            <a:r>
              <a:rPr dirty="0" sz="85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12121"/>
                </a:solidFill>
                <a:latin typeface="Arial MT"/>
                <a:cs typeface="Arial MT"/>
              </a:rPr>
              <a:t>II</a:t>
            </a:r>
            <a:r>
              <a:rPr dirty="0" sz="850" spc="-4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32323"/>
                </a:solidFill>
                <a:latin typeface="Arial MT"/>
                <a:cs typeface="Arial MT"/>
              </a:rPr>
              <a:t>n° </a:t>
            </a:r>
            <a:r>
              <a:rPr dirty="0" sz="850" spc="-40">
                <a:solidFill>
                  <a:srgbClr val="2A2A2A"/>
                </a:solidFill>
                <a:latin typeface="Arial MT"/>
                <a:cs typeface="Arial MT"/>
              </a:rPr>
              <a:t>1924</a:t>
            </a:r>
            <a:r>
              <a:rPr dirty="0" sz="850" spc="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F1F1F"/>
                </a:solidFill>
                <a:latin typeface="Arial MT"/>
                <a:cs typeface="Arial MT"/>
              </a:rPr>
              <a:t>10/12/2024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heavy" sz="850" spc="-50">
                <a:solidFill>
                  <a:srgbClr val="2D2D2D"/>
                </a:solidFill>
                <a:uFill>
                  <a:solidFill>
                    <a:srgbClr val="484B48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50" spc="-45">
                <a:solidFill>
                  <a:srgbClr val="2D2D2D"/>
                </a:solidFill>
                <a:uFill>
                  <a:solidFill>
                    <a:srgbClr val="484B4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20">
                <a:solidFill>
                  <a:srgbClr val="313131"/>
                </a:solidFill>
                <a:uFill>
                  <a:solidFill>
                    <a:srgbClr val="484B4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50" spc="-50">
                <a:solidFill>
                  <a:srgbClr val="313131"/>
                </a:solidFill>
                <a:uFill>
                  <a:solidFill>
                    <a:srgbClr val="484B4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solidFill>
                  <a:srgbClr val="1F1F1F"/>
                </a:solidFill>
                <a:uFill>
                  <a:solidFill>
                    <a:srgbClr val="484B48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50" spc="-55">
                <a:solidFill>
                  <a:srgbClr val="1F1F1F"/>
                </a:solidFill>
                <a:uFill>
                  <a:solidFill>
                    <a:srgbClr val="484B4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solidFill>
                  <a:srgbClr val="3F3F3F"/>
                </a:solidFill>
                <a:uFill>
                  <a:solidFill>
                    <a:srgbClr val="484B48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50" spc="-25">
                <a:solidFill>
                  <a:srgbClr val="3F3F3F"/>
                </a:solidFill>
                <a:uFill>
                  <a:solidFill>
                    <a:srgbClr val="484B4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solidFill>
                  <a:srgbClr val="242424"/>
                </a:solidFill>
                <a:uFill>
                  <a:solidFill>
                    <a:srgbClr val="484B4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50" spc="-40">
                <a:solidFill>
                  <a:srgbClr val="242424"/>
                </a:solidFill>
                <a:uFill>
                  <a:solidFill>
                    <a:srgbClr val="484B4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solidFill>
                  <a:srgbClr val="282828"/>
                </a:solidFill>
                <a:uFill>
                  <a:solidFill>
                    <a:srgbClr val="484B48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50" spc="-45">
                <a:solidFill>
                  <a:srgbClr val="282828"/>
                </a:solidFill>
                <a:uFill>
                  <a:solidFill>
                    <a:srgbClr val="484B4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25">
                <a:solidFill>
                  <a:srgbClr val="1C1C1C"/>
                </a:solidFill>
                <a:uFill>
                  <a:solidFill>
                    <a:srgbClr val="484B48"/>
                  </a:solidFill>
                </a:uFill>
                <a:latin typeface="Arial MT"/>
                <a:cs typeface="Arial MT"/>
              </a:rPr>
              <a:t>A: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85"/>
              </a:spcBef>
            </a:pPr>
            <a:endParaRPr sz="850">
              <a:latin typeface="Arial MT"/>
              <a:cs typeface="Arial MT"/>
            </a:endParaRPr>
          </a:p>
          <a:p>
            <a:pPr marL="325755">
              <a:lnSpc>
                <a:spcPct val="100000"/>
              </a:lnSpc>
            </a:pPr>
            <a:r>
              <a:rPr dirty="0" sz="850" spc="-30">
                <a:solidFill>
                  <a:srgbClr val="161616"/>
                </a:solidFill>
                <a:latin typeface="Arial MT"/>
                <a:cs typeface="Arial MT"/>
              </a:rPr>
              <a:t>Artigo</a:t>
            </a:r>
            <a:r>
              <a:rPr dirty="0" sz="850" spc="-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63636"/>
                </a:solidFill>
                <a:latin typeface="Arial MT"/>
                <a:cs typeface="Arial MT"/>
              </a:rPr>
              <a:t>1º</a:t>
            </a:r>
            <a:r>
              <a:rPr dirty="0" sz="850" spc="-4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82828"/>
                </a:solidFill>
                <a:latin typeface="Arial MT"/>
                <a:cs typeface="Arial MT"/>
              </a:rPr>
              <a:t>-</a:t>
            </a:r>
            <a:r>
              <a:rPr dirty="0" sz="850" spc="-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31313"/>
                </a:solidFill>
                <a:latin typeface="Arial MT"/>
                <a:cs typeface="Arial MT"/>
              </a:rPr>
              <a:t>Fica</a:t>
            </a:r>
            <a:r>
              <a:rPr dirty="0" sz="850" spc="-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61616"/>
                </a:solidFill>
                <a:latin typeface="Arial MT"/>
                <a:cs typeface="Arial MT"/>
              </a:rPr>
              <a:t>aberto</a:t>
            </a:r>
            <a:r>
              <a:rPr dirty="0" sz="850" spc="-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51515"/>
                </a:solidFill>
                <a:latin typeface="Arial MT"/>
                <a:cs typeface="Arial MT"/>
              </a:rPr>
              <a:t>crédito</a:t>
            </a:r>
            <a:r>
              <a:rPr dirty="0" sz="850" spc="-1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51515"/>
                </a:solidFill>
                <a:latin typeface="Arial MT"/>
                <a:cs typeface="Arial MT"/>
              </a:rPr>
              <a:t>suplementar</a:t>
            </a:r>
            <a:r>
              <a:rPr dirty="0" sz="850" spc="6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343434"/>
                </a:solidFill>
                <a:latin typeface="Arial MT"/>
                <a:cs typeface="Arial MT"/>
              </a:rPr>
              <a:t>as</a:t>
            </a:r>
            <a:r>
              <a:rPr dirty="0" sz="850" spc="-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A0A0A"/>
                </a:solidFill>
                <a:latin typeface="Arial MT"/>
                <a:cs typeface="Arial MT"/>
              </a:rPr>
              <a:t>seguintes</a:t>
            </a:r>
            <a:r>
              <a:rPr dirty="0" sz="85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F1F1F"/>
                </a:solidFill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62541" y="4234235"/>
            <a:ext cx="2453005" cy="365760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u="heavy" sz="850" spc="-120">
                <a:solidFill>
                  <a:srgbClr val="2A2A2A"/>
                </a:solidFill>
                <a:uFill>
                  <a:solidFill>
                    <a:srgbClr val="3B3F3F"/>
                  </a:solidFill>
                </a:uFill>
                <a:latin typeface="Arial Black"/>
                <a:cs typeface="Arial Black"/>
              </a:rPr>
              <a:t>Dotações</a:t>
            </a:r>
            <a:r>
              <a:rPr dirty="0" u="heavy" sz="850" spc="70">
                <a:solidFill>
                  <a:srgbClr val="2A2A2A"/>
                </a:solidFill>
                <a:uFill>
                  <a:solidFill>
                    <a:srgbClr val="3B3F3F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heavy" sz="850" spc="-40">
                <a:solidFill>
                  <a:srgbClr val="161616"/>
                </a:solidFill>
                <a:uFill>
                  <a:solidFill>
                    <a:srgbClr val="3B3F3F"/>
                  </a:solidFill>
                </a:uFill>
                <a:latin typeface="Arial Black"/>
                <a:cs typeface="Arial Black"/>
              </a:rPr>
              <a:t>Suplementadas</a:t>
            </a:r>
            <a:r>
              <a:rPr dirty="0" u="heavy" sz="850" spc="500">
                <a:solidFill>
                  <a:srgbClr val="161616"/>
                </a:solidFill>
                <a:uFill>
                  <a:solidFill>
                    <a:srgbClr val="3B3F3F"/>
                  </a:solidFill>
                </a:uFill>
                <a:latin typeface="Arial Black"/>
                <a:cs typeface="Arial Black"/>
              </a:rPr>
              <a:t> </a:t>
            </a:r>
            <a:endParaRPr sz="850">
              <a:latin typeface="Arial Black"/>
              <a:cs typeface="Arial Black"/>
            </a:endParaRPr>
          </a:p>
          <a:p>
            <a:pPr marL="62865">
              <a:lnSpc>
                <a:spcPct val="100000"/>
              </a:lnSpc>
              <a:spcBef>
                <a:spcPts val="220"/>
              </a:spcBef>
            </a:pPr>
            <a:r>
              <a:rPr dirty="0" sz="1050" spc="-135">
                <a:solidFill>
                  <a:srgbClr val="1F1F1F"/>
                </a:solidFill>
                <a:latin typeface="Arial Black"/>
                <a:cs typeface="Arial Black"/>
              </a:rPr>
              <a:t>CAMARA</a:t>
            </a:r>
            <a:r>
              <a:rPr dirty="0" sz="1050" spc="60">
                <a:solidFill>
                  <a:srgbClr val="1F1F1F"/>
                </a:solidFill>
                <a:latin typeface="Arial Black"/>
                <a:cs typeface="Arial Black"/>
              </a:rPr>
              <a:t> </a:t>
            </a:r>
            <a:r>
              <a:rPr dirty="0" sz="1050" spc="-140">
                <a:solidFill>
                  <a:srgbClr val="212121"/>
                </a:solidFill>
                <a:latin typeface="Arial Black"/>
                <a:cs typeface="Arial Black"/>
              </a:rPr>
              <a:t>MUNICIPAL</a:t>
            </a:r>
            <a:r>
              <a:rPr dirty="0" sz="1050" spc="100">
                <a:solidFill>
                  <a:srgbClr val="212121"/>
                </a:solidFill>
                <a:latin typeface="Arial Black"/>
                <a:cs typeface="Arial Black"/>
              </a:rPr>
              <a:t> </a:t>
            </a:r>
            <a:r>
              <a:rPr dirty="0" sz="1050" spc="-95">
                <a:solidFill>
                  <a:srgbClr val="282828"/>
                </a:solidFill>
                <a:latin typeface="Arial Black"/>
                <a:cs typeface="Arial Black"/>
              </a:rPr>
              <a:t>DE</a:t>
            </a:r>
            <a:r>
              <a:rPr dirty="0" sz="1050" spc="-40">
                <a:solidFill>
                  <a:srgbClr val="282828"/>
                </a:solidFill>
                <a:latin typeface="Arial Black"/>
                <a:cs typeface="Arial Black"/>
              </a:rPr>
              <a:t> </a:t>
            </a:r>
            <a:r>
              <a:rPr dirty="0" sz="1050" spc="-110">
                <a:solidFill>
                  <a:srgbClr val="1F1F1F"/>
                </a:solidFill>
                <a:latin typeface="Arial Black"/>
                <a:cs typeface="Arial Black"/>
              </a:rPr>
              <a:t>SEROPEDICA</a:t>
            </a:r>
            <a:endParaRPr sz="1050">
              <a:latin typeface="Arial Black"/>
              <a:cs typeface="Arial Black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369100" y="4590727"/>
          <a:ext cx="6624955" cy="10052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1995"/>
                <a:gridCol w="2647315"/>
                <a:gridCol w="2550160"/>
                <a:gridCol w="628650"/>
              </a:tblGrid>
              <a:tr h="1746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02.01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25">
                          <a:solidFill>
                            <a:srgbClr val="181818"/>
                          </a:solidFill>
                          <a:latin typeface="Arial Black"/>
                          <a:cs typeface="Arial Black"/>
                        </a:rPr>
                        <a:t>Câmara</a:t>
                      </a:r>
                      <a:r>
                        <a:rPr dirty="0" sz="850" spc="25">
                          <a:solidFill>
                            <a:srgbClr val="18181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90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Municipal</a:t>
                      </a:r>
                      <a:r>
                        <a:rPr dirty="0" sz="850" spc="25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35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850" spc="5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">
                          <a:solidFill>
                            <a:srgbClr val="1D1D1D"/>
                          </a:solidFill>
                          <a:latin typeface="Arial Black"/>
                          <a:cs typeface="Arial Black"/>
                        </a:rPr>
                        <a:t>Seropédlca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2.001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baseline="3267" sz="1275" spc="-52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850" spc="-3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ca</a:t>
                      </a:r>
                      <a:r>
                        <a:rPr dirty="0" baseline="3267" sz="1275" spc="-52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267" sz="1275" spc="-127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267" sz="1275" spc="-52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Funcionamento</a:t>
                      </a:r>
                      <a:r>
                        <a:rPr dirty="0" baseline="3267" sz="1275" spc="82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baseline="3267" sz="1275" spc="-22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44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Poder</a:t>
                      </a:r>
                      <a:r>
                        <a:rPr dirty="0" baseline="3267" sz="1275" spc="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Legislativo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3.3.9.0.14.00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DIÂRIAS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70548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3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2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não </a:t>
                      </a:r>
                      <a:r>
                        <a:rPr dirty="0" sz="850" spc="-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60.000,00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0891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3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1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i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50" spc="10" i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3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60.000,00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4604"/>
                </a:tc>
              </a:tr>
              <a:tr h="1860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0891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50" spc="-114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-15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0">
                          <a:solidFill>
                            <a:srgbClr val="333333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50" spc="-60">
                          <a:solidFill>
                            <a:srgbClr val="33333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90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50" spc="165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RJ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60.000,00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9845"/>
                </a:tc>
              </a:tr>
              <a:tr h="1352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10235">
                        <a:lnSpc>
                          <a:spcPts val="930"/>
                        </a:lnSpc>
                        <a:spcBef>
                          <a:spcPts val="35"/>
                        </a:spcBef>
                      </a:pPr>
                      <a:r>
                        <a:rPr dirty="0" sz="8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6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50" spc="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30"/>
                        </a:lnSpc>
                        <a:spcBef>
                          <a:spcPts val="35"/>
                        </a:spcBef>
                      </a:pPr>
                      <a:r>
                        <a:rPr dirty="0" sz="8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60.000,00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718978" y="5652011"/>
            <a:ext cx="6027420" cy="28638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86409" marR="5080" indent="-474345">
              <a:lnSpc>
                <a:spcPct val="101099"/>
              </a:lnSpc>
              <a:spcBef>
                <a:spcPts val="85"/>
              </a:spcBef>
            </a:pPr>
            <a:r>
              <a:rPr dirty="0" sz="850" spc="-25">
                <a:latin typeface="Arial MT"/>
                <a:cs typeface="Arial MT"/>
              </a:rPr>
              <a:t>Artigo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81818"/>
                </a:solidFill>
                <a:latin typeface="Arial MT"/>
                <a:cs typeface="Arial MT"/>
              </a:rPr>
              <a:t>2º</a:t>
            </a:r>
            <a:r>
              <a:rPr dirty="0" sz="850" spc="-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32323"/>
                </a:solidFill>
                <a:latin typeface="Arial MT"/>
                <a:cs typeface="Arial MT"/>
              </a:rPr>
              <a:t>-</a:t>
            </a:r>
            <a:r>
              <a:rPr dirty="0" sz="850" spc="-9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32323"/>
                </a:solidFill>
                <a:latin typeface="Arial MT"/>
                <a:cs typeface="Arial MT"/>
              </a:rPr>
              <a:t>As </a:t>
            </a:r>
            <a:r>
              <a:rPr dirty="0" sz="850" spc="-30">
                <a:solidFill>
                  <a:srgbClr val="1D1D1D"/>
                </a:solidFill>
                <a:latin typeface="Arial MT"/>
                <a:cs typeface="Arial MT"/>
              </a:rPr>
              <a:t>despesas</a:t>
            </a:r>
            <a:r>
              <a:rPr dirty="0" sz="850" spc="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C1C1C"/>
                </a:solidFill>
                <a:latin typeface="Arial MT"/>
                <a:cs typeface="Arial MT"/>
              </a:rPr>
              <a:t>decorrentes</a:t>
            </a:r>
            <a:r>
              <a:rPr dirty="0" sz="850" spc="5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D2D2D"/>
                </a:solidFill>
                <a:latin typeface="Arial MT"/>
                <a:cs typeface="Arial MT"/>
              </a:rPr>
              <a:t>da</a:t>
            </a:r>
            <a:r>
              <a:rPr dirty="0" sz="850" spc="-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F1F1F"/>
                </a:solidFill>
                <a:latin typeface="Arial MT"/>
                <a:cs typeface="Arial MT"/>
              </a:rPr>
              <a:t>abertura</a:t>
            </a:r>
            <a:r>
              <a:rPr dirty="0" sz="850" spc="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F1F1F"/>
                </a:solidFill>
                <a:latin typeface="Arial MT"/>
                <a:cs typeface="Arial MT"/>
              </a:rPr>
              <a:t>do</a:t>
            </a:r>
            <a:r>
              <a:rPr dirty="0" sz="850" spc="-4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presente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32323"/>
                </a:solidFill>
                <a:latin typeface="Arial MT"/>
                <a:cs typeface="Arial MT"/>
              </a:rPr>
              <a:t>crédito</a:t>
            </a:r>
            <a:r>
              <a:rPr dirty="0" sz="850" spc="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32323"/>
                </a:solidFill>
                <a:latin typeface="Arial MT"/>
                <a:cs typeface="Arial MT"/>
              </a:rPr>
              <a:t>suplementar,</a:t>
            </a:r>
            <a:r>
              <a:rPr dirty="0" sz="850" spc="4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D2D2D"/>
                </a:solidFill>
                <a:latin typeface="Arial MT"/>
                <a:cs typeface="Arial MT"/>
              </a:rPr>
              <a:t>serão</a:t>
            </a:r>
            <a:r>
              <a:rPr dirty="0" sz="850" spc="-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D2D2D"/>
                </a:solidFill>
                <a:latin typeface="Arial MT"/>
                <a:cs typeface="Arial MT"/>
              </a:rPr>
              <a:t>cobertas</a:t>
            </a:r>
            <a:r>
              <a:rPr dirty="0" sz="850" spc="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343434"/>
                </a:solidFill>
                <a:latin typeface="Arial MT"/>
                <a:cs typeface="Arial MT"/>
              </a:rPr>
              <a:t>com</a:t>
            </a:r>
            <a:r>
              <a:rPr dirty="0" sz="850" spc="-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62626"/>
                </a:solidFill>
                <a:latin typeface="Arial MT"/>
                <a:cs typeface="Arial MT"/>
              </a:rPr>
              <a:t>recursos</a:t>
            </a:r>
            <a:r>
              <a:rPr dirty="0" sz="850" spc="4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850" spc="-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62626"/>
                </a:solidFill>
                <a:latin typeface="Arial MT"/>
                <a:cs typeface="Arial MT"/>
              </a:rPr>
              <a:t>que</a:t>
            </a:r>
            <a:r>
              <a:rPr dirty="0" sz="850" spc="-2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11111"/>
                </a:solidFill>
                <a:latin typeface="Arial MT"/>
                <a:cs typeface="Arial MT"/>
              </a:rPr>
              <a:t>trata </a:t>
            </a:r>
            <a:r>
              <a:rPr dirty="0" sz="850">
                <a:solidFill>
                  <a:srgbClr val="343434"/>
                </a:solidFill>
                <a:latin typeface="Arial MT"/>
                <a:cs typeface="Arial MT"/>
              </a:rPr>
              <a:t>o</a:t>
            </a:r>
            <a:r>
              <a:rPr dirty="0" sz="850" spc="-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11111"/>
                </a:solidFill>
                <a:latin typeface="Arial MT"/>
                <a:cs typeface="Arial MT"/>
              </a:rPr>
              <a:t>Artigo </a:t>
            </a:r>
            <a:r>
              <a:rPr dirty="0" sz="850" spc="-35">
                <a:solidFill>
                  <a:srgbClr val="232323"/>
                </a:solidFill>
                <a:latin typeface="Arial MT"/>
                <a:cs typeface="Arial MT"/>
              </a:rPr>
              <a:t>43</a:t>
            </a:r>
            <a:r>
              <a:rPr dirty="0" sz="850" spc="-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C1C1C"/>
                </a:solidFill>
                <a:latin typeface="Arial MT"/>
                <a:cs typeface="Arial MT"/>
              </a:rPr>
              <a:t>parágrafo</a:t>
            </a:r>
            <a:r>
              <a:rPr dirty="0" sz="850" spc="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32323"/>
                </a:solidFill>
                <a:latin typeface="Arial MT"/>
                <a:cs typeface="Arial MT"/>
              </a:rPr>
              <a:t>1º</a:t>
            </a:r>
            <a:r>
              <a:rPr dirty="0" sz="850" spc="-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A2A2A"/>
                </a:solidFill>
                <a:latin typeface="Arial MT"/>
                <a:cs typeface="Arial MT"/>
              </a:rPr>
              <a:t>da</a:t>
            </a:r>
            <a:r>
              <a:rPr dirty="0" sz="850" spc="-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C1C1C"/>
                </a:solidFill>
                <a:latin typeface="Arial MT"/>
                <a:cs typeface="Arial MT"/>
              </a:rPr>
              <a:t>Lei </a:t>
            </a:r>
            <a:r>
              <a:rPr dirty="0" sz="850" spc="-35">
                <a:solidFill>
                  <a:srgbClr val="212121"/>
                </a:solidFill>
                <a:latin typeface="Arial MT"/>
                <a:cs typeface="Arial MT"/>
              </a:rPr>
              <a:t>Federal</a:t>
            </a:r>
            <a:r>
              <a:rPr dirty="0" sz="850" spc="-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62626"/>
                </a:solidFill>
                <a:latin typeface="Arial MT"/>
                <a:cs typeface="Arial MT"/>
              </a:rPr>
              <a:t>N°</a:t>
            </a:r>
            <a:r>
              <a:rPr dirty="0" sz="850" spc="-4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F1F1F"/>
                </a:solidFill>
                <a:latin typeface="Arial MT"/>
                <a:cs typeface="Arial MT"/>
              </a:rPr>
              <a:t>4.320/64,</a:t>
            </a:r>
            <a:r>
              <a:rPr dirty="0" sz="850" spc="3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A2A2A"/>
                </a:solidFill>
                <a:latin typeface="Arial MT"/>
                <a:cs typeface="Arial MT"/>
              </a:rPr>
              <a:t>Inciso</a:t>
            </a:r>
            <a:r>
              <a:rPr dirty="0" sz="850" spc="-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61616"/>
                </a:solidFill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607911" y="5991667"/>
            <a:ext cx="1656080" cy="403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7980" marR="5080" indent="-335280">
              <a:lnSpc>
                <a:spcPct val="145800"/>
              </a:lnSpc>
              <a:spcBef>
                <a:spcPts val="100"/>
              </a:spcBef>
            </a:pPr>
            <a:r>
              <a:rPr dirty="0" sz="850" spc="-20">
                <a:solidFill>
                  <a:srgbClr val="212121"/>
                </a:solidFill>
                <a:latin typeface="Arial MT"/>
                <a:cs typeface="Arial MT"/>
              </a:rPr>
              <a:t>Inciso:</a:t>
            </a:r>
            <a:r>
              <a:rPr dirty="0" sz="850" spc="3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C1C1C"/>
                </a:solidFill>
                <a:latin typeface="Arial MT"/>
                <a:cs typeface="Arial MT"/>
              </a:rPr>
              <a:t>II</a:t>
            </a:r>
            <a:r>
              <a:rPr dirty="0" sz="850" spc="-5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F1F1F"/>
                </a:solidFill>
                <a:latin typeface="Arial MT"/>
                <a:cs typeface="Arial MT"/>
              </a:rPr>
              <a:t>-</a:t>
            </a:r>
            <a:r>
              <a:rPr dirty="0" sz="850" spc="-5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A2A2A"/>
                </a:solidFill>
                <a:latin typeface="Arial MT"/>
                <a:cs typeface="Arial MT"/>
              </a:rPr>
              <a:t>Excesso</a:t>
            </a:r>
            <a:r>
              <a:rPr dirty="0" sz="850" spc="-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850" spc="-3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D1D1D"/>
                </a:solidFill>
                <a:latin typeface="Arial MT"/>
                <a:cs typeface="Arial MT"/>
              </a:rPr>
              <a:t>Arrecadação:</a:t>
            </a:r>
            <a:r>
              <a:rPr dirty="0" sz="850" spc="-1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32323"/>
                </a:solidFill>
                <a:latin typeface="Arial MT"/>
                <a:cs typeface="Arial MT"/>
              </a:rPr>
              <a:t>III</a:t>
            </a:r>
            <a:r>
              <a:rPr dirty="0" sz="850" spc="-5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C1C1C"/>
                </a:solidFill>
                <a:latin typeface="Arial MT"/>
                <a:cs typeface="Arial MT"/>
              </a:rPr>
              <a:t>-</a:t>
            </a:r>
            <a:r>
              <a:rPr dirty="0" sz="85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51515"/>
                </a:solidFill>
                <a:latin typeface="Arial MT"/>
                <a:cs typeface="Arial MT"/>
              </a:rPr>
              <a:t>Anulação</a:t>
            </a:r>
            <a:r>
              <a:rPr dirty="0" sz="850" spc="3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A2A2A"/>
                </a:solidFill>
                <a:latin typeface="Arial MT"/>
                <a:cs typeface="Arial MT"/>
              </a:rPr>
              <a:t>de </a:t>
            </a:r>
            <a:r>
              <a:rPr dirty="0" sz="850" spc="-10">
                <a:solidFill>
                  <a:srgbClr val="242424"/>
                </a:solidFill>
                <a:latin typeface="Arial MT"/>
                <a:cs typeface="Arial MT"/>
              </a:rPr>
              <a:t>Dotação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65482" y="6373846"/>
            <a:ext cx="2464435" cy="376555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u="heavy" sz="850">
                <a:solidFill>
                  <a:srgbClr val="212121"/>
                </a:solidFill>
                <a:uFill>
                  <a:solidFill>
                    <a:srgbClr val="44484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50" spc="-30">
                <a:solidFill>
                  <a:srgbClr val="212121"/>
                </a:solidFill>
                <a:uFill>
                  <a:solidFill>
                    <a:srgbClr val="44484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>
                <a:solidFill>
                  <a:srgbClr val="1C1C1C"/>
                </a:solidFill>
                <a:uFill>
                  <a:solidFill>
                    <a:srgbClr val="44484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50" spc="500">
                <a:solidFill>
                  <a:srgbClr val="1C1C1C"/>
                </a:solidFill>
                <a:uFill>
                  <a:solidFill>
                    <a:srgbClr val="444848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265"/>
              </a:spcBef>
            </a:pPr>
            <a:r>
              <a:rPr dirty="0" sz="1050" spc="-55" b="1">
                <a:solidFill>
                  <a:srgbClr val="262626"/>
                </a:solidFill>
                <a:latin typeface="Arial"/>
                <a:cs typeface="Arial"/>
              </a:rPr>
              <a:t>CAMARA</a:t>
            </a:r>
            <a:r>
              <a:rPr dirty="0" sz="1050" spc="-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050" spc="-35" b="1">
                <a:solidFill>
                  <a:srgbClr val="1F1F1F"/>
                </a:solidFill>
                <a:latin typeface="Arial"/>
                <a:cs typeface="Arial"/>
              </a:rPr>
              <a:t>MUNICIPAL</a:t>
            </a:r>
            <a:r>
              <a:rPr dirty="0" sz="1050" spc="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050" spc="-10" b="1">
                <a:solidFill>
                  <a:srgbClr val="2D2D2D"/>
                </a:solidFill>
                <a:latin typeface="Arial"/>
                <a:cs typeface="Arial"/>
              </a:rPr>
              <a:t>DE</a:t>
            </a:r>
            <a:r>
              <a:rPr dirty="0" sz="1050" spc="-6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050" spc="-25" b="1">
                <a:solidFill>
                  <a:srgbClr val="1F1F1F"/>
                </a:solidFill>
                <a:latin typeface="Arial"/>
                <a:cs typeface="Arial"/>
              </a:rPr>
              <a:t>SEROPEDICA</a:t>
            </a:r>
            <a:endParaRPr sz="105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790405" y="5994712"/>
            <a:ext cx="601980" cy="40322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65"/>
              </a:spcBef>
            </a:pPr>
            <a:r>
              <a:rPr dirty="0" sz="850" spc="-35">
                <a:solidFill>
                  <a:srgbClr val="212121"/>
                </a:solidFill>
                <a:latin typeface="Arial MT"/>
                <a:cs typeface="Arial MT"/>
              </a:rPr>
              <a:t>R$60.000,00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$60.000,00</a:t>
            </a:r>
            <a:endParaRPr sz="850">
              <a:latin typeface="Arial MT"/>
              <a:cs typeface="Arial MT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369100" y="6762434"/>
          <a:ext cx="6633845" cy="9810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795905"/>
                <a:gridCol w="2400300"/>
                <a:gridCol w="633095"/>
              </a:tblGrid>
              <a:tr h="14986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02.01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940"/>
                        </a:lnSpc>
                      </a:pPr>
                      <a:r>
                        <a:rPr dirty="0" sz="850" spc="-3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C8mara</a:t>
                      </a:r>
                      <a:r>
                        <a:rPr dirty="0" sz="85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-1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3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Seropédlca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2.001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4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Manuten0ào</a:t>
                      </a:r>
                      <a:r>
                        <a:rPr dirty="0" sz="850" spc="4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Funcionamento</a:t>
                      </a:r>
                      <a:r>
                        <a:rPr dirty="0" sz="850" spc="7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sz="850" spc="-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Poder</a:t>
                      </a:r>
                      <a:r>
                        <a:rPr dirty="0" sz="850" spc="-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Legislativo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3.1.9.0.11.01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3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4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50" spc="4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50" spc="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5537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3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4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60.000,00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03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3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4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2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2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4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60.000,00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03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3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4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-1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50" spc="16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60.000,00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40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5755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 spc="-2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50" spc="-3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3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50" spc="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60.000,00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603154" y="7799601"/>
            <a:ext cx="480059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0">
                <a:solidFill>
                  <a:srgbClr val="1F1F1F"/>
                </a:solidFill>
                <a:latin typeface="Arial MT"/>
                <a:cs typeface="Arial MT"/>
              </a:rPr>
              <a:t>Artigo</a:t>
            </a:r>
            <a:r>
              <a:rPr dirty="0" sz="850" spc="-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32323"/>
                </a:solidFill>
                <a:latin typeface="Arial MT"/>
                <a:cs typeface="Arial MT"/>
              </a:rPr>
              <a:t>3º</a:t>
            </a:r>
            <a:r>
              <a:rPr dirty="0" sz="850" spc="-4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81818"/>
                </a:solidFill>
                <a:latin typeface="Arial MT"/>
                <a:cs typeface="Arial MT"/>
              </a:rPr>
              <a:t>-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213254" y="7799601"/>
            <a:ext cx="346964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0">
                <a:latin typeface="Arial MT"/>
                <a:cs typeface="Arial MT"/>
              </a:rPr>
              <a:t>Revogadas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F1F1F"/>
                </a:solidFill>
                <a:latin typeface="Arial MT"/>
                <a:cs typeface="Arial MT"/>
              </a:rPr>
              <a:t>as</a:t>
            </a:r>
            <a:r>
              <a:rPr dirty="0" sz="850" spc="-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31313"/>
                </a:solidFill>
                <a:latin typeface="Arial MT"/>
                <a:cs typeface="Arial MT"/>
              </a:rPr>
              <a:t>disposições</a:t>
            </a:r>
            <a:r>
              <a:rPr dirty="0" sz="850" spc="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D2D2D"/>
                </a:solidFill>
                <a:latin typeface="Arial MT"/>
                <a:cs typeface="Arial MT"/>
              </a:rPr>
              <a:t>em</a:t>
            </a:r>
            <a:r>
              <a:rPr dirty="0" sz="850" spc="-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contrário.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31313"/>
                </a:solidFill>
                <a:latin typeface="Arial MT"/>
                <a:cs typeface="Arial MT"/>
              </a:rPr>
              <a:t>Publique-</a:t>
            </a:r>
            <a:r>
              <a:rPr dirty="0" sz="850">
                <a:solidFill>
                  <a:srgbClr val="131313"/>
                </a:solidFill>
                <a:latin typeface="Arial MT"/>
                <a:cs typeface="Arial MT"/>
              </a:rPr>
              <a:t>se,</a:t>
            </a:r>
            <a:r>
              <a:rPr dirty="0" sz="850" spc="6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81818"/>
                </a:solidFill>
                <a:latin typeface="Arial MT"/>
                <a:cs typeface="Arial MT"/>
              </a:rPr>
              <a:t>afixe-</a:t>
            </a:r>
            <a:r>
              <a:rPr dirty="0" sz="850">
                <a:solidFill>
                  <a:srgbClr val="181818"/>
                </a:solidFill>
                <a:latin typeface="Arial MT"/>
                <a:cs typeface="Arial MT"/>
              </a:rPr>
              <a:t>se</a:t>
            </a:r>
            <a:r>
              <a:rPr dirty="0" sz="850" spc="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F1F1F"/>
                </a:solidFill>
                <a:latin typeface="Arial MT"/>
                <a:cs typeface="Arial MT"/>
              </a:rPr>
              <a:t>e</a:t>
            </a:r>
            <a:r>
              <a:rPr dirty="0" sz="850" spc="-3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D1D1D"/>
                </a:solidFill>
                <a:latin typeface="Arial MT"/>
                <a:cs typeface="Arial MT"/>
              </a:rPr>
              <a:t>cumpra-</a:t>
            </a:r>
            <a:r>
              <a:rPr dirty="0" sz="850" spc="-25">
                <a:solidFill>
                  <a:srgbClr val="1D1D1D"/>
                </a:solidFill>
                <a:latin typeface="Arial MT"/>
                <a:cs typeface="Arial MT"/>
              </a:rPr>
              <a:t>se.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529682" y="8542880"/>
            <a:ext cx="209613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Gabinete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62626"/>
                </a:solidFill>
                <a:latin typeface="Arial MT"/>
                <a:cs typeface="Arial MT"/>
              </a:rPr>
              <a:t>do</a:t>
            </a:r>
            <a:r>
              <a:rPr dirty="0" sz="850" spc="-2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61616"/>
                </a:solidFill>
                <a:latin typeface="Arial MT"/>
                <a:cs typeface="Arial MT"/>
              </a:rPr>
              <a:t>Prefeito,</a:t>
            </a:r>
            <a:r>
              <a:rPr dirty="0" sz="850" spc="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62626"/>
                </a:solidFill>
                <a:latin typeface="Arial MT"/>
                <a:cs typeface="Arial MT"/>
              </a:rPr>
              <a:t>25</a:t>
            </a:r>
            <a:r>
              <a:rPr dirty="0" sz="850" spc="38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850" spc="17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A1A1A"/>
                </a:solidFill>
                <a:latin typeface="Arial MT"/>
                <a:cs typeface="Arial MT"/>
              </a:rPr>
              <a:t>setembro,</a:t>
            </a:r>
            <a:r>
              <a:rPr dirty="0" sz="850" spc="3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32323"/>
                </a:solidFill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845949" y="9738270"/>
            <a:ext cx="29972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solidFill>
                  <a:srgbClr val="0F0F0F"/>
                </a:solidFill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430989" y="9738270"/>
            <a:ext cx="49784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latin typeface="Arial MT"/>
                <a:cs typeface="Arial MT"/>
              </a:rPr>
              <a:t>Página</a:t>
            </a:r>
            <a:r>
              <a:rPr dirty="0" sz="600" spc="-20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1</a:t>
            </a:r>
            <a:r>
              <a:rPr dirty="0" sz="600" spc="-25">
                <a:latin typeface="Arial MT"/>
                <a:cs typeface="Arial MT"/>
              </a:rPr>
              <a:t> </a:t>
            </a:r>
            <a:r>
              <a:rPr dirty="0" sz="60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600" spc="-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600" spc="-50">
                <a:solidFill>
                  <a:srgbClr val="282828"/>
                </a:solidFill>
                <a:latin typeface="Arial MT"/>
                <a:cs typeface="Arial MT"/>
              </a:rPr>
              <a:t>1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315199" cy="1040590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2025-10-03T15:54:58Z</dcterms:created>
  <dcterms:modified xsi:type="dcterms:W3CDTF">2025-10-03T15:54:58Z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2025-10-03T00:00:00Z</vt:filetime>
  </property>
  <property fmtid="{D5CDD505-2E9C-101B-9397-08002B2CF9AE}" pid="5" name="Producer">
    <vt:lpwstr>Scanner System Image Conversion</vt:lpwstr>
  </property>
</Properties>
</file>