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94615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Consolas"/>
                <a:cs typeface="Consolas"/>
              </a:defRPr>
            </a:lvl1pPr>
          </a:lstStyle>
          <a:p>
            <a:pPr marL="95250">
              <a:lnSpc>
                <a:spcPct val="100000"/>
              </a:lnSpc>
              <a:spcBef>
                <a:spcPts val="45"/>
              </a:spcBef>
            </a:pPr>
            <a:r>
              <a:rPr dirty="0" sz="550">
                <a:latin typeface="Arial MT"/>
                <a:cs typeface="Arial MT"/>
              </a:rPr>
              <a:t>Página</a:t>
            </a:r>
            <a:r>
              <a:rPr dirty="0" sz="550" spc="114">
                <a:latin typeface="Arial MT"/>
                <a:cs typeface="Arial MT"/>
              </a:rPr>
              <a:t> </a:t>
            </a:r>
            <a:fld id="{81D60167-4931-47E6-BA6A-407CBD079E47}" type="slidenum">
              <a:rPr dirty="0" sz="550">
                <a:latin typeface="Arial MT"/>
                <a:cs typeface="Arial MT"/>
              </a:rPr>
              <a:t>#</a:t>
            </a:fld>
            <a:r>
              <a:rPr dirty="0" sz="550" spc="60">
                <a:latin typeface="Arial MT"/>
                <a:cs typeface="Arial MT"/>
              </a:rPr>
              <a:t> </a:t>
            </a:r>
            <a:r>
              <a:rPr dirty="0" sz="550">
                <a:latin typeface="Arial MT"/>
                <a:cs typeface="Arial MT"/>
              </a:rPr>
              <a:t>de</a:t>
            </a:r>
            <a:r>
              <a:rPr dirty="0" sz="550" spc="90">
                <a:latin typeface="Arial MT"/>
                <a:cs typeface="Arial MT"/>
              </a:rPr>
              <a:t> </a:t>
            </a:r>
            <a:r>
              <a:rPr dirty="0" sz="550" spc="-50">
                <a:latin typeface="Arial MT"/>
                <a:cs typeface="Arial MT"/>
              </a:rPr>
              <a:t>2</a:t>
            </a:r>
            <a:endParaRPr sz="550">
              <a:latin typeface="Arial MT"/>
              <a:cs typeface="Arial MT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94615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Consolas"/>
                <a:cs typeface="Consolas"/>
              </a:defRPr>
            </a:lvl1pPr>
          </a:lstStyle>
          <a:p>
            <a:pPr marL="95250">
              <a:lnSpc>
                <a:spcPct val="100000"/>
              </a:lnSpc>
              <a:spcBef>
                <a:spcPts val="45"/>
              </a:spcBef>
            </a:pPr>
            <a:r>
              <a:rPr dirty="0" sz="550">
                <a:latin typeface="Arial MT"/>
                <a:cs typeface="Arial MT"/>
              </a:rPr>
              <a:t>Página</a:t>
            </a:r>
            <a:r>
              <a:rPr dirty="0" sz="550" spc="114">
                <a:latin typeface="Arial MT"/>
                <a:cs typeface="Arial MT"/>
              </a:rPr>
              <a:t> </a:t>
            </a:r>
            <a:fld id="{81D60167-4931-47E6-BA6A-407CBD079E47}" type="slidenum">
              <a:rPr dirty="0" sz="550">
                <a:latin typeface="Arial MT"/>
                <a:cs typeface="Arial MT"/>
              </a:rPr>
              <a:t>#</a:t>
            </a:fld>
            <a:r>
              <a:rPr dirty="0" sz="550" spc="60">
                <a:latin typeface="Arial MT"/>
                <a:cs typeface="Arial MT"/>
              </a:rPr>
              <a:t> </a:t>
            </a:r>
            <a:r>
              <a:rPr dirty="0" sz="550">
                <a:latin typeface="Arial MT"/>
                <a:cs typeface="Arial MT"/>
              </a:rPr>
              <a:t>de</a:t>
            </a:r>
            <a:r>
              <a:rPr dirty="0" sz="550" spc="90">
                <a:latin typeface="Arial MT"/>
                <a:cs typeface="Arial MT"/>
              </a:rPr>
              <a:t> </a:t>
            </a:r>
            <a:r>
              <a:rPr dirty="0" sz="550" spc="-50">
                <a:latin typeface="Arial MT"/>
                <a:cs typeface="Arial MT"/>
              </a:rPr>
              <a:t>2</a:t>
            </a:r>
            <a:endParaRPr sz="550">
              <a:latin typeface="Arial MT"/>
              <a:cs typeface="Arial MT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94615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Consolas"/>
                <a:cs typeface="Consolas"/>
              </a:defRPr>
            </a:lvl1pPr>
          </a:lstStyle>
          <a:p>
            <a:pPr marL="95250">
              <a:lnSpc>
                <a:spcPct val="100000"/>
              </a:lnSpc>
              <a:spcBef>
                <a:spcPts val="45"/>
              </a:spcBef>
            </a:pPr>
            <a:r>
              <a:rPr dirty="0" sz="550">
                <a:latin typeface="Arial MT"/>
                <a:cs typeface="Arial MT"/>
              </a:rPr>
              <a:t>Página</a:t>
            </a:r>
            <a:r>
              <a:rPr dirty="0" sz="550" spc="114">
                <a:latin typeface="Arial MT"/>
                <a:cs typeface="Arial MT"/>
              </a:rPr>
              <a:t> </a:t>
            </a:r>
            <a:fld id="{81D60167-4931-47E6-BA6A-407CBD079E47}" type="slidenum">
              <a:rPr dirty="0" sz="550">
                <a:latin typeface="Arial MT"/>
                <a:cs typeface="Arial MT"/>
              </a:rPr>
              <a:t>#</a:t>
            </a:fld>
            <a:r>
              <a:rPr dirty="0" sz="550" spc="60">
                <a:latin typeface="Arial MT"/>
                <a:cs typeface="Arial MT"/>
              </a:rPr>
              <a:t> </a:t>
            </a:r>
            <a:r>
              <a:rPr dirty="0" sz="550">
                <a:latin typeface="Arial MT"/>
                <a:cs typeface="Arial MT"/>
              </a:rPr>
              <a:t>de</a:t>
            </a:r>
            <a:r>
              <a:rPr dirty="0" sz="550" spc="90">
                <a:latin typeface="Arial MT"/>
                <a:cs typeface="Arial MT"/>
              </a:rPr>
              <a:t> </a:t>
            </a:r>
            <a:r>
              <a:rPr dirty="0" sz="550" spc="-50">
                <a:latin typeface="Arial MT"/>
                <a:cs typeface="Arial MT"/>
              </a:rPr>
              <a:t>2</a:t>
            </a:r>
            <a:endParaRPr sz="550">
              <a:latin typeface="Arial MT"/>
              <a:cs typeface="Arial MT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94615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Consolas"/>
                <a:cs typeface="Consolas"/>
              </a:defRPr>
            </a:lvl1pPr>
          </a:lstStyle>
          <a:p>
            <a:pPr marL="95250">
              <a:lnSpc>
                <a:spcPct val="100000"/>
              </a:lnSpc>
              <a:spcBef>
                <a:spcPts val="45"/>
              </a:spcBef>
            </a:pPr>
            <a:r>
              <a:rPr dirty="0" sz="550">
                <a:latin typeface="Arial MT"/>
                <a:cs typeface="Arial MT"/>
              </a:rPr>
              <a:t>Página</a:t>
            </a:r>
            <a:r>
              <a:rPr dirty="0" sz="550" spc="114">
                <a:latin typeface="Arial MT"/>
                <a:cs typeface="Arial MT"/>
              </a:rPr>
              <a:t> </a:t>
            </a:r>
            <a:fld id="{81D60167-4931-47E6-BA6A-407CBD079E47}" type="slidenum">
              <a:rPr dirty="0" sz="550">
                <a:latin typeface="Arial MT"/>
                <a:cs typeface="Arial MT"/>
              </a:rPr>
              <a:t>#</a:t>
            </a:fld>
            <a:r>
              <a:rPr dirty="0" sz="550" spc="60">
                <a:latin typeface="Arial MT"/>
                <a:cs typeface="Arial MT"/>
              </a:rPr>
              <a:t> </a:t>
            </a:r>
            <a:r>
              <a:rPr dirty="0" sz="550">
                <a:latin typeface="Arial MT"/>
                <a:cs typeface="Arial MT"/>
              </a:rPr>
              <a:t>de</a:t>
            </a:r>
            <a:r>
              <a:rPr dirty="0" sz="550" spc="90">
                <a:latin typeface="Arial MT"/>
                <a:cs typeface="Arial MT"/>
              </a:rPr>
              <a:t> </a:t>
            </a:r>
            <a:r>
              <a:rPr dirty="0" sz="550" spc="-50">
                <a:latin typeface="Arial MT"/>
                <a:cs typeface="Arial MT"/>
              </a:rPr>
              <a:t>2</a:t>
            </a:r>
            <a:endParaRPr sz="550">
              <a:latin typeface="Arial MT"/>
              <a:cs typeface="Arial MT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94615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Consolas"/>
                <a:cs typeface="Consolas"/>
              </a:defRPr>
            </a:lvl1pPr>
          </a:lstStyle>
          <a:p>
            <a:pPr marL="95250">
              <a:lnSpc>
                <a:spcPct val="100000"/>
              </a:lnSpc>
              <a:spcBef>
                <a:spcPts val="45"/>
              </a:spcBef>
            </a:pPr>
            <a:r>
              <a:rPr dirty="0" sz="550">
                <a:latin typeface="Arial MT"/>
                <a:cs typeface="Arial MT"/>
              </a:rPr>
              <a:t>Página</a:t>
            </a:r>
            <a:r>
              <a:rPr dirty="0" sz="550" spc="114">
                <a:latin typeface="Arial MT"/>
                <a:cs typeface="Arial MT"/>
              </a:rPr>
              <a:t> </a:t>
            </a:r>
            <a:fld id="{81D60167-4931-47E6-BA6A-407CBD079E47}" type="slidenum">
              <a:rPr dirty="0" sz="550">
                <a:latin typeface="Arial MT"/>
                <a:cs typeface="Arial MT"/>
              </a:rPr>
              <a:t>#</a:t>
            </a:fld>
            <a:r>
              <a:rPr dirty="0" sz="550" spc="60">
                <a:latin typeface="Arial MT"/>
                <a:cs typeface="Arial MT"/>
              </a:rPr>
              <a:t> </a:t>
            </a:r>
            <a:r>
              <a:rPr dirty="0" sz="550">
                <a:latin typeface="Arial MT"/>
                <a:cs typeface="Arial MT"/>
              </a:rPr>
              <a:t>de</a:t>
            </a:r>
            <a:r>
              <a:rPr dirty="0" sz="550" spc="90">
                <a:latin typeface="Arial MT"/>
                <a:cs typeface="Arial MT"/>
              </a:rPr>
              <a:t> </a:t>
            </a:r>
            <a:r>
              <a:rPr dirty="0" sz="550" spc="-50">
                <a:latin typeface="Arial MT"/>
                <a:cs typeface="Arial MT"/>
              </a:rPr>
              <a:t>2</a:t>
            </a:r>
            <a:endParaRPr sz="550">
              <a:latin typeface="Arial MT"/>
              <a:cs typeface="Arial MT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822301" y="9989086"/>
            <a:ext cx="381949" cy="12331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94615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373967" y="9988739"/>
            <a:ext cx="577383" cy="1478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chemeClr val="tx1"/>
                </a:solidFill>
                <a:latin typeface="Consolas"/>
                <a:cs typeface="Consolas"/>
              </a:defRPr>
            </a:lvl1pPr>
          </a:lstStyle>
          <a:p>
            <a:pPr marL="95250">
              <a:lnSpc>
                <a:spcPct val="100000"/>
              </a:lnSpc>
              <a:spcBef>
                <a:spcPts val="45"/>
              </a:spcBef>
            </a:pPr>
            <a:r>
              <a:rPr dirty="0" sz="550">
                <a:latin typeface="Arial MT"/>
                <a:cs typeface="Arial MT"/>
              </a:rPr>
              <a:t>Página</a:t>
            </a:r>
            <a:r>
              <a:rPr dirty="0" sz="550" spc="114">
                <a:latin typeface="Arial MT"/>
                <a:cs typeface="Arial MT"/>
              </a:rPr>
              <a:t> </a:t>
            </a:r>
            <a:fld id="{81D60167-4931-47E6-BA6A-407CBD079E47}" type="slidenum">
              <a:rPr dirty="0" sz="550">
                <a:latin typeface="Arial MT"/>
                <a:cs typeface="Arial MT"/>
              </a:rPr>
              <a:t>#</a:t>
            </a:fld>
            <a:r>
              <a:rPr dirty="0" sz="550" spc="60">
                <a:latin typeface="Arial MT"/>
                <a:cs typeface="Arial MT"/>
              </a:rPr>
              <a:t> </a:t>
            </a:r>
            <a:r>
              <a:rPr dirty="0" sz="550">
                <a:latin typeface="Arial MT"/>
                <a:cs typeface="Arial MT"/>
              </a:rPr>
              <a:t>de</a:t>
            </a:r>
            <a:r>
              <a:rPr dirty="0" sz="550" spc="90">
                <a:latin typeface="Arial MT"/>
                <a:cs typeface="Arial MT"/>
              </a:rPr>
              <a:t> </a:t>
            </a:r>
            <a:r>
              <a:rPr dirty="0" sz="550" spc="-50">
                <a:latin typeface="Arial MT"/>
                <a:cs typeface="Arial MT"/>
              </a:rPr>
              <a:t>2</a:t>
            </a:r>
            <a:endParaRPr sz="550">
              <a:latin typeface="Arial MT"/>
              <a:cs typeface="Arial MT"/>
            </a:endParaRP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61914" y="1218849"/>
            <a:ext cx="6657502" cy="106649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47189" y="490586"/>
            <a:ext cx="703514" cy="636849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322824" y="9965622"/>
            <a:ext cx="6661150" cy="0"/>
          </a:xfrm>
          <a:custGeom>
            <a:avLst/>
            <a:gdLst/>
            <a:ahLst/>
            <a:cxnLst/>
            <a:rect l="l" t="t" r="r" b="b"/>
            <a:pathLst>
              <a:path w="6661150" h="0">
                <a:moveTo>
                  <a:pt x="0" y="0"/>
                </a:moveTo>
                <a:lnTo>
                  <a:pt x="6660549" y="0"/>
                </a:lnTo>
              </a:path>
            </a:pathLst>
          </a:custGeom>
          <a:ln w="9141">
            <a:solidFill>
              <a:srgbClr val="1C1C1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187302" y="273730"/>
            <a:ext cx="3221990" cy="5867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baseline="-6944" sz="1800" spc="-15" b="1">
                <a:latin typeface="Arial"/>
                <a:cs typeface="Arial"/>
              </a:rPr>
              <a:t>PREFEITURA</a:t>
            </a:r>
            <a:r>
              <a:rPr dirty="0" baseline="-6944" sz="1800" spc="82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MUNICIPAL</a:t>
            </a:r>
            <a:r>
              <a:rPr dirty="0" sz="1200" spc="40" b="1">
                <a:latin typeface="Arial"/>
                <a:cs typeface="Arial"/>
              </a:rPr>
              <a:t> </a:t>
            </a:r>
            <a:r>
              <a:rPr dirty="0" sz="1200" spc="-95">
                <a:latin typeface="Arial MT"/>
                <a:cs typeface="Arial MT"/>
              </a:rPr>
              <a:t>EIE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46355" marR="2026920" indent="-3175">
              <a:lnSpc>
                <a:spcPct val="117600"/>
              </a:lnSpc>
              <a:spcBef>
                <a:spcPts val="575"/>
              </a:spcBef>
            </a:pPr>
            <a:r>
              <a:rPr dirty="0" sz="850" spc="-20">
                <a:latin typeface="Arial MT"/>
                <a:cs typeface="Arial MT"/>
              </a:rPr>
              <a:t>Rua Maria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Lourenço,</a:t>
            </a:r>
            <a:r>
              <a:rPr dirty="0" sz="850" spc="-25">
                <a:latin typeface="Arial MT"/>
                <a:cs typeface="Arial MT"/>
              </a:rPr>
              <a:t> 18 Fazenda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Caxias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94615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17" name="object 17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95250">
              <a:lnSpc>
                <a:spcPct val="100000"/>
              </a:lnSpc>
              <a:spcBef>
                <a:spcPts val="45"/>
              </a:spcBef>
            </a:pPr>
            <a:r>
              <a:rPr dirty="0" sz="550">
                <a:latin typeface="Arial MT"/>
                <a:cs typeface="Arial MT"/>
              </a:rPr>
              <a:t>Página</a:t>
            </a:r>
            <a:r>
              <a:rPr dirty="0" sz="550" spc="114">
                <a:latin typeface="Arial MT"/>
                <a:cs typeface="Arial MT"/>
              </a:rPr>
              <a:t> </a:t>
            </a:r>
            <a:fld id="{81D60167-4931-47E6-BA6A-407CBD079E47}" type="slidenum">
              <a:rPr dirty="0" sz="550">
                <a:latin typeface="Arial MT"/>
                <a:cs typeface="Arial MT"/>
              </a:rPr>
              <a:t>1</a:t>
            </a:fld>
            <a:r>
              <a:rPr dirty="0" sz="550" spc="60">
                <a:latin typeface="Arial MT"/>
                <a:cs typeface="Arial MT"/>
              </a:rPr>
              <a:t> </a:t>
            </a:r>
            <a:r>
              <a:rPr dirty="0" sz="550">
                <a:latin typeface="Arial MT"/>
                <a:cs typeface="Arial MT"/>
              </a:rPr>
              <a:t>de</a:t>
            </a:r>
            <a:r>
              <a:rPr dirty="0" sz="550" spc="90">
                <a:latin typeface="Arial MT"/>
                <a:cs typeface="Arial MT"/>
              </a:rPr>
              <a:t> </a:t>
            </a:r>
            <a:r>
              <a:rPr dirty="0" sz="550" spc="-50">
                <a:latin typeface="Arial MT"/>
                <a:cs typeface="Arial MT"/>
              </a:rPr>
              <a:t>2</a:t>
            </a:r>
            <a:endParaRPr sz="55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973627" y="1460837"/>
            <a:ext cx="192722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40">
                <a:latin typeface="Arial MT"/>
                <a:cs typeface="Arial MT"/>
              </a:rPr>
              <a:t>Decreto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N° </a:t>
            </a:r>
            <a:r>
              <a:rPr dirty="0" sz="850" spc="-45">
                <a:latin typeface="Arial MT"/>
                <a:cs typeface="Arial MT"/>
              </a:rPr>
              <a:t>3050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de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22</a:t>
            </a:r>
            <a:r>
              <a:rPr dirty="0" sz="850" spc="33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de</a:t>
            </a:r>
            <a:r>
              <a:rPr dirty="0" sz="850" spc="17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outubro,</a:t>
            </a:r>
            <a:r>
              <a:rPr dirty="0" sz="850" spc="30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2025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3957654" y="1927049"/>
            <a:ext cx="2913380" cy="283210"/>
          </a:xfrm>
          <a:prstGeom prst="rect">
            <a:avLst/>
          </a:prstGeom>
        </p:spPr>
        <p:txBody>
          <a:bodyPr wrap="square" lIns="0" tIns="17780" rIns="0" bIns="0" rtlCol="0" vert="horz">
            <a:spAutoFit/>
          </a:bodyPr>
          <a:lstStyle/>
          <a:p>
            <a:pPr marL="12700" marR="5080" indent="635">
              <a:lnSpc>
                <a:spcPts val="1010"/>
              </a:lnSpc>
              <a:spcBef>
                <a:spcPts val="140"/>
              </a:spcBef>
            </a:pPr>
            <a:r>
              <a:rPr dirty="0" sz="850" spc="-35">
                <a:latin typeface="Arial MT"/>
                <a:cs typeface="Arial MT"/>
              </a:rPr>
              <a:t>Abre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crédito</a:t>
            </a:r>
            <a:r>
              <a:rPr dirty="0" sz="850" spc="3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suplementar</a:t>
            </a:r>
            <a:r>
              <a:rPr dirty="0" sz="850" spc="5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no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valor</a:t>
            </a:r>
            <a:r>
              <a:rPr dirty="0" sz="850" spc="2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total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de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R$4.000.000,00,</a:t>
            </a:r>
            <a:r>
              <a:rPr dirty="0" sz="850" spc="-20">
                <a:latin typeface="Arial MT"/>
                <a:cs typeface="Arial MT"/>
              </a:rPr>
              <a:t> para </a:t>
            </a:r>
            <a:r>
              <a:rPr dirty="0" sz="850" spc="-10">
                <a:latin typeface="Arial MT"/>
                <a:cs typeface="Arial MT"/>
              </a:rPr>
              <a:t>fins</a:t>
            </a:r>
            <a:r>
              <a:rPr dirty="0" sz="850" spc="-50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que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se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especifica</a:t>
            </a:r>
            <a:r>
              <a:rPr dirty="0" sz="850" spc="35">
                <a:latin typeface="Arial MT"/>
                <a:cs typeface="Arial MT"/>
              </a:rPr>
              <a:t> </a:t>
            </a:r>
            <a:r>
              <a:rPr dirty="0" sz="850" spc="-100">
                <a:latin typeface="Arial MT"/>
                <a:cs typeface="Arial MT"/>
              </a:rPr>
              <a:t>e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da </a:t>
            </a:r>
            <a:r>
              <a:rPr dirty="0" sz="850" spc="-30">
                <a:latin typeface="Arial MT"/>
                <a:cs typeface="Arial MT"/>
              </a:rPr>
              <a:t>outras</a:t>
            </a:r>
            <a:r>
              <a:rPr dirty="0" sz="850" spc="3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providências.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33653" y="2699494"/>
            <a:ext cx="6556375" cy="98551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63500" marR="55880" indent="818515">
              <a:lnSpc>
                <a:spcPct val="148200"/>
              </a:lnSpc>
              <a:spcBef>
                <a:spcPts val="100"/>
              </a:spcBef>
            </a:pPr>
            <a:r>
              <a:rPr dirty="0" baseline="-9803" sz="1275" spc="-127">
                <a:latin typeface="Arial MT"/>
                <a:cs typeface="Arial MT"/>
              </a:rPr>
              <a:t>O</a:t>
            </a:r>
            <a:r>
              <a:rPr dirty="0" baseline="-9803" sz="1275" spc="-15">
                <a:latin typeface="Arial MT"/>
                <a:cs typeface="Arial MT"/>
              </a:rPr>
              <a:t> </a:t>
            </a:r>
            <a:r>
              <a:rPr dirty="0" baseline="-9803" sz="1275" spc="-60">
                <a:latin typeface="Arial MT"/>
                <a:cs typeface="Arial MT"/>
              </a:rPr>
              <a:t>PREFEITO</a:t>
            </a:r>
            <a:r>
              <a:rPr dirty="0" baseline="-9803" sz="1275" spc="-30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MUNICIPAL,</a:t>
            </a:r>
            <a:r>
              <a:rPr dirty="0" sz="850" spc="40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no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uso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de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suas</a:t>
            </a:r>
            <a:r>
              <a:rPr dirty="0" sz="850" spc="2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atribuições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legais,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constitucionais </a:t>
            </a:r>
            <a:r>
              <a:rPr dirty="0" sz="850">
                <a:latin typeface="Arial MT"/>
                <a:cs typeface="Arial MT"/>
              </a:rPr>
              <a:t>e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de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acordo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com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o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que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lhe confere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80">
                <a:latin typeface="Arial MT"/>
                <a:cs typeface="Arial MT"/>
              </a:rPr>
              <a:t>o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art.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8º</a:t>
            </a:r>
            <a:r>
              <a:rPr dirty="0" sz="850" spc="180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da </a:t>
            </a:r>
            <a:r>
              <a:rPr dirty="0" sz="850" spc="-20">
                <a:latin typeface="Arial MT"/>
                <a:cs typeface="Arial MT"/>
              </a:rPr>
              <a:t>Lei</a:t>
            </a:r>
            <a:r>
              <a:rPr dirty="0" sz="850" spc="-40"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0A0A0A"/>
                </a:solidFill>
                <a:latin typeface="Arial MT"/>
                <a:cs typeface="Arial MT"/>
              </a:rPr>
              <a:t>n°</a:t>
            </a:r>
            <a:r>
              <a:rPr dirty="0" sz="850" spc="-2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859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55">
                <a:latin typeface="Arial MT"/>
                <a:cs typeface="Arial MT"/>
              </a:rPr>
              <a:t>de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10 </a:t>
            </a:r>
            <a:r>
              <a:rPr dirty="0" sz="850" spc="-45">
                <a:latin typeface="Arial MT"/>
                <a:cs typeface="Arial MT"/>
              </a:rPr>
              <a:t>de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dezembro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de </a:t>
            </a:r>
            <a:r>
              <a:rPr dirty="0" sz="850" spc="-45">
                <a:latin typeface="Arial MT"/>
                <a:cs typeface="Arial MT"/>
              </a:rPr>
              <a:t>2024</a:t>
            </a:r>
            <a:r>
              <a:rPr dirty="0" sz="850">
                <a:latin typeface="Arial MT"/>
                <a:cs typeface="Arial MT"/>
              </a:rPr>
              <a:t> -</a:t>
            </a:r>
            <a:r>
              <a:rPr dirty="0" sz="850" spc="-5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publicada</a:t>
            </a:r>
            <a:r>
              <a:rPr dirty="0" sz="850" spc="20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na</a:t>
            </a:r>
            <a:r>
              <a:rPr dirty="0" sz="850" spc="-3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edição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extra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ll</a:t>
            </a:r>
            <a:r>
              <a:rPr dirty="0" sz="850" spc="20"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n°</a:t>
            </a:r>
            <a:r>
              <a:rPr dirty="0" sz="850" spc="-30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1924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55">
                <a:latin typeface="Arial MT"/>
                <a:cs typeface="Arial MT"/>
              </a:rPr>
              <a:t>de</a:t>
            </a:r>
            <a:r>
              <a:rPr dirty="0" sz="850" spc="-10">
                <a:latin typeface="Arial MT"/>
                <a:cs typeface="Arial MT"/>
              </a:rPr>
              <a:t> 10/12/2024</a:t>
            </a: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25"/>
              </a:spcBef>
            </a:pPr>
            <a:endParaRPr sz="850">
              <a:latin typeface="Arial MT"/>
              <a:cs typeface="Arial MT"/>
            </a:endParaRPr>
          </a:p>
          <a:p>
            <a:pPr marL="56515">
              <a:lnSpc>
                <a:spcPct val="100000"/>
              </a:lnSpc>
              <a:spcBef>
                <a:spcPts val="5"/>
              </a:spcBef>
            </a:pPr>
            <a:r>
              <a:rPr dirty="0" u="sng" sz="850" spc="-70">
                <a:uFill>
                  <a:solidFill>
                    <a:srgbClr val="282F34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50" spc="5">
                <a:uFill>
                  <a:solidFill>
                    <a:srgbClr val="282F3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>
                <a:solidFill>
                  <a:srgbClr val="181818"/>
                </a:solidFill>
                <a:uFill>
                  <a:solidFill>
                    <a:srgbClr val="282F34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50" spc="-60">
                <a:solidFill>
                  <a:srgbClr val="181818"/>
                </a:solidFill>
                <a:uFill>
                  <a:solidFill>
                    <a:srgbClr val="282F3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 spc="-80">
                <a:uFill>
                  <a:solidFill>
                    <a:srgbClr val="282F34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850" spc="20">
                <a:uFill>
                  <a:solidFill>
                    <a:srgbClr val="282F3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>
                <a:uFill>
                  <a:solidFill>
                    <a:srgbClr val="282F34"/>
                  </a:solidFill>
                </a:uFill>
                <a:latin typeface="Arial MT"/>
                <a:cs typeface="Arial MT"/>
              </a:rPr>
              <a:t>R</a:t>
            </a:r>
            <a:r>
              <a:rPr dirty="0" u="sng" sz="850" spc="-60">
                <a:uFill>
                  <a:solidFill>
                    <a:srgbClr val="282F3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>
                <a:uFill>
                  <a:solidFill>
                    <a:srgbClr val="282F34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50" spc="-45">
                <a:uFill>
                  <a:solidFill>
                    <a:srgbClr val="282F3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>
                <a:uFill>
                  <a:solidFill>
                    <a:srgbClr val="282F34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850" spc="5">
                <a:uFill>
                  <a:solidFill>
                    <a:srgbClr val="282F3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 spc="-25">
                <a:uFill>
                  <a:solidFill>
                    <a:srgbClr val="282F34"/>
                  </a:solidFill>
                </a:uFill>
                <a:latin typeface="Arial MT"/>
                <a:cs typeface="Arial MT"/>
              </a:rPr>
              <a:t>A:</a:t>
            </a:r>
            <a:r>
              <a:rPr dirty="0" u="sng" sz="850" spc="500">
                <a:uFill>
                  <a:solidFill>
                    <a:srgbClr val="282F34"/>
                  </a:solidFill>
                </a:uFill>
                <a:latin typeface="Arial MT"/>
                <a:cs typeface="Arial MT"/>
              </a:rPr>
              <a:t> </a:t>
            </a: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04"/>
              </a:spcBef>
            </a:pPr>
            <a:endParaRPr sz="850">
              <a:latin typeface="Arial MT"/>
              <a:cs typeface="Arial MT"/>
            </a:endParaRPr>
          </a:p>
          <a:p>
            <a:pPr marL="375920">
              <a:lnSpc>
                <a:spcPct val="100000"/>
              </a:lnSpc>
              <a:spcBef>
                <a:spcPts val="5"/>
              </a:spcBef>
            </a:pPr>
            <a:r>
              <a:rPr dirty="0" sz="850" spc="-30">
                <a:latin typeface="Arial MT"/>
                <a:cs typeface="Arial MT"/>
              </a:rPr>
              <a:t>Artigo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1º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-</a:t>
            </a:r>
            <a:r>
              <a:rPr dirty="0" sz="850" spc="-3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Fica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aberto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crédito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suplementar</a:t>
            </a:r>
            <a:r>
              <a:rPr dirty="0" sz="850" spc="2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as</a:t>
            </a:r>
            <a:r>
              <a:rPr dirty="0" sz="850" spc="-3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seguintes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dotações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335303" y="4442716"/>
            <a:ext cx="1285875" cy="376555"/>
          </a:xfrm>
          <a:prstGeom prst="rect">
            <a:avLst/>
          </a:prstGeom>
        </p:spPr>
        <p:txBody>
          <a:bodyPr wrap="square" lIns="0" tIns="444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dirty="0" u="heavy" sz="850" spc="-10">
                <a:uFill>
                  <a:solidFill>
                    <a:srgbClr val="181C1F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850" spc="30">
                <a:uFill>
                  <a:solidFill>
                    <a:srgbClr val="181C1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50" spc="-10">
                <a:uFill>
                  <a:solidFill>
                    <a:srgbClr val="181C1F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heavy" sz="850" spc="500">
                <a:uFill>
                  <a:solidFill>
                    <a:srgbClr val="181C1F"/>
                  </a:solidFill>
                </a:uFill>
                <a:latin typeface="Arial MT"/>
                <a:cs typeface="Arial MT"/>
              </a:rPr>
              <a:t> </a:t>
            </a:r>
            <a:endParaRPr sz="850">
              <a:latin typeface="Arial MT"/>
              <a:cs typeface="Arial MT"/>
            </a:endParaRPr>
          </a:p>
          <a:p>
            <a:pPr marL="63500">
              <a:lnSpc>
                <a:spcPct val="100000"/>
              </a:lnSpc>
              <a:spcBef>
                <a:spcPts val="290"/>
              </a:spcBef>
            </a:pPr>
            <a:r>
              <a:rPr dirty="0" sz="1000" spc="-10">
                <a:latin typeface="Arial MT"/>
                <a:cs typeface="Arial MT"/>
              </a:rPr>
              <a:t>SEROPREVI</a:t>
            </a:r>
            <a:endParaRPr sz="1000">
              <a:latin typeface="Arial MT"/>
              <a:cs typeface="Arial MT"/>
            </a:endParaRPr>
          </a:p>
        </p:txBody>
      </p:sp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440742" y="4838646"/>
          <a:ext cx="6567805" cy="11601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1995"/>
                <a:gridCol w="2724150"/>
                <a:gridCol w="2360295"/>
                <a:gridCol w="686435"/>
              </a:tblGrid>
              <a:tr h="148590">
                <a:tc>
                  <a:txBody>
                    <a:bodyPr/>
                    <a:lstStyle/>
                    <a:p>
                      <a:pPr marL="31750">
                        <a:lnSpc>
                          <a:spcPts val="940"/>
                        </a:lnSpc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11.25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ts val="940"/>
                        </a:lnSpc>
                      </a:pPr>
                      <a:r>
                        <a:rPr dirty="0" sz="850">
                          <a:latin typeface="Arial MT"/>
                          <a:cs typeface="Arial MT"/>
                        </a:rPr>
                        <a:t>Instituto</a:t>
                      </a:r>
                      <a:r>
                        <a:rPr dirty="0" sz="85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Previdência</a:t>
                      </a:r>
                      <a:r>
                        <a:rPr dirty="0" sz="85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Município</a:t>
                      </a:r>
                      <a:r>
                        <a:rPr dirty="0" sz="85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Seropédica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3355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2.520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50" spc="-30">
                          <a:latin typeface="Arial MT"/>
                          <a:cs typeface="Arial MT"/>
                        </a:rPr>
                        <a:t>Instituto</a:t>
                      </a:r>
                      <a:r>
                        <a:rPr dirty="0" sz="8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Previdência</a:t>
                      </a:r>
                      <a:r>
                        <a:rPr dirty="0" sz="85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dos</a:t>
                      </a:r>
                      <a:r>
                        <a:rPr dirty="0" sz="8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Servidores</a:t>
                      </a:r>
                      <a:r>
                        <a:rPr dirty="0" sz="8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Municipais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2085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3.1.9.0.01.00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marL="113664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50" spc="-40">
                          <a:latin typeface="Arial MT"/>
                          <a:cs typeface="Arial MT"/>
                        </a:rPr>
                        <a:t>APOSENTADORIAS</a:t>
                      </a:r>
                      <a:r>
                        <a:rPr dirty="0" sz="8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7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REFORMAS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algn="r" marR="6413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50" spc="-3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5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latin typeface="Arial MT"/>
                          <a:cs typeface="Arial MT"/>
                        </a:rPr>
                        <a:t>ao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RPPS</a:t>
                      </a:r>
                      <a:r>
                        <a:rPr dirty="0" sz="85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Fun‹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algn="ctr" marL="3683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3.200.000,00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</a:tr>
              <a:tr h="174625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3.1.9.0.03.00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marL="11112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PENSÕES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algn="r" marR="6413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 spc="-3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latin typeface="Arial MT"/>
                          <a:cs typeface="Arial MT"/>
                        </a:rPr>
                        <a:t>ao</a:t>
                      </a:r>
                      <a:r>
                        <a:rPr dirty="0" sz="8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RPPS</a:t>
                      </a:r>
                      <a:r>
                        <a:rPr dirty="0" sz="8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Fun‹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ctr" marL="12446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800.000,00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46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5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Atividade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algn="ctr" marL="4318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4.000.000,00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</a:tr>
              <a:tr h="1733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da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50" spc="2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ctr" marL="368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4.000.000,00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435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04825">
                        <a:lnSpc>
                          <a:spcPts val="930"/>
                        </a:lnSpc>
                        <a:spcBef>
                          <a:spcPts val="105"/>
                        </a:spcBef>
                      </a:pPr>
                      <a:r>
                        <a:rPr dirty="0" sz="85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8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ctr" marL="43180">
                        <a:lnSpc>
                          <a:spcPts val="930"/>
                        </a:lnSpc>
                        <a:spcBef>
                          <a:spcPts val="10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4.000.000,00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</a:tr>
            </a:tbl>
          </a:graphicData>
        </a:graphic>
      </p:graphicFrame>
      <p:sp>
        <p:nvSpPr>
          <p:cNvPr id="11" name="object 11" descr=""/>
          <p:cNvSpPr txBox="1"/>
          <p:nvPr/>
        </p:nvSpPr>
        <p:spPr>
          <a:xfrm>
            <a:off x="800611" y="6052857"/>
            <a:ext cx="5967730" cy="286385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marL="480059" marR="5080" indent="-467995">
              <a:lnSpc>
                <a:spcPct val="101099"/>
              </a:lnSpc>
              <a:spcBef>
                <a:spcPts val="85"/>
              </a:spcBef>
            </a:pPr>
            <a:r>
              <a:rPr dirty="0" sz="850" spc="-35">
                <a:latin typeface="Arial MT"/>
                <a:cs typeface="Arial MT"/>
              </a:rPr>
              <a:t>Artigo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2º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65">
                <a:latin typeface="Arial MT"/>
                <a:cs typeface="Arial MT"/>
              </a:rPr>
              <a:t>-</a:t>
            </a:r>
            <a:r>
              <a:rPr dirty="0" sz="850" spc="-35"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As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despesas</a:t>
            </a:r>
            <a:r>
              <a:rPr dirty="0" sz="850" spc="4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decorrentes</a:t>
            </a:r>
            <a:r>
              <a:rPr dirty="0" sz="850" spc="55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da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abertura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do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presente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crédito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suplementar,</a:t>
            </a:r>
            <a:r>
              <a:rPr dirty="0" sz="850" spc="5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serão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cobertas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com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recursos</a:t>
            </a:r>
            <a:r>
              <a:rPr dirty="0" sz="850" spc="20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de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que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trata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o </a:t>
            </a:r>
            <a:r>
              <a:rPr dirty="0" sz="850" spc="-10">
                <a:latin typeface="Arial MT"/>
                <a:cs typeface="Arial MT"/>
              </a:rPr>
              <a:t>Artigo </a:t>
            </a:r>
            <a:r>
              <a:rPr dirty="0" sz="850" spc="-55">
                <a:latin typeface="Arial MT"/>
                <a:cs typeface="Arial MT"/>
              </a:rPr>
              <a:t>43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parágrafo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1º</a:t>
            </a:r>
            <a:r>
              <a:rPr dirty="0" sz="850" spc="-4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da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Lei</a:t>
            </a:r>
            <a:r>
              <a:rPr dirty="0" sz="850" spc="-3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Federal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N° </a:t>
            </a:r>
            <a:r>
              <a:rPr dirty="0" sz="850" spc="-35">
                <a:latin typeface="Arial MT"/>
                <a:cs typeface="Arial MT"/>
              </a:rPr>
              <a:t>4.320/64,</a:t>
            </a:r>
            <a:r>
              <a:rPr dirty="0" sz="850" spc="2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Inciso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III.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676638" y="6407847"/>
            <a:ext cx="1648460" cy="3854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4170" marR="5080" indent="-332105">
              <a:lnSpc>
                <a:spcPct val="138800"/>
              </a:lnSpc>
              <a:spcBef>
                <a:spcPts val="100"/>
              </a:spcBef>
            </a:pPr>
            <a:r>
              <a:rPr dirty="0" sz="850" spc="-20">
                <a:latin typeface="Arial MT"/>
                <a:cs typeface="Arial MT"/>
              </a:rPr>
              <a:t>Inciso:</a:t>
            </a:r>
            <a:r>
              <a:rPr dirty="0" sz="850" spc="3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ll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-</a:t>
            </a:r>
            <a:r>
              <a:rPr dirty="0" sz="850" spc="-50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Excesso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de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Arrecadação: </a:t>
            </a:r>
            <a:r>
              <a:rPr dirty="0" sz="850">
                <a:latin typeface="Arial MT"/>
                <a:cs typeface="Arial MT"/>
              </a:rPr>
              <a:t>III</a:t>
            </a:r>
            <a:r>
              <a:rPr dirty="0" sz="850" spc="-3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-</a:t>
            </a:r>
            <a:r>
              <a:rPr dirty="0" sz="850" spc="-30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Anulação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de </a:t>
            </a:r>
            <a:r>
              <a:rPr dirty="0" sz="850" spc="-10">
                <a:latin typeface="Arial MT"/>
                <a:cs typeface="Arial MT"/>
              </a:rPr>
              <a:t>Dotação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344439" y="6749097"/>
            <a:ext cx="2696210" cy="400050"/>
          </a:xfrm>
          <a:prstGeom prst="rect">
            <a:avLst/>
          </a:prstGeom>
        </p:spPr>
        <p:txBody>
          <a:bodyPr wrap="square" lIns="0" tIns="596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70"/>
              </a:spcBef>
            </a:pPr>
            <a:r>
              <a:rPr dirty="0" u="heavy" sz="85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850" spc="-1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 Anuladas</a:t>
            </a:r>
            <a:r>
              <a:rPr dirty="0" u="heavy" sz="850" spc="50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 </a:t>
            </a:r>
            <a:endParaRPr sz="850">
              <a:latin typeface="Arial MT"/>
              <a:cs typeface="Arial MT"/>
            </a:endParaRPr>
          </a:p>
          <a:p>
            <a:pPr marL="60960">
              <a:lnSpc>
                <a:spcPct val="100000"/>
              </a:lnSpc>
              <a:spcBef>
                <a:spcPts val="415"/>
              </a:spcBef>
            </a:pPr>
            <a:r>
              <a:rPr dirty="0" sz="950" b="1">
                <a:latin typeface="Arial"/>
                <a:cs typeface="Arial"/>
              </a:rPr>
              <a:t>PREFEITURA</a:t>
            </a:r>
            <a:r>
              <a:rPr dirty="0" sz="950" spc="200" b="1"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MUNICIPAL</a:t>
            </a:r>
            <a:r>
              <a:rPr dirty="0" sz="950" spc="170" b="1"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DE</a:t>
            </a:r>
            <a:r>
              <a:rPr dirty="0" sz="950" spc="145" b="1">
                <a:latin typeface="Arial"/>
                <a:cs typeface="Arial"/>
              </a:rPr>
              <a:t> </a:t>
            </a:r>
            <a:r>
              <a:rPr dirty="0" sz="950" spc="-10" b="1">
                <a:latin typeface="Arial"/>
                <a:cs typeface="Arial"/>
              </a:rPr>
              <a:t>SEROPEDICA</a:t>
            </a:r>
            <a:endParaRPr sz="950">
              <a:latin typeface="Arial"/>
              <a:cs typeface="Arial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3840537" y="6413939"/>
            <a:ext cx="747395" cy="385445"/>
          </a:xfrm>
          <a:prstGeom prst="rect">
            <a:avLst/>
          </a:prstGeom>
        </p:spPr>
        <p:txBody>
          <a:bodyPr wrap="square" lIns="0" tIns="628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95"/>
              </a:spcBef>
            </a:pPr>
            <a:r>
              <a:rPr dirty="0" sz="850" spc="-30">
                <a:latin typeface="Arial MT"/>
                <a:cs typeface="Arial MT"/>
              </a:rPr>
              <a:t>R$4.000.000,00</a:t>
            </a:r>
            <a:endParaRPr sz="85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395"/>
              </a:spcBef>
            </a:pPr>
            <a:r>
              <a:rPr dirty="0" sz="850" spc="-10">
                <a:latin typeface="Arial MT"/>
                <a:cs typeface="Arial MT"/>
              </a:rPr>
              <a:t>$4.000.000,00</a:t>
            </a:r>
            <a:endParaRPr sz="850">
              <a:latin typeface="Arial MT"/>
              <a:cs typeface="Arial MT"/>
            </a:endParaRPr>
          </a:p>
        </p:txBody>
      </p:sp>
      <p:graphicFrame>
        <p:nvGraphicFramePr>
          <p:cNvPr id="15" name="object 15" descr=""/>
          <p:cNvGraphicFramePr>
            <a:graphicFrameLocks noGrp="1"/>
          </p:cNvGraphicFramePr>
          <p:nvPr/>
        </p:nvGraphicFramePr>
        <p:xfrm>
          <a:off x="451002" y="7166650"/>
          <a:ext cx="6563995" cy="18567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1360"/>
                <a:gridCol w="2830829"/>
                <a:gridCol w="2239010"/>
                <a:gridCol w="695325"/>
              </a:tblGrid>
              <a:tr h="149860">
                <a:tc>
                  <a:txBody>
                    <a:bodyPr/>
                    <a:lstStyle/>
                    <a:p>
                      <a:pPr marL="31750">
                        <a:lnSpc>
                          <a:spcPts val="940"/>
                        </a:lnSpc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01.13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ts val="940"/>
                        </a:lnSpc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5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Serviços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Públicos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7800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2.039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1048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 spc="-35"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85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Limpeza</a:t>
                      </a:r>
                      <a:r>
                        <a:rPr dirty="0" sz="8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Pú|ica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48590">
                <a:tc>
                  <a:txBody>
                    <a:bodyPr/>
                    <a:lstStyle/>
                    <a:p>
                      <a:pPr marL="31750">
                        <a:lnSpc>
                          <a:spcPts val="930"/>
                        </a:lnSpc>
                        <a:spcBef>
                          <a:spcPts val="14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3.3.9.0.39.05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marL="110489">
                        <a:lnSpc>
                          <a:spcPts val="930"/>
                        </a:lnSpc>
                        <a:spcBef>
                          <a:spcPts val="140"/>
                        </a:spcBef>
                      </a:pPr>
                      <a:r>
                        <a:rPr dirty="0" sz="850" spc="-45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5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85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 PESSOA</a:t>
                      </a:r>
                      <a:r>
                        <a:rPr dirty="0" sz="85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JURÍDICA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marL="241935">
                        <a:lnSpc>
                          <a:spcPts val="930"/>
                        </a:lnSpc>
                        <a:spcBef>
                          <a:spcPts val="140"/>
                        </a:spcBef>
                      </a:pPr>
                      <a:r>
                        <a:rPr dirty="0" sz="850" spc="-3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5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Imposto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algn="ctr" marL="43815">
                        <a:lnSpc>
                          <a:spcPts val="930"/>
                        </a:lnSpc>
                        <a:spcBef>
                          <a:spcPts val="14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1.000.000,00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</a:tr>
              <a:tr h="173355">
                <a:tc gridSpan="4">
                  <a:txBody>
                    <a:bodyPr/>
                    <a:lstStyle/>
                    <a:p>
                      <a:pPr marL="3547745">
                        <a:lnSpc>
                          <a:spcPts val="930"/>
                        </a:lnSpc>
                        <a:spcBef>
                          <a:spcPts val="335"/>
                        </a:spcBef>
                        <a:tabLst>
                          <a:tab pos="5868670" algn="l"/>
                        </a:tabLst>
                      </a:pPr>
                      <a:r>
                        <a:rPr dirty="0" sz="8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Projeto /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R$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1.000.000,00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4254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04470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2.825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48895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dirty="0" sz="850" spc="-45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5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5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5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Secretária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4889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970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3.3.9.0.39.05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50" spc="-35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8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5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JURÍDICA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marL="24511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dirty="0" sz="850" spc="-3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nâo</a:t>
                      </a:r>
                      <a:r>
                        <a:rPr dirty="0" sz="8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Vinculados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33020"/>
                </a:tc>
                <a:tc>
                  <a:txBody>
                    <a:bodyPr/>
                    <a:lstStyle/>
                    <a:p>
                      <a:pPr algn="ctr" marL="4953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1.000.000,00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33020"/>
                </a:tc>
              </a:tr>
              <a:tr h="16700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3.3.9.0.39.05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marL="110489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spc="-40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8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JURÍDICA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marL="24511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50" spc="-50">
                          <a:latin typeface="Arial MT"/>
                          <a:cs typeface="Arial MT"/>
                        </a:rPr>
                        <a:t>RoValties</a:t>
                      </a:r>
                      <a:r>
                        <a:rPr dirty="0" sz="8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União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algn="ctr" marL="4953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1.000.000,00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</a:tr>
              <a:tr h="15430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4.4.9.0.o1.00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marL="110489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spc="-45"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sz="8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INSTALACÕES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marL="245110">
                        <a:lnSpc>
                          <a:spcPts val="930"/>
                        </a:lnSpc>
                        <a:spcBef>
                          <a:spcPts val="185"/>
                        </a:spcBef>
                      </a:pPr>
                      <a:r>
                        <a:rPr dirty="0" sz="850" spc="-3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5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Imposto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algn="ctr" marL="43815">
                        <a:lnSpc>
                          <a:spcPts val="93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1.000.000,00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</a:tr>
              <a:tr h="196850">
                <a:tc gridSpan="3">
                  <a:txBody>
                    <a:bodyPr/>
                    <a:lstStyle/>
                    <a:p>
                      <a:pPr marL="355092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3683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52069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3.000.000,00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36830"/>
                </a:tc>
              </a:tr>
              <a:tr h="167005">
                <a:tc gridSpan="3">
                  <a:txBody>
                    <a:bodyPr/>
                    <a:lstStyle/>
                    <a:p>
                      <a:pPr marL="35509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50" spc="1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5206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4.000.000,00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37795">
                <a:tc gridSpan="3">
                  <a:txBody>
                    <a:bodyPr/>
                    <a:lstStyle/>
                    <a:p>
                      <a:pPr algn="r" marR="431800">
                        <a:lnSpc>
                          <a:spcPts val="930"/>
                        </a:lnSpc>
                        <a:spcBef>
                          <a:spcPts val="55"/>
                        </a:spcBef>
                      </a:pPr>
                      <a:r>
                        <a:rPr dirty="0" sz="85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 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52069">
                        <a:lnSpc>
                          <a:spcPts val="930"/>
                        </a:lnSpc>
                        <a:spcBef>
                          <a:spcPts val="5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4.000.000,00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65462" y="454020"/>
            <a:ext cx="694378" cy="645990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2640464" y="2698229"/>
            <a:ext cx="1955800" cy="0"/>
          </a:xfrm>
          <a:custGeom>
            <a:avLst/>
            <a:gdLst/>
            <a:ahLst/>
            <a:cxnLst/>
            <a:rect l="l" t="t" r="r" b="b"/>
            <a:pathLst>
              <a:path w="1955800" h="0">
                <a:moveTo>
                  <a:pt x="0" y="0"/>
                </a:moveTo>
                <a:lnTo>
                  <a:pt x="1955223" y="0"/>
                </a:lnTo>
              </a:path>
            </a:pathLst>
          </a:custGeom>
          <a:ln w="9141">
            <a:solidFill>
              <a:srgbClr val="13131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74096" y="1282839"/>
            <a:ext cx="6654800" cy="0"/>
          </a:xfrm>
          <a:custGeom>
            <a:avLst/>
            <a:gdLst/>
            <a:ahLst/>
            <a:cxnLst/>
            <a:rect l="l" t="t" r="r" b="b"/>
            <a:pathLst>
              <a:path w="6654800" h="0">
                <a:moveTo>
                  <a:pt x="0" y="0"/>
                </a:moveTo>
                <a:lnTo>
                  <a:pt x="6654458" y="0"/>
                </a:lnTo>
              </a:path>
            </a:pathLst>
          </a:custGeom>
          <a:ln w="1828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184621" y="310295"/>
            <a:ext cx="3161030" cy="5803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PREFEITURA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0">
                <a:latin typeface="Arial MT"/>
                <a:cs typeface="Arial MT"/>
              </a:rPr>
              <a:t> SEROPEDICA</a:t>
            </a:r>
            <a:endParaRPr sz="1200">
              <a:latin typeface="Arial MT"/>
              <a:cs typeface="Arial MT"/>
            </a:endParaRPr>
          </a:p>
          <a:p>
            <a:pPr marL="15240" marR="1993264">
              <a:lnSpc>
                <a:spcPct val="120000"/>
              </a:lnSpc>
              <a:spcBef>
                <a:spcPts val="480"/>
              </a:spcBef>
            </a:pPr>
            <a:r>
              <a:rPr dirty="0" sz="850" spc="-20">
                <a:latin typeface="Arial MT"/>
                <a:cs typeface="Arial MT"/>
              </a:rPr>
              <a:t>Rua</a:t>
            </a:r>
            <a:r>
              <a:rPr dirty="0" sz="850" spc="-4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Maria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55">
                <a:latin typeface="Arial MT"/>
                <a:cs typeface="Arial MT"/>
              </a:rPr>
              <a:t>Lourenęo,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18 Fazenda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Caxias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10" name="object 10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6252" rIns="0" bIns="0" rtlCol="0" vert="horz">
            <a:spAutoFit/>
          </a:bodyPr>
          <a:lstStyle/>
          <a:p>
            <a:pPr marL="12700">
              <a:lnSpc>
                <a:spcPts val="665"/>
              </a:lnSpc>
            </a:pPr>
            <a:r>
              <a:rPr dirty="0" spc="-30"/>
              <a:t>Pógina</a:t>
            </a:r>
            <a:r>
              <a:rPr dirty="0" spc="-120"/>
              <a:t> </a:t>
            </a:r>
            <a:fld id="{81D60167-4931-47E6-BA6A-407CBD079E47}" type="slidenum">
              <a:rPr dirty="0"/>
              <a:t>2</a:t>
            </a:fld>
            <a:r>
              <a:rPr dirty="0" spc="-150"/>
              <a:t> </a:t>
            </a:r>
            <a:r>
              <a:rPr dirty="0"/>
              <a:t>de</a:t>
            </a:r>
            <a:r>
              <a:rPr dirty="0" spc="-155"/>
              <a:t> </a:t>
            </a:r>
            <a:r>
              <a:rPr dirty="0" spc="-50"/>
              <a:t>2</a:t>
            </a:r>
          </a:p>
        </p:txBody>
      </p:sp>
      <p:sp>
        <p:nvSpPr>
          <p:cNvPr id="6" name="object 6" descr=""/>
          <p:cNvSpPr txBox="1"/>
          <p:nvPr/>
        </p:nvSpPr>
        <p:spPr>
          <a:xfrm>
            <a:off x="654417" y="1351396"/>
            <a:ext cx="46990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Artigo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3°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258437" y="1351396"/>
            <a:ext cx="343471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Revogadas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disposięóes</a:t>
            </a:r>
            <a:r>
              <a:rPr dirty="0" sz="800" spc="1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contrźrio.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Publique-</a:t>
            </a:r>
            <a:r>
              <a:rPr dirty="0" sz="800">
                <a:latin typeface="Arial MT"/>
                <a:cs typeface="Arial MT"/>
              </a:rPr>
              <a:t>se,</a:t>
            </a:r>
            <a:r>
              <a:rPr dirty="0" sz="800" spc="7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afixe-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 </a:t>
            </a:r>
            <a:r>
              <a:rPr dirty="0" sz="800" spc="-25">
                <a:latin typeface="Arial MT"/>
                <a:cs typeface="Arial MT"/>
              </a:rPr>
              <a:t>cumpra-se.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2601380" y="2128667"/>
            <a:ext cx="199834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Gabinete</a:t>
            </a:r>
            <a:r>
              <a:rPr dirty="0" sz="750" spc="114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do</a:t>
            </a:r>
            <a:r>
              <a:rPr dirty="0" sz="750" spc="6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Prefeito,</a:t>
            </a:r>
            <a:r>
              <a:rPr dirty="0" sz="750" spc="12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22</a:t>
            </a:r>
            <a:r>
              <a:rPr dirty="0" sz="750" spc="185">
                <a:latin typeface="Arial MT"/>
                <a:cs typeface="Arial MT"/>
              </a:rPr>
              <a:t> 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3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outubro,</a:t>
            </a:r>
            <a:r>
              <a:rPr dirty="0" sz="750" spc="130">
                <a:latin typeface="Arial MT"/>
                <a:cs typeface="Arial MT"/>
              </a:rPr>
              <a:t> </a:t>
            </a:r>
            <a:r>
              <a:rPr dirty="0" sz="750" spc="-20">
                <a:latin typeface="Arial MT"/>
                <a:cs typeface="Arial MT"/>
              </a:rPr>
              <a:t>2025</a:t>
            </a:r>
            <a:endParaRPr sz="7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2025-10-29T15:47:29Z</dcterms:created>
  <dcterms:modified xsi:type="dcterms:W3CDTF">2025-10-29T15:47:29Z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2025-10-27T00:00:00Z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2025-10-29T00:00:00Z</vt:filetime>
  </property>
  <property fmtid="{D5CDD505-2E9C-101B-9397-08002B2CF9AE}" pid="5" name="Producer">
    <vt:lpwstr>Scanner System Image Conversion</vt:lpwstr>
  </property>
</Properties>
</file>