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jpg" ContentType="image/jpg"/>
  <Default Extension="png" ContentType="image/png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jpg"/><Relationship Id="rId8" Type="http://schemas.openxmlformats.org/officeDocument/2006/relationships/image" Target="../media/image2.pn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881380" y="233679"/>
            <a:ext cx="959339" cy="880745"/>
          </a:xfrm>
          <a:prstGeom prst="rect">
            <a:avLst/>
          </a:prstGeom>
        </p:spPr>
      </p:pic>
      <p:pic>
        <p:nvPicPr>
          <p:cNvPr id="17" name="bg object 17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5390515" y="395604"/>
            <a:ext cx="961694" cy="688975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978204" y="429514"/>
            <a:ext cx="5607050" cy="1732914"/>
          </a:xfrm>
          <a:prstGeom prst="rect">
            <a:avLst/>
          </a:prstGeom>
        </p:spPr>
        <p:txBody>
          <a:bodyPr wrap="square" lIns="0" tIns="20320" rIns="0" bIns="0" rtlCol="0" vert="horz">
            <a:spAutoFit/>
          </a:bodyPr>
          <a:lstStyle/>
          <a:p>
            <a:pPr marL="911860" marR="2147570">
              <a:lnSpc>
                <a:spcPct val="95800"/>
              </a:lnSpc>
              <a:spcBef>
                <a:spcPts val="160"/>
              </a:spcBef>
            </a:pPr>
            <a:r>
              <a:rPr dirty="0" sz="1200" b="1">
                <a:latin typeface="Arial"/>
                <a:cs typeface="Arial"/>
              </a:rPr>
              <a:t>Estado</a:t>
            </a:r>
            <a:r>
              <a:rPr dirty="0" sz="1200" spc="-3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Rio</a:t>
            </a:r>
            <a:r>
              <a:rPr dirty="0" sz="1200" spc="-3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Janeiro</a:t>
            </a:r>
            <a:r>
              <a:rPr dirty="0" sz="1200" spc="50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Prefeitura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Municipal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Seropédica </a:t>
            </a:r>
            <a:r>
              <a:rPr dirty="0" sz="1200" b="1">
                <a:latin typeface="Arial"/>
                <a:cs typeface="Arial"/>
              </a:rPr>
              <a:t>Gabinete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-10" b="1">
                <a:latin typeface="Arial"/>
                <a:cs typeface="Arial"/>
              </a:rPr>
              <a:t> Prefeito</a:t>
            </a:r>
            <a:endParaRPr sz="12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12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600"/>
              </a:spcBef>
            </a:pPr>
            <a:endParaRPr sz="1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dirty="0" sz="1200" b="1">
                <a:latin typeface="Times New Roman"/>
                <a:cs typeface="Times New Roman"/>
              </a:rPr>
              <a:t>LEI</a:t>
            </a:r>
            <a:r>
              <a:rPr dirty="0" sz="1200" spc="-1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MUNICIPAL</a:t>
            </a:r>
            <a:r>
              <a:rPr dirty="0" sz="1200" spc="-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Nº</a:t>
            </a:r>
            <a:r>
              <a:rPr dirty="0" sz="1200" spc="1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912,</a:t>
            </a:r>
            <a:r>
              <a:rPr dirty="0" sz="1200" spc="1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DE</a:t>
            </a:r>
            <a:r>
              <a:rPr dirty="0" sz="1200" spc="-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22</a:t>
            </a:r>
            <a:r>
              <a:rPr dirty="0" sz="1200" spc="-2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DE</a:t>
            </a:r>
            <a:r>
              <a:rPr dirty="0" sz="1200" spc="-50" b="1">
                <a:latin typeface="Times New Roman"/>
                <a:cs typeface="Times New Roman"/>
              </a:rPr>
              <a:t> OUTUBRO</a:t>
            </a:r>
            <a:r>
              <a:rPr dirty="0" sz="1200" spc="-3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DE</a:t>
            </a:r>
            <a:r>
              <a:rPr dirty="0" sz="1200" spc="-5" b="1">
                <a:latin typeface="Times New Roman"/>
                <a:cs typeface="Times New Roman"/>
              </a:rPr>
              <a:t> </a:t>
            </a:r>
            <a:r>
              <a:rPr dirty="0" sz="1200" spc="-20" b="1">
                <a:latin typeface="Times New Roman"/>
                <a:cs typeface="Times New Roman"/>
              </a:rPr>
              <a:t>2025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40"/>
              </a:spcBef>
            </a:pPr>
            <a:endParaRPr sz="1200">
              <a:latin typeface="Times New Roman"/>
              <a:cs typeface="Times New Roman"/>
            </a:endParaRPr>
          </a:p>
          <a:p>
            <a:pPr marL="2756535">
              <a:lnSpc>
                <a:spcPct val="100000"/>
              </a:lnSpc>
            </a:pPr>
            <a:r>
              <a:rPr dirty="0" sz="1200" b="1">
                <a:latin typeface="Times New Roman"/>
                <a:cs typeface="Times New Roman"/>
              </a:rPr>
              <a:t>INSTITUI</a:t>
            </a:r>
            <a:r>
              <a:rPr dirty="0" sz="1200" spc="44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O</a:t>
            </a:r>
            <a:r>
              <a:rPr dirty="0" sz="1200" spc="45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PROGRAMA</a:t>
            </a:r>
            <a:r>
              <a:rPr dirty="0" sz="1200" spc="450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“EMPRESA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3722623" y="2127630"/>
            <a:ext cx="1669414" cy="382270"/>
          </a:xfrm>
          <a:prstGeom prst="rect">
            <a:avLst/>
          </a:prstGeom>
        </p:spPr>
        <p:txBody>
          <a:bodyPr wrap="square" lIns="0" tIns="25400" rIns="0" bIns="0" rtlCol="0" vert="horz">
            <a:spAutoFit/>
          </a:bodyPr>
          <a:lstStyle/>
          <a:p>
            <a:pPr marL="12700" marR="5080">
              <a:lnSpc>
                <a:spcPts val="1370"/>
              </a:lnSpc>
              <a:spcBef>
                <a:spcPts val="200"/>
              </a:spcBef>
              <a:tabLst>
                <a:tab pos="1319530" algn="l"/>
                <a:tab pos="1554480" algn="l"/>
              </a:tabLst>
            </a:pPr>
            <a:r>
              <a:rPr dirty="0" sz="1200" spc="-10" b="1">
                <a:latin typeface="Times New Roman"/>
                <a:cs typeface="Times New Roman"/>
              </a:rPr>
              <a:t>SUSTENTÁVEL”</a:t>
            </a:r>
            <a:r>
              <a:rPr dirty="0" sz="1200" b="1">
                <a:latin typeface="Times New Roman"/>
                <a:cs typeface="Times New Roman"/>
              </a:rPr>
              <a:t>		</a:t>
            </a:r>
            <a:r>
              <a:rPr dirty="0" sz="1200" spc="-50" b="1">
                <a:latin typeface="Times New Roman"/>
                <a:cs typeface="Times New Roman"/>
              </a:rPr>
              <a:t>E </a:t>
            </a:r>
            <a:r>
              <a:rPr dirty="0" sz="1200" spc="-10" b="1">
                <a:latin typeface="Times New Roman"/>
                <a:cs typeface="Times New Roman"/>
              </a:rPr>
              <a:t>PREMIAÇÃO</a:t>
            </a:r>
            <a:r>
              <a:rPr dirty="0" sz="1200" b="1">
                <a:latin typeface="Times New Roman"/>
                <a:cs typeface="Times New Roman"/>
              </a:rPr>
              <a:t>	</a:t>
            </a:r>
            <a:r>
              <a:rPr dirty="0" sz="1200" spc="-25" b="1">
                <a:latin typeface="Times New Roman"/>
                <a:cs typeface="Times New Roman"/>
              </a:rPr>
              <a:t>DE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5593715" y="2127630"/>
            <a:ext cx="534670" cy="382270"/>
          </a:xfrm>
          <a:prstGeom prst="rect">
            <a:avLst/>
          </a:prstGeom>
        </p:spPr>
        <p:txBody>
          <a:bodyPr wrap="square" lIns="0" tIns="25400" rIns="0" bIns="0" rtlCol="0" vert="horz">
            <a:spAutoFit/>
          </a:bodyPr>
          <a:lstStyle/>
          <a:p>
            <a:pPr marL="12700" marR="5080" indent="121285">
              <a:lnSpc>
                <a:spcPts val="1370"/>
              </a:lnSpc>
              <a:spcBef>
                <a:spcPts val="200"/>
              </a:spcBef>
            </a:pPr>
            <a:r>
              <a:rPr dirty="0" sz="1200" spc="-20" b="1">
                <a:latin typeface="Times New Roman"/>
                <a:cs typeface="Times New Roman"/>
              </a:rPr>
              <a:t>CRIA SELO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6352357" y="2127630"/>
            <a:ext cx="237490" cy="382270"/>
          </a:xfrm>
          <a:prstGeom prst="rect">
            <a:avLst/>
          </a:prstGeom>
        </p:spPr>
        <p:txBody>
          <a:bodyPr wrap="square" lIns="0" tIns="25400" rIns="0" bIns="0" rtlCol="0" vert="horz">
            <a:spAutoFit/>
          </a:bodyPr>
          <a:lstStyle/>
          <a:p>
            <a:pPr marL="12700" marR="5080" indent="100330">
              <a:lnSpc>
                <a:spcPts val="1370"/>
              </a:lnSpc>
              <a:spcBef>
                <a:spcPts val="200"/>
              </a:spcBef>
            </a:pPr>
            <a:r>
              <a:rPr dirty="0" sz="1200" spc="-50" b="1">
                <a:latin typeface="Times New Roman"/>
                <a:cs typeface="Times New Roman"/>
              </a:rPr>
              <a:t>A </a:t>
            </a:r>
            <a:r>
              <a:rPr dirty="0" sz="1200" spc="-25" b="1">
                <a:latin typeface="Times New Roman"/>
                <a:cs typeface="Times New Roman"/>
              </a:rPr>
              <a:t>DE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1066596" y="2478404"/>
            <a:ext cx="5521325" cy="7528559"/>
          </a:xfrm>
          <a:prstGeom prst="rect">
            <a:avLst/>
          </a:prstGeom>
        </p:spPr>
        <p:txBody>
          <a:bodyPr wrap="square" lIns="0" tIns="20320" rIns="0" bIns="0" rtlCol="0" vert="horz">
            <a:spAutoFit/>
          </a:bodyPr>
          <a:lstStyle/>
          <a:p>
            <a:pPr algn="just" marL="2668270" marR="5080">
              <a:lnSpc>
                <a:spcPct val="95800"/>
              </a:lnSpc>
              <a:spcBef>
                <a:spcPts val="160"/>
              </a:spcBef>
            </a:pPr>
            <a:r>
              <a:rPr dirty="0" sz="1200" b="1">
                <a:latin typeface="Times New Roman"/>
                <a:cs typeface="Times New Roman"/>
              </a:rPr>
              <a:t>SUSTENTABILIDADE</a:t>
            </a:r>
            <a:r>
              <a:rPr dirty="0" sz="1200" spc="42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NO</a:t>
            </a:r>
            <a:r>
              <a:rPr dirty="0" sz="1200" spc="420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MUNICÍPIO </a:t>
            </a:r>
            <a:r>
              <a:rPr dirty="0" sz="1200" b="1">
                <a:latin typeface="Times New Roman"/>
                <a:cs typeface="Times New Roman"/>
              </a:rPr>
              <a:t>DE</a:t>
            </a:r>
            <a:r>
              <a:rPr dirty="0" sz="1200" spc="355" b="1">
                <a:latin typeface="Times New Roman"/>
                <a:cs typeface="Times New Roman"/>
              </a:rPr>
              <a:t>  </a:t>
            </a:r>
            <a:r>
              <a:rPr dirty="0" sz="1200" b="1">
                <a:latin typeface="Times New Roman"/>
                <a:cs typeface="Times New Roman"/>
              </a:rPr>
              <a:t>SEROPÉDICA</a:t>
            </a:r>
            <a:r>
              <a:rPr dirty="0" sz="1200" spc="355" b="1">
                <a:latin typeface="Times New Roman"/>
                <a:cs typeface="Times New Roman"/>
              </a:rPr>
              <a:t>  </a:t>
            </a:r>
            <a:r>
              <a:rPr dirty="0" sz="1200" b="1">
                <a:latin typeface="Times New Roman"/>
                <a:cs typeface="Times New Roman"/>
              </a:rPr>
              <a:t>E</a:t>
            </a:r>
            <a:r>
              <a:rPr dirty="0" sz="1200" spc="355" b="1">
                <a:latin typeface="Times New Roman"/>
                <a:cs typeface="Times New Roman"/>
              </a:rPr>
              <a:t>  </a:t>
            </a:r>
            <a:r>
              <a:rPr dirty="0" sz="1200" b="1">
                <a:latin typeface="Times New Roman"/>
                <a:cs typeface="Times New Roman"/>
              </a:rPr>
              <a:t>DÁ</a:t>
            </a:r>
            <a:r>
              <a:rPr dirty="0" sz="1200" spc="360" b="1">
                <a:latin typeface="Times New Roman"/>
                <a:cs typeface="Times New Roman"/>
              </a:rPr>
              <a:t>  </a:t>
            </a:r>
            <a:r>
              <a:rPr dirty="0" sz="1200" spc="-10" b="1">
                <a:latin typeface="Times New Roman"/>
                <a:cs typeface="Times New Roman"/>
              </a:rPr>
              <a:t>OUTRAS PROVIDÊNCIAS.</a:t>
            </a:r>
            <a:endParaRPr sz="1200">
              <a:latin typeface="Times New Roman"/>
              <a:cs typeface="Times New Roman"/>
            </a:endParaRPr>
          </a:p>
          <a:p>
            <a:pPr algn="just" marL="12700" marR="100330">
              <a:lnSpc>
                <a:spcPct val="103400"/>
              </a:lnSpc>
              <a:spcBef>
                <a:spcPts val="1270"/>
              </a:spcBef>
            </a:pPr>
            <a:r>
              <a:rPr dirty="0" sz="1200" b="1">
                <a:latin typeface="Times New Roman"/>
                <a:cs typeface="Times New Roman"/>
              </a:rPr>
              <a:t>LUCAS</a:t>
            </a:r>
            <a:r>
              <a:rPr dirty="0" sz="1200" spc="1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DUTRA</a:t>
            </a:r>
            <a:r>
              <a:rPr dirty="0" sz="1200" spc="1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DOS</a:t>
            </a:r>
            <a:r>
              <a:rPr dirty="0" sz="1200" spc="1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SANTOS</a:t>
            </a:r>
            <a:r>
              <a:rPr dirty="0" sz="1200">
                <a:latin typeface="Times New Roman"/>
                <a:cs typeface="Times New Roman"/>
              </a:rPr>
              <a:t>,</a:t>
            </a:r>
            <a:r>
              <a:rPr dirty="0" sz="1200" spc="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Prefeito</a:t>
            </a:r>
            <a:r>
              <a:rPr dirty="0" sz="1200" spc="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</a:t>
            </a:r>
            <a:r>
              <a:rPr dirty="0" sz="1200" spc="3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Município</a:t>
            </a:r>
            <a:r>
              <a:rPr dirty="0" sz="1200" spc="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Seropédica,</a:t>
            </a:r>
            <a:r>
              <a:rPr dirty="0" sz="1200" spc="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Estado</a:t>
            </a:r>
            <a:r>
              <a:rPr dirty="0" sz="1200" spc="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</a:t>
            </a:r>
            <a:r>
              <a:rPr dirty="0" sz="1200" spc="30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imes New Roman"/>
                <a:cs typeface="Times New Roman"/>
              </a:rPr>
              <a:t>Rio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1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Janeiro,</a:t>
            </a:r>
            <a:r>
              <a:rPr dirty="0" sz="1200" spc="1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no</a:t>
            </a:r>
            <a:r>
              <a:rPr dirty="0" sz="1200" spc="1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exercício</a:t>
            </a:r>
            <a:r>
              <a:rPr dirty="0" sz="1200" spc="1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das</a:t>
            </a:r>
            <a:r>
              <a:rPr dirty="0" sz="1200" spc="1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atribuições</a:t>
            </a:r>
            <a:r>
              <a:rPr dirty="0" sz="1200" spc="1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que</a:t>
            </a:r>
            <a:r>
              <a:rPr dirty="0" sz="1200" spc="1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lhe</a:t>
            </a:r>
            <a:r>
              <a:rPr dirty="0" sz="1200" spc="1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confere</a:t>
            </a:r>
            <a:r>
              <a:rPr dirty="0" sz="1200" spc="1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</a:t>
            </a:r>
            <a:r>
              <a:rPr dirty="0" sz="1200" spc="1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artigo</a:t>
            </a:r>
            <a:r>
              <a:rPr dirty="0" sz="1200" spc="1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74</a:t>
            </a:r>
            <a:r>
              <a:rPr dirty="0" sz="1200" spc="1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da</a:t>
            </a:r>
            <a:r>
              <a:rPr dirty="0" sz="1200" spc="1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Lei</a:t>
            </a:r>
            <a:r>
              <a:rPr dirty="0" sz="1200" spc="10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Orgânica </a:t>
            </a:r>
            <a:r>
              <a:rPr dirty="0" sz="1200">
                <a:latin typeface="Times New Roman"/>
                <a:cs typeface="Times New Roman"/>
              </a:rPr>
              <a:t>Municipal,</a:t>
            </a:r>
            <a:r>
              <a:rPr dirty="0" sz="1200" spc="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faz</a:t>
            </a:r>
            <a:r>
              <a:rPr dirty="0" sz="1200" spc="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saber</a:t>
            </a:r>
            <a:r>
              <a:rPr dirty="0" sz="1200" spc="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que</a:t>
            </a:r>
            <a:r>
              <a:rPr dirty="0" sz="1200" spc="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</a:t>
            </a:r>
            <a:r>
              <a:rPr dirty="0" sz="1200" spc="35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Câmara</a:t>
            </a:r>
            <a:r>
              <a:rPr dirty="0" sz="1200" spc="2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de</a:t>
            </a:r>
            <a:r>
              <a:rPr dirty="0" sz="1200" spc="1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Vereadores</a:t>
            </a:r>
            <a:r>
              <a:rPr dirty="0" sz="1200" spc="20" b="1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aprovou,</a:t>
            </a:r>
            <a:r>
              <a:rPr dirty="0" sz="1200" spc="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eu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sanciono</a:t>
            </a:r>
            <a:r>
              <a:rPr dirty="0" sz="1200" spc="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promulgo </a:t>
            </a:r>
            <a:r>
              <a:rPr dirty="0" sz="1200">
                <a:latin typeface="Times New Roman"/>
                <a:cs typeface="Times New Roman"/>
              </a:rPr>
              <a:t>a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seguinte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 spc="-20">
                <a:latin typeface="Times New Roman"/>
                <a:cs typeface="Times New Roman"/>
              </a:rPr>
              <a:t>lei: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55"/>
              </a:spcBef>
            </a:pPr>
            <a:endParaRPr sz="1200">
              <a:latin typeface="Times New Roman"/>
              <a:cs typeface="Times New Roman"/>
            </a:endParaRPr>
          </a:p>
          <a:p>
            <a:pPr algn="just" marL="381635" marR="12065">
              <a:lnSpc>
                <a:spcPct val="95600"/>
              </a:lnSpc>
            </a:pPr>
            <a:r>
              <a:rPr dirty="0" sz="1200" b="1">
                <a:latin typeface="Times New Roman"/>
                <a:cs typeface="Times New Roman"/>
              </a:rPr>
              <a:t>Art.</a:t>
            </a:r>
            <a:r>
              <a:rPr dirty="0" sz="1200" spc="14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1º</a:t>
            </a:r>
            <a:r>
              <a:rPr dirty="0" sz="1200" spc="150" b="1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Fica</a:t>
            </a:r>
            <a:r>
              <a:rPr dirty="0" sz="1200" spc="1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instituído</a:t>
            </a:r>
            <a:r>
              <a:rPr dirty="0" sz="1200" spc="1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</a:t>
            </a:r>
            <a:r>
              <a:rPr dirty="0" sz="1200" spc="1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Programa</a:t>
            </a:r>
            <a:r>
              <a:rPr dirty="0" sz="1200" spc="1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“Empresa</a:t>
            </a:r>
            <a:r>
              <a:rPr dirty="0" sz="1200" spc="1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Sustentável”,</a:t>
            </a:r>
            <a:r>
              <a:rPr dirty="0" sz="1200" spc="1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que</a:t>
            </a:r>
            <a:r>
              <a:rPr dirty="0" sz="1200" spc="1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tem</a:t>
            </a:r>
            <a:r>
              <a:rPr dirty="0" sz="1200" spc="9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por</a:t>
            </a:r>
            <a:r>
              <a:rPr dirty="0" sz="1200" spc="14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objetivo </a:t>
            </a:r>
            <a:r>
              <a:rPr dirty="0" sz="1200">
                <a:latin typeface="Times New Roman"/>
                <a:cs typeface="Times New Roman"/>
              </a:rPr>
              <a:t>incentivar</a:t>
            </a:r>
            <a:r>
              <a:rPr dirty="0" sz="1200" spc="29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28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promover</a:t>
            </a:r>
            <a:r>
              <a:rPr dirty="0" sz="1200" spc="3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medidas</a:t>
            </a:r>
            <a:r>
              <a:rPr dirty="0" sz="1200" spc="27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28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sustentabilidade</a:t>
            </a:r>
            <a:r>
              <a:rPr dirty="0" sz="1200" spc="28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que</a:t>
            </a:r>
            <a:r>
              <a:rPr dirty="0" sz="1200" spc="28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causam</a:t>
            </a:r>
            <a:r>
              <a:rPr dirty="0" sz="1200" spc="2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baixo</a:t>
            </a:r>
            <a:r>
              <a:rPr dirty="0" sz="1200" spc="32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impacto ambiental,</a:t>
            </a:r>
            <a:r>
              <a:rPr dirty="0" sz="1200" spc="-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no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âmbito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Município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4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Seropédica,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mediante</a:t>
            </a:r>
            <a:r>
              <a:rPr dirty="0" sz="1200" spc="-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</a:t>
            </a:r>
            <a:r>
              <a:rPr dirty="0" sz="1200" spc="-4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premiação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com</a:t>
            </a:r>
            <a:r>
              <a:rPr dirty="0" sz="1200" spc="-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 spc="-20">
                <a:latin typeface="Times New Roman"/>
                <a:cs typeface="Times New Roman"/>
              </a:rPr>
              <a:t>Selo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Sustentabilidade</a:t>
            </a:r>
            <a:r>
              <a:rPr dirty="0" sz="1200" spc="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nas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categorias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 Ouro,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Prata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Bronze.</a:t>
            </a:r>
            <a:endParaRPr sz="1200">
              <a:latin typeface="Times New Roman"/>
              <a:cs typeface="Times New Roman"/>
            </a:endParaRPr>
          </a:p>
          <a:p>
            <a:pPr algn="just" marL="381635" marR="8255">
              <a:lnSpc>
                <a:spcPts val="1370"/>
              </a:lnSpc>
              <a:spcBef>
                <a:spcPts val="390"/>
              </a:spcBef>
            </a:pPr>
            <a:r>
              <a:rPr dirty="0" sz="1200" b="1">
                <a:latin typeface="Times New Roman"/>
                <a:cs typeface="Times New Roman"/>
              </a:rPr>
              <a:t>Art.</a:t>
            </a:r>
            <a:r>
              <a:rPr dirty="0" sz="1200" spc="35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2º</a:t>
            </a:r>
            <a:r>
              <a:rPr dirty="0" sz="1200" spc="365" b="1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</a:t>
            </a:r>
            <a:r>
              <a:rPr dirty="0" sz="1200" spc="3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Selo</a:t>
            </a:r>
            <a:r>
              <a:rPr dirty="0" sz="1200" spc="3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3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Sustentabilidade</a:t>
            </a:r>
            <a:r>
              <a:rPr dirty="0" sz="1200" spc="3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será</a:t>
            </a:r>
            <a:r>
              <a:rPr dirty="0" sz="1200" spc="3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concedido</a:t>
            </a:r>
            <a:r>
              <a:rPr dirty="0" sz="1200" spc="37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aos</a:t>
            </a:r>
            <a:r>
              <a:rPr dirty="0" sz="1200" spc="3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estabelecimentos</a:t>
            </a:r>
            <a:r>
              <a:rPr dirty="0" sz="1200" spc="335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imes New Roman"/>
                <a:cs typeface="Times New Roman"/>
              </a:rPr>
              <a:t>que </a:t>
            </a:r>
            <a:r>
              <a:rPr dirty="0" sz="1200" spc="-10">
                <a:latin typeface="Times New Roman"/>
                <a:cs typeface="Times New Roman"/>
              </a:rPr>
              <a:t>cumprirem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com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os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critérios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sustentabilidade</a:t>
            </a:r>
            <a:r>
              <a:rPr dirty="0" sz="1200">
                <a:latin typeface="Times New Roman"/>
                <a:cs typeface="Times New Roman"/>
              </a:rPr>
              <a:t> descritos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nesta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 spc="-20">
                <a:latin typeface="Times New Roman"/>
                <a:cs typeface="Times New Roman"/>
              </a:rPr>
              <a:t>Lei.</a:t>
            </a:r>
            <a:endParaRPr sz="1200">
              <a:latin typeface="Times New Roman"/>
              <a:cs typeface="Times New Roman"/>
            </a:endParaRPr>
          </a:p>
          <a:p>
            <a:pPr algn="just" marL="381635">
              <a:lnSpc>
                <a:spcPct val="100000"/>
              </a:lnSpc>
              <a:spcBef>
                <a:spcPts val="254"/>
              </a:spcBef>
            </a:pPr>
            <a:r>
              <a:rPr dirty="0" sz="1200" b="1">
                <a:latin typeface="Times New Roman"/>
                <a:cs typeface="Times New Roman"/>
              </a:rPr>
              <a:t>Art.</a:t>
            </a:r>
            <a:r>
              <a:rPr dirty="0" sz="1200" spc="-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3º </a:t>
            </a:r>
            <a:r>
              <a:rPr dirty="0" sz="1200">
                <a:latin typeface="Times New Roman"/>
                <a:cs typeface="Times New Roman"/>
              </a:rPr>
              <a:t>As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categorias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Selo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Sustentabilidade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são</a:t>
            </a:r>
            <a:r>
              <a:rPr dirty="0" sz="1200" spc="1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definidas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da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seguinte</a:t>
            </a:r>
            <a:r>
              <a:rPr dirty="0" sz="1200" spc="1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forma:</a:t>
            </a:r>
            <a:endParaRPr sz="1200">
              <a:latin typeface="Times New Roman"/>
              <a:cs typeface="Times New Roman"/>
            </a:endParaRPr>
          </a:p>
          <a:p>
            <a:pPr marL="381635" marR="11430" indent="93345">
              <a:lnSpc>
                <a:spcPts val="1390"/>
              </a:lnSpc>
              <a:spcBef>
                <a:spcPts val="350"/>
              </a:spcBef>
              <a:buFont typeface="Times New Roman"/>
              <a:buAutoNum type="romanUcPeriod"/>
              <a:tabLst>
                <a:tab pos="474980" algn="l"/>
              </a:tabLst>
            </a:pPr>
            <a:r>
              <a:rPr dirty="0" sz="1200">
                <a:latin typeface="Times New Roman"/>
                <a:cs typeface="Times New Roman"/>
              </a:rPr>
              <a:t>-</a:t>
            </a:r>
            <a:r>
              <a:rPr dirty="0" sz="1200" spc="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Selo</a:t>
            </a:r>
            <a:r>
              <a:rPr dirty="0" sz="1200" spc="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Ouro:</a:t>
            </a:r>
            <a:r>
              <a:rPr dirty="0" sz="1200" spc="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Concedido</a:t>
            </a:r>
            <a:r>
              <a:rPr dirty="0" sz="1200" spc="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aos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estabelecimentos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que</a:t>
            </a:r>
            <a:r>
              <a:rPr dirty="0" sz="1200" spc="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atenderem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</a:t>
            </a:r>
            <a:r>
              <a:rPr dirty="0" sz="1200" spc="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100%</a:t>
            </a:r>
            <a:r>
              <a:rPr dirty="0" sz="1200" spc="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dos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critérios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1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sustentabilidade</a:t>
            </a:r>
            <a:r>
              <a:rPr dirty="0" sz="1200" spc="1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estabelecidos</a:t>
            </a:r>
            <a:r>
              <a:rPr dirty="0" sz="1200" spc="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pelo</a:t>
            </a:r>
            <a:r>
              <a:rPr dirty="0" sz="1200" spc="4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Programa;</a:t>
            </a:r>
            <a:endParaRPr sz="1200">
              <a:latin typeface="Times New Roman"/>
              <a:cs typeface="Times New Roman"/>
            </a:endParaRPr>
          </a:p>
          <a:p>
            <a:pPr marL="381635" marR="14604" indent="151130">
              <a:lnSpc>
                <a:spcPts val="1390"/>
              </a:lnSpc>
              <a:spcBef>
                <a:spcPts val="320"/>
              </a:spcBef>
              <a:buFont typeface="Times New Roman"/>
              <a:buAutoNum type="romanUcPeriod"/>
              <a:tabLst>
                <a:tab pos="532765" algn="l"/>
              </a:tabLst>
            </a:pPr>
            <a:r>
              <a:rPr dirty="0" sz="1200">
                <a:latin typeface="Times New Roman"/>
                <a:cs typeface="Times New Roman"/>
              </a:rPr>
              <a:t>-</a:t>
            </a:r>
            <a:r>
              <a:rPr dirty="0" sz="1200" spc="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Selo</a:t>
            </a:r>
            <a:r>
              <a:rPr dirty="0" sz="1200" spc="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Prata:</a:t>
            </a:r>
            <a:r>
              <a:rPr dirty="0" sz="1200" spc="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Concedido</a:t>
            </a:r>
            <a:r>
              <a:rPr dirty="0" sz="1200" spc="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aos</a:t>
            </a:r>
            <a:r>
              <a:rPr dirty="0" sz="1200" spc="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estabelecimentos</a:t>
            </a:r>
            <a:r>
              <a:rPr dirty="0" sz="1200" spc="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que</a:t>
            </a:r>
            <a:r>
              <a:rPr dirty="0" sz="1200" spc="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atenderem a</a:t>
            </a:r>
            <a:r>
              <a:rPr dirty="0" sz="1200" spc="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pelo</a:t>
            </a:r>
            <a:r>
              <a:rPr dirty="0" sz="1200" spc="8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menos</a:t>
            </a:r>
            <a:r>
              <a:rPr dirty="0" sz="1200" spc="35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imes New Roman"/>
                <a:cs typeface="Times New Roman"/>
              </a:rPr>
              <a:t>75% </a:t>
            </a:r>
            <a:r>
              <a:rPr dirty="0" sz="1200">
                <a:latin typeface="Times New Roman"/>
                <a:cs typeface="Times New Roman"/>
              </a:rPr>
              <a:t>dos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critérios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 </a:t>
            </a:r>
            <a:r>
              <a:rPr dirty="0" sz="1200" spc="-10">
                <a:latin typeface="Times New Roman"/>
                <a:cs typeface="Times New Roman"/>
              </a:rPr>
              <a:t>sustentabilidade</a:t>
            </a:r>
            <a:r>
              <a:rPr dirty="0" sz="1200">
                <a:latin typeface="Times New Roman"/>
                <a:cs typeface="Times New Roman"/>
              </a:rPr>
              <a:t> estabelecidos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pelo</a:t>
            </a:r>
            <a:r>
              <a:rPr dirty="0" sz="1200" spc="2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Programa;</a:t>
            </a:r>
            <a:endParaRPr sz="1200">
              <a:latin typeface="Times New Roman"/>
              <a:cs typeface="Times New Roman"/>
            </a:endParaRPr>
          </a:p>
          <a:p>
            <a:pPr marL="381635" marR="6350" indent="187325">
              <a:lnSpc>
                <a:spcPts val="1390"/>
              </a:lnSpc>
              <a:spcBef>
                <a:spcPts val="315"/>
              </a:spcBef>
              <a:buFont typeface="Times New Roman"/>
              <a:buAutoNum type="romanUcPeriod"/>
              <a:tabLst>
                <a:tab pos="568960" algn="l"/>
              </a:tabLst>
            </a:pPr>
            <a:r>
              <a:rPr dirty="0" sz="1200">
                <a:latin typeface="Times New Roman"/>
                <a:cs typeface="Times New Roman"/>
              </a:rPr>
              <a:t>-</a:t>
            </a:r>
            <a:r>
              <a:rPr dirty="0" sz="1200" spc="-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Selo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Bronze: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Concedido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aos</a:t>
            </a:r>
            <a:r>
              <a:rPr dirty="0" sz="1200" spc="-5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estabelecimentos</a:t>
            </a:r>
            <a:r>
              <a:rPr dirty="0" sz="1200" spc="-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que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atenderem</a:t>
            </a:r>
            <a:r>
              <a:rPr dirty="0" sz="1200" spc="-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pelo</a:t>
            </a:r>
            <a:r>
              <a:rPr dirty="0" sz="1200" spc="1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menos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imes New Roman"/>
                <a:cs typeface="Times New Roman"/>
              </a:rPr>
              <a:t>50% </a:t>
            </a:r>
            <a:r>
              <a:rPr dirty="0" sz="1200">
                <a:latin typeface="Times New Roman"/>
                <a:cs typeface="Times New Roman"/>
              </a:rPr>
              <a:t>dos</a:t>
            </a:r>
            <a:r>
              <a:rPr dirty="0" sz="1200" spc="-10">
                <a:latin typeface="Times New Roman"/>
                <a:cs typeface="Times New Roman"/>
              </a:rPr>
              <a:t> critérios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sustentabilidade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estabelecidos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pelo</a:t>
            </a:r>
            <a:r>
              <a:rPr dirty="0" sz="1200" spc="2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Programa.</a:t>
            </a:r>
            <a:endParaRPr sz="1200">
              <a:latin typeface="Times New Roman"/>
              <a:cs typeface="Times New Roman"/>
            </a:endParaRPr>
          </a:p>
          <a:p>
            <a:pPr marL="381635" marR="7620">
              <a:lnSpc>
                <a:spcPts val="1390"/>
              </a:lnSpc>
              <a:spcBef>
                <a:spcPts val="315"/>
              </a:spcBef>
            </a:pPr>
            <a:r>
              <a:rPr dirty="0" sz="1200" b="1">
                <a:latin typeface="Times New Roman"/>
                <a:cs typeface="Times New Roman"/>
              </a:rPr>
              <a:t>Art.</a:t>
            </a:r>
            <a:r>
              <a:rPr dirty="0" sz="1200" spc="204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4º</a:t>
            </a:r>
            <a:r>
              <a:rPr dirty="0" sz="1200" spc="195" b="1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Os</a:t>
            </a:r>
            <a:r>
              <a:rPr dirty="0" sz="1200" spc="19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critérios</a:t>
            </a:r>
            <a:r>
              <a:rPr dirty="0" sz="1200" spc="19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19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sustentabilidade</a:t>
            </a:r>
            <a:r>
              <a:rPr dirty="0" sz="1200" spc="19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</a:t>
            </a:r>
            <a:r>
              <a:rPr dirty="0" sz="1200" spc="19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serem</a:t>
            </a:r>
            <a:r>
              <a:rPr dirty="0" sz="1200" spc="17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avaliados</a:t>
            </a:r>
            <a:r>
              <a:rPr dirty="0" sz="1200" spc="2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incluem,</a:t>
            </a:r>
            <a:r>
              <a:rPr dirty="0" sz="1200" spc="229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mas</a:t>
            </a:r>
            <a:r>
              <a:rPr dirty="0" sz="1200" spc="19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não</a:t>
            </a:r>
            <a:r>
              <a:rPr dirty="0" sz="1200" spc="220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imes New Roman"/>
                <a:cs typeface="Times New Roman"/>
              </a:rPr>
              <a:t>se </a:t>
            </a:r>
            <a:r>
              <a:rPr dirty="0" sz="1200" spc="-10">
                <a:latin typeface="Times New Roman"/>
                <a:cs typeface="Times New Roman"/>
              </a:rPr>
              <a:t>limitam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imes New Roman"/>
                <a:cs typeface="Times New Roman"/>
              </a:rPr>
              <a:t>a:</a:t>
            </a:r>
            <a:endParaRPr sz="1200">
              <a:latin typeface="Times New Roman"/>
              <a:cs typeface="Times New Roman"/>
            </a:endParaRPr>
          </a:p>
          <a:p>
            <a:pPr marL="472440" indent="-90805">
              <a:lnSpc>
                <a:spcPct val="100000"/>
              </a:lnSpc>
              <a:spcBef>
                <a:spcPts val="229"/>
              </a:spcBef>
              <a:buFont typeface="Times New Roman"/>
              <a:buAutoNum type="romanUcPeriod"/>
              <a:tabLst>
                <a:tab pos="472440" algn="l"/>
              </a:tabLst>
            </a:pPr>
            <a:r>
              <a:rPr dirty="0" sz="1200">
                <a:latin typeface="Times New Roman"/>
                <a:cs typeface="Times New Roman"/>
              </a:rPr>
              <a:t>-</a:t>
            </a:r>
            <a:r>
              <a:rPr dirty="0" sz="1200" spc="-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Produzir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-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utilizar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energia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limpa;</a:t>
            </a:r>
            <a:endParaRPr sz="1200">
              <a:latin typeface="Times New Roman"/>
              <a:cs typeface="Times New Roman"/>
            </a:endParaRPr>
          </a:p>
          <a:p>
            <a:pPr marL="381635" marR="5080" indent="147955">
              <a:lnSpc>
                <a:spcPts val="1370"/>
              </a:lnSpc>
              <a:spcBef>
                <a:spcPts val="395"/>
              </a:spcBef>
              <a:buFont typeface="Times New Roman"/>
              <a:buAutoNum type="romanUcPeriod"/>
              <a:tabLst>
                <a:tab pos="529590" algn="l"/>
              </a:tabLst>
            </a:pPr>
            <a:r>
              <a:rPr dirty="0" sz="1200">
                <a:latin typeface="Times New Roman"/>
                <a:cs typeface="Times New Roman"/>
              </a:rPr>
              <a:t>- Implementar</a:t>
            </a:r>
            <a:r>
              <a:rPr dirty="0" sz="1200" spc="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tecnologias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controle</a:t>
            </a:r>
            <a:r>
              <a:rPr dirty="0" sz="1200" spc="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poluição</a:t>
            </a:r>
            <a:r>
              <a:rPr dirty="0" sz="1200" spc="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restauração</a:t>
            </a:r>
            <a:r>
              <a:rPr dirty="0" sz="1200" spc="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6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ecossistemas degradados;</a:t>
            </a:r>
            <a:endParaRPr sz="1200">
              <a:latin typeface="Times New Roman"/>
              <a:cs typeface="Times New Roman"/>
            </a:endParaRPr>
          </a:p>
          <a:p>
            <a:pPr marL="572135" indent="-190500">
              <a:lnSpc>
                <a:spcPct val="100000"/>
              </a:lnSpc>
              <a:spcBef>
                <a:spcPts val="250"/>
              </a:spcBef>
              <a:buFont typeface="Times New Roman"/>
              <a:buAutoNum type="romanUcPeriod"/>
              <a:tabLst>
                <a:tab pos="572135" algn="l"/>
              </a:tabLst>
            </a:pPr>
            <a:r>
              <a:rPr dirty="0" sz="1200">
                <a:latin typeface="Times New Roman"/>
                <a:cs typeface="Times New Roman"/>
              </a:rPr>
              <a:t>-</a:t>
            </a:r>
            <a:r>
              <a:rPr dirty="0" sz="1200" spc="-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Promover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plantio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árvores;</a:t>
            </a:r>
            <a:endParaRPr sz="1200">
              <a:latin typeface="Times New Roman"/>
              <a:cs typeface="Times New Roman"/>
            </a:endParaRPr>
          </a:p>
          <a:p>
            <a:pPr marL="563245" indent="-181610">
              <a:lnSpc>
                <a:spcPct val="100000"/>
              </a:lnSpc>
              <a:spcBef>
                <a:spcPts val="265"/>
              </a:spcBef>
              <a:buFont typeface="Times New Roman"/>
              <a:buAutoNum type="romanUcPeriod"/>
              <a:tabLst>
                <a:tab pos="563245" algn="l"/>
              </a:tabLst>
            </a:pPr>
            <a:r>
              <a:rPr dirty="0" sz="1200">
                <a:latin typeface="Times New Roman"/>
                <a:cs typeface="Times New Roman"/>
              </a:rPr>
              <a:t>-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Evitar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</a:t>
            </a:r>
            <a:r>
              <a:rPr dirty="0" sz="1200" spc="1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plástico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uso</a:t>
            </a:r>
            <a:r>
              <a:rPr dirty="0" sz="1200" spc="1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único;</a:t>
            </a:r>
            <a:endParaRPr sz="1200">
              <a:latin typeface="Times New Roman"/>
              <a:cs typeface="Times New Roman"/>
            </a:endParaRPr>
          </a:p>
          <a:p>
            <a:pPr marL="381635" marR="15240" indent="136525">
              <a:lnSpc>
                <a:spcPts val="1390"/>
              </a:lnSpc>
              <a:spcBef>
                <a:spcPts val="355"/>
              </a:spcBef>
              <a:buFont typeface="Times New Roman"/>
              <a:buAutoNum type="romanUcPeriod"/>
              <a:tabLst>
                <a:tab pos="518159" algn="l"/>
              </a:tabLst>
            </a:pPr>
            <a:r>
              <a:rPr dirty="0" sz="1200">
                <a:latin typeface="Times New Roman"/>
                <a:cs typeface="Times New Roman"/>
              </a:rPr>
              <a:t>-</a:t>
            </a:r>
            <a:r>
              <a:rPr dirty="0" sz="1200" spc="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Separar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</a:t>
            </a:r>
            <a:r>
              <a:rPr dirty="0" sz="1200" spc="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lixo</a:t>
            </a:r>
            <a:r>
              <a:rPr dirty="0" sz="1200" spc="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acordo</a:t>
            </a:r>
            <a:r>
              <a:rPr dirty="0" sz="1200" spc="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com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</a:t>
            </a:r>
            <a:r>
              <a:rPr dirty="0" sz="1200" spc="4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material,</a:t>
            </a:r>
            <a:r>
              <a:rPr dirty="0" sz="1200" spc="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como</a:t>
            </a:r>
            <a:r>
              <a:rPr dirty="0" sz="1200" spc="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papel,</a:t>
            </a:r>
            <a:r>
              <a:rPr dirty="0" sz="1200" spc="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plástico,</a:t>
            </a:r>
            <a:r>
              <a:rPr dirty="0" sz="1200" spc="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vidro,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alumínio, </a:t>
            </a:r>
            <a:r>
              <a:rPr dirty="0" sz="1200">
                <a:latin typeface="Times New Roman"/>
                <a:cs typeface="Times New Roman"/>
              </a:rPr>
              <a:t>entre</a:t>
            </a:r>
            <a:r>
              <a:rPr dirty="0" sz="1200" spc="-4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outros;</a:t>
            </a:r>
            <a:endParaRPr sz="1200">
              <a:latin typeface="Times New Roman"/>
              <a:cs typeface="Times New Roman"/>
            </a:endParaRPr>
          </a:p>
          <a:p>
            <a:pPr marL="563880" indent="-182245">
              <a:lnSpc>
                <a:spcPct val="100000"/>
              </a:lnSpc>
              <a:spcBef>
                <a:spcPts val="225"/>
              </a:spcBef>
              <a:buFont typeface="Times New Roman"/>
              <a:buAutoNum type="romanUcPeriod"/>
              <a:tabLst>
                <a:tab pos="563880" algn="l"/>
              </a:tabLst>
            </a:pPr>
            <a:r>
              <a:rPr dirty="0" sz="1200">
                <a:latin typeface="Times New Roman"/>
                <a:cs typeface="Times New Roman"/>
              </a:rPr>
              <a:t>-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Racionar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recursos,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como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água,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energia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combustíveis;</a:t>
            </a:r>
            <a:endParaRPr sz="1200">
              <a:latin typeface="Times New Roman"/>
              <a:cs typeface="Times New Roman"/>
            </a:endParaRPr>
          </a:p>
          <a:p>
            <a:pPr marL="615315" indent="-233679">
              <a:lnSpc>
                <a:spcPct val="100000"/>
              </a:lnSpc>
              <a:spcBef>
                <a:spcPts val="290"/>
              </a:spcBef>
              <a:buFont typeface="Times New Roman"/>
              <a:buAutoNum type="romanUcPeriod"/>
              <a:tabLst>
                <a:tab pos="615315" algn="l"/>
              </a:tabLst>
            </a:pPr>
            <a:r>
              <a:rPr dirty="0" sz="1200">
                <a:latin typeface="Times New Roman"/>
                <a:cs typeface="Times New Roman"/>
              </a:rPr>
              <a:t>-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Realizar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descarte</a:t>
            </a:r>
            <a:r>
              <a:rPr dirty="0" sz="1200" spc="-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lixo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nas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lixeiras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reciclagem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destinadas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ao</a:t>
            </a:r>
            <a:r>
              <a:rPr dirty="0" sz="1200" spc="2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produto;</a:t>
            </a:r>
            <a:endParaRPr sz="1200">
              <a:latin typeface="Times New Roman"/>
              <a:cs typeface="Times New Roman"/>
            </a:endParaRPr>
          </a:p>
          <a:p>
            <a:pPr marL="381635" marR="12065" indent="291465">
              <a:lnSpc>
                <a:spcPts val="1390"/>
              </a:lnSpc>
              <a:spcBef>
                <a:spcPts val="355"/>
              </a:spcBef>
              <a:buFont typeface="Times New Roman"/>
              <a:buAutoNum type="romanUcPeriod"/>
              <a:tabLst>
                <a:tab pos="673100" algn="l"/>
              </a:tabLst>
            </a:pPr>
            <a:r>
              <a:rPr dirty="0" sz="1200">
                <a:latin typeface="Times New Roman"/>
                <a:cs typeface="Times New Roman"/>
              </a:rPr>
              <a:t>-</a:t>
            </a:r>
            <a:r>
              <a:rPr dirty="0" sz="1200" spc="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Desenvolver</a:t>
            </a:r>
            <a:r>
              <a:rPr dirty="0" sz="1200" spc="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campanhas</a:t>
            </a:r>
            <a:r>
              <a:rPr dirty="0" sz="1200" spc="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que</a:t>
            </a:r>
            <a:r>
              <a:rPr dirty="0" sz="1200" spc="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incentivem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</a:t>
            </a:r>
            <a:r>
              <a:rPr dirty="0" sz="1200" spc="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reciclagem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medidas</a:t>
            </a:r>
            <a:r>
              <a:rPr dirty="0" sz="1200" spc="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2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proteção </a:t>
            </a:r>
            <a:r>
              <a:rPr dirty="0" sz="1200">
                <a:latin typeface="Times New Roman"/>
                <a:cs typeface="Times New Roman"/>
              </a:rPr>
              <a:t>ao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Meio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Ambiente;</a:t>
            </a:r>
            <a:endParaRPr sz="1200">
              <a:latin typeface="Times New Roman"/>
              <a:cs typeface="Times New Roman"/>
            </a:endParaRPr>
          </a:p>
          <a:p>
            <a:pPr marL="381635" marR="666750">
              <a:lnSpc>
                <a:spcPts val="1730"/>
              </a:lnSpc>
              <a:spcBef>
                <a:spcPts val="45"/>
              </a:spcBef>
            </a:pPr>
            <a:r>
              <a:rPr dirty="0" sz="1200" b="1">
                <a:latin typeface="Times New Roman"/>
                <a:cs typeface="Times New Roman"/>
              </a:rPr>
              <a:t>Art.</a:t>
            </a:r>
            <a:r>
              <a:rPr dirty="0" sz="1200" spc="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5º</a:t>
            </a:r>
            <a:r>
              <a:rPr dirty="0" sz="1200" spc="295" b="1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estabelecimento</a:t>
            </a:r>
            <a:r>
              <a:rPr dirty="0" sz="1200" spc="2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premiado</a:t>
            </a:r>
            <a:r>
              <a:rPr dirty="0" sz="1200" spc="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com</a:t>
            </a:r>
            <a:r>
              <a:rPr dirty="0" sz="1200" spc="-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</a:t>
            </a:r>
            <a:r>
              <a:rPr dirty="0" sz="1200" spc="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Selo</a:t>
            </a:r>
            <a:r>
              <a:rPr dirty="0" sz="1200" spc="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Sustentabilidade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 spc="-20">
                <a:latin typeface="Times New Roman"/>
                <a:cs typeface="Times New Roman"/>
              </a:rPr>
              <a:t>terá </a:t>
            </a:r>
            <a:r>
              <a:rPr dirty="0" sz="1200">
                <a:latin typeface="Times New Roman"/>
                <a:cs typeface="Times New Roman"/>
              </a:rPr>
              <a:t>direito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Certificado oficial</a:t>
            </a:r>
            <a:r>
              <a:rPr dirty="0" sz="1200" spc="-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Empresa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Sustentável;</a:t>
            </a:r>
            <a:endParaRPr sz="1200">
              <a:latin typeface="Times New Roman"/>
              <a:cs typeface="Times New Roman"/>
            </a:endParaRPr>
          </a:p>
          <a:p>
            <a:pPr marL="381635">
              <a:lnSpc>
                <a:spcPct val="100000"/>
              </a:lnSpc>
              <a:spcBef>
                <a:spcPts val="155"/>
              </a:spcBef>
            </a:pPr>
            <a:r>
              <a:rPr dirty="0" sz="1200" spc="-10" b="1">
                <a:latin typeface="Times New Roman"/>
                <a:cs typeface="Times New Roman"/>
              </a:rPr>
              <a:t>Art.</a:t>
            </a:r>
            <a:r>
              <a:rPr dirty="0" sz="1200" spc="-4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6º</a:t>
            </a:r>
            <a:r>
              <a:rPr dirty="0" sz="1200" spc="-35" b="1">
                <a:latin typeface="Times New Roman"/>
                <a:cs typeface="Times New Roman"/>
              </a:rPr>
              <a:t> </a:t>
            </a:r>
            <a:r>
              <a:rPr dirty="0" sz="1200" spc="-20">
                <a:latin typeface="Times New Roman"/>
                <a:cs typeface="Times New Roman"/>
              </a:rPr>
              <a:t>Caberá</a:t>
            </a:r>
            <a:r>
              <a:rPr dirty="0" sz="1200" spc="-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ao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Poder</a:t>
            </a:r>
            <a:r>
              <a:rPr dirty="0" sz="1200" spc="-7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Executivo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regulamentar</a:t>
            </a:r>
            <a:r>
              <a:rPr dirty="0" sz="1200" spc="-4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a</a:t>
            </a:r>
            <a:r>
              <a:rPr dirty="0" sz="1200" spc="-8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presente</a:t>
            </a:r>
            <a:r>
              <a:rPr dirty="0" sz="1200" spc="-5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Lei</a:t>
            </a:r>
            <a:r>
              <a:rPr dirty="0" sz="1200" spc="-8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no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que</a:t>
            </a:r>
            <a:r>
              <a:rPr dirty="0" sz="1200" spc="-6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for</a:t>
            </a:r>
            <a:r>
              <a:rPr dirty="0" sz="1200" spc="-4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necessário.</a:t>
            </a:r>
            <a:endParaRPr sz="1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435735" y="429514"/>
            <a:ext cx="4691380" cy="1550035"/>
          </a:xfrm>
          <a:prstGeom prst="rect">
            <a:avLst/>
          </a:prstGeom>
        </p:spPr>
        <p:txBody>
          <a:bodyPr wrap="square" lIns="0" tIns="20320" rIns="0" bIns="0" rtlCol="0" vert="horz">
            <a:spAutoFit/>
          </a:bodyPr>
          <a:lstStyle/>
          <a:p>
            <a:pPr marL="454659" marR="1689735">
              <a:lnSpc>
                <a:spcPct val="95800"/>
              </a:lnSpc>
              <a:spcBef>
                <a:spcPts val="160"/>
              </a:spcBef>
            </a:pPr>
            <a:r>
              <a:rPr dirty="0" sz="1200" b="1">
                <a:latin typeface="Arial"/>
                <a:cs typeface="Arial"/>
              </a:rPr>
              <a:t>Estado</a:t>
            </a:r>
            <a:r>
              <a:rPr dirty="0" sz="1200" spc="-3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Rio</a:t>
            </a:r>
            <a:r>
              <a:rPr dirty="0" sz="1200" spc="-3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Janeiro</a:t>
            </a:r>
            <a:r>
              <a:rPr dirty="0" sz="1200" spc="50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Prefeitura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Municipal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Seropédica </a:t>
            </a:r>
            <a:r>
              <a:rPr dirty="0" sz="1200" b="1">
                <a:latin typeface="Arial"/>
                <a:cs typeface="Arial"/>
              </a:rPr>
              <a:t>Gabinete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-10" b="1">
                <a:latin typeface="Arial"/>
                <a:cs typeface="Arial"/>
              </a:rPr>
              <a:t> Prefeito</a:t>
            </a:r>
            <a:endParaRPr sz="12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280"/>
              </a:spcBef>
            </a:pPr>
            <a:endParaRPr sz="1200">
              <a:latin typeface="Arial"/>
              <a:cs typeface="Arial"/>
            </a:endParaRPr>
          </a:p>
          <a:p>
            <a:pPr marL="12700" marR="5080">
              <a:lnSpc>
                <a:spcPct val="118500"/>
              </a:lnSpc>
            </a:pPr>
            <a:r>
              <a:rPr dirty="0" sz="1200" b="1">
                <a:latin typeface="Times New Roman"/>
                <a:cs typeface="Times New Roman"/>
              </a:rPr>
              <a:t>Art.</a:t>
            </a:r>
            <a:r>
              <a:rPr dirty="0" sz="1200" spc="-1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7º</a:t>
            </a:r>
            <a:r>
              <a:rPr dirty="0" sz="1200" spc="-15" b="1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As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despesas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decorrentes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da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execução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desta</a:t>
            </a:r>
            <a:r>
              <a:rPr dirty="0" sz="1200" spc="-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Lei</a:t>
            </a:r>
            <a:r>
              <a:rPr dirty="0" sz="1200" spc="-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correrão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por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conta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imes New Roman"/>
                <a:cs typeface="Times New Roman"/>
              </a:rPr>
              <a:t>de </a:t>
            </a:r>
            <a:r>
              <a:rPr dirty="0" sz="1200">
                <a:latin typeface="Times New Roman"/>
                <a:cs typeface="Times New Roman"/>
              </a:rPr>
              <a:t>dotação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orçamentária própria.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290"/>
              </a:spcBef>
            </a:pPr>
            <a:r>
              <a:rPr dirty="0" sz="1200" b="1">
                <a:latin typeface="Times New Roman"/>
                <a:cs typeface="Times New Roman"/>
              </a:rPr>
              <a:t>Art.</a:t>
            </a:r>
            <a:r>
              <a:rPr dirty="0" sz="1200" spc="-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8º</a:t>
            </a:r>
            <a:r>
              <a:rPr dirty="0" sz="1200" spc="-15" b="1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Esta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Lei</a:t>
            </a:r>
            <a:r>
              <a:rPr dirty="0" sz="1200" spc="-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entra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em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vigor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na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data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da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sua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publicação.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978204" y="2862452"/>
            <a:ext cx="2210435" cy="17907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000" b="1">
                <a:latin typeface="Times New Roman"/>
                <a:cs typeface="Times New Roman"/>
              </a:rPr>
              <a:t>Autoria:</a:t>
            </a:r>
            <a:r>
              <a:rPr dirty="0" sz="1000" spc="190" b="1">
                <a:latin typeface="Times New Roman"/>
                <a:cs typeface="Times New Roman"/>
              </a:rPr>
              <a:t> </a:t>
            </a:r>
            <a:r>
              <a:rPr dirty="0" sz="1000" i="1">
                <a:latin typeface="Times New Roman"/>
                <a:cs typeface="Times New Roman"/>
              </a:rPr>
              <a:t>vereadora</a:t>
            </a:r>
            <a:r>
              <a:rPr dirty="0" sz="1000" spc="-35" i="1">
                <a:latin typeface="Times New Roman"/>
                <a:cs typeface="Times New Roman"/>
              </a:rPr>
              <a:t> </a:t>
            </a:r>
            <a:r>
              <a:rPr dirty="0" sz="1000" b="1">
                <a:latin typeface="Times New Roman"/>
                <a:cs typeface="Times New Roman"/>
              </a:rPr>
              <a:t>ROSIMAR</a:t>
            </a:r>
            <a:r>
              <a:rPr dirty="0" sz="1000" spc="-20" b="1">
                <a:latin typeface="Times New Roman"/>
                <a:cs typeface="Times New Roman"/>
              </a:rPr>
              <a:t> </a:t>
            </a:r>
            <a:r>
              <a:rPr dirty="0" sz="1000" spc="-10" b="1">
                <a:latin typeface="Times New Roman"/>
                <a:cs typeface="Times New Roman"/>
              </a:rPr>
              <a:t>ALVES.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2514980" y="4313681"/>
            <a:ext cx="2536190" cy="77851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dirty="0" sz="1200" spc="-10" b="1">
                <a:latin typeface="Times New Roman"/>
                <a:cs typeface="Times New Roman"/>
              </a:rPr>
              <a:t>Seropédica-</a:t>
            </a:r>
            <a:r>
              <a:rPr dirty="0" sz="1200" b="1">
                <a:latin typeface="Times New Roman"/>
                <a:cs typeface="Times New Roman"/>
              </a:rPr>
              <a:t>RJ,</a:t>
            </a:r>
            <a:r>
              <a:rPr dirty="0" sz="1200" spc="1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22</a:t>
            </a:r>
            <a:r>
              <a:rPr dirty="0" sz="1200" spc="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de</a:t>
            </a:r>
            <a:r>
              <a:rPr dirty="0" sz="1200" spc="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outubro</a:t>
            </a:r>
            <a:r>
              <a:rPr dirty="0" sz="1200" spc="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de</a:t>
            </a:r>
            <a:r>
              <a:rPr dirty="0" sz="1200" spc="5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2025.</a:t>
            </a:r>
            <a:endParaRPr sz="1200">
              <a:latin typeface="Times New Roman"/>
              <a:cs typeface="Times New Roman"/>
            </a:endParaRPr>
          </a:p>
          <a:p>
            <a:pPr algn="ctr" marL="494030" marR="487680">
              <a:lnSpc>
                <a:spcPct val="120000"/>
              </a:lnSpc>
              <a:spcBef>
                <a:spcPts val="1030"/>
              </a:spcBef>
            </a:pPr>
            <a:r>
              <a:rPr dirty="0" sz="1200" b="1">
                <a:latin typeface="Times New Roman"/>
                <a:cs typeface="Times New Roman"/>
              </a:rPr>
              <a:t>Lucas</a:t>
            </a:r>
            <a:r>
              <a:rPr dirty="0" sz="1200" spc="-2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Dutra</a:t>
            </a:r>
            <a:r>
              <a:rPr dirty="0" sz="1200" spc="-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dos</a:t>
            </a:r>
            <a:r>
              <a:rPr dirty="0" sz="1200" spc="-20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Santos </a:t>
            </a:r>
            <a:r>
              <a:rPr dirty="0" sz="1200" b="1">
                <a:latin typeface="Times New Roman"/>
                <a:cs typeface="Times New Roman"/>
              </a:rPr>
              <a:t>Prefeito</a:t>
            </a:r>
            <a:r>
              <a:rPr dirty="0" sz="1200" spc="-55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Municipal</a:t>
            </a:r>
            <a:endParaRPr sz="1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Luiz Fernando Evangelista</dc:creator>
  <dcterms:created xsi:type="dcterms:W3CDTF">2025-11-04T17:33:32Z</dcterms:created>
  <dcterms:modified xsi:type="dcterms:W3CDTF">2025-11-04T17:33:32Z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2025-11-04T00:00:00Z</vt:filetime>
  </property>
  <property fmtid="{D5CDD505-2E9C-101B-9397-08002B2CF9AE}" pid="3" name="Creator">
    <vt:lpwstr>Microsoft® Word 2016</vt:lpwstr>
  </property>
  <property fmtid="{D5CDD505-2E9C-101B-9397-08002B2CF9AE}" pid="4" name="LastSaved">
    <vt:filetime>2025-11-04T00:00:00Z</vt:filetime>
  </property>
  <property fmtid="{D5CDD505-2E9C-101B-9397-08002B2CF9AE}" pid="5" name="Producer">
    <vt:lpwstr>www.ilovepdf.com</vt:lpwstr>
  </property>
</Properties>
</file>