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  <p:sldId id="460" r:id="rId210"/>
    <p:sldId id="461" r:id="rId211"/>
    <p:sldId id="462" r:id="rId212"/>
    <p:sldId id="463" r:id="rId213"/>
    <p:sldId id="464" r:id="rId214"/>
    <p:sldId id="465" r:id="rId215"/>
    <p:sldId id="466" r:id="rId216"/>
    <p:sldId id="467" r:id="rId217"/>
    <p:sldId id="468" r:id="rId218"/>
    <p:sldId id="469" r:id="rId219"/>
    <p:sldId id="470" r:id="rId220"/>
    <p:sldId id="471" r:id="rId221"/>
    <p:sldId id="472" r:id="rId222"/>
    <p:sldId id="473" r:id="rId223"/>
    <p:sldId id="474" r:id="rId224"/>
    <p:sldId id="475" r:id="rId225"/>
    <p:sldId id="476" r:id="rId226"/>
    <p:sldId id="477" r:id="rId227"/>
    <p:sldId id="478" r:id="rId228"/>
    <p:sldId id="479" r:id="rId229"/>
    <p:sldId id="480" r:id="rId230"/>
    <p:sldId id="481" r:id="rId231"/>
    <p:sldId id="482" r:id="rId232"/>
    <p:sldId id="483" r:id="rId233"/>
    <p:sldId id="484" r:id="rId234"/>
    <p:sldId id="485" r:id="rId235"/>
    <p:sldId id="486" r:id="rId236"/>
    <p:sldId id="487" r:id="rId237"/>
    <p:sldId id="488" r:id="rId238"/>
    <p:sldId id="489" r:id="rId239"/>
    <p:sldId id="490" r:id="rId240"/>
    <p:sldId id="491" r:id="rId241"/>
    <p:sldId id="492" r:id="rId242"/>
    <p:sldId id="493" r:id="rId243"/>
    <p:sldId id="494" r:id="rId244"/>
    <p:sldId id="495" r:id="rId245"/>
    <p:sldId id="496" r:id="rId246"/>
    <p:sldId id="497" r:id="rId247"/>
    <p:sldId id="498" r:id="rId248"/>
    <p:sldId id="499" r:id="rId249"/>
    <p:sldId id="500" r:id="rId250"/>
    <p:sldId id="501" r:id="rId251"/>
    <p:sldId id="502" r:id="rId252"/>
    <p:sldId id="503" r:id="rId253"/>
    <p:sldId id="504" r:id="rId254"/>
    <p:sldId id="505" r:id="rId255"/>
    <p:sldId id="506" r:id="rId256"/>
    <p:sldId id="507" r:id="rId257"/>
    <p:sldId id="508" r:id="rId258"/>
    <p:sldId id="509" r:id="rId259"/>
    <p:sldId id="510" r:id="rId260"/>
    <p:sldId id="511" r:id="rId261"/>
    <p:sldId id="512" r:id="rId262"/>
    <p:sldId id="513" r:id="rId263"/>
    <p:sldId id="514" r:id="rId264"/>
    <p:sldId id="515" r:id="rId265"/>
    <p:sldId id="516" r:id="rId266"/>
    <p:sldId id="517" r:id="rId267"/>
    <p:sldId id="518" r:id="rId268"/>
    <p:sldId id="519" r:id="rId269"/>
    <p:sldId id="520" r:id="rId270"/>
    <p:sldId id="521" r:id="rId271"/>
    <p:sldId id="522" r:id="rId272"/>
    <p:sldId id="523" r:id="rId273"/>
    <p:sldId id="524" r:id="rId274"/>
    <p:sldId id="525" r:id="rId275"/>
    <p:sldId id="526" r:id="rId276"/>
    <p:sldId id="527" r:id="rId277"/>
    <p:sldId id="528" r:id="rId278"/>
    <p:sldId id="529" r:id="rId279"/>
    <p:sldId id="530" r:id="rId280"/>
    <p:sldId id="531" r:id="rId281"/>
    <p:sldId id="532" r:id="rId282"/>
    <p:sldId id="533" r:id="rId283"/>
    <p:sldId id="534" r:id="rId284"/>
    <p:sldId id="535" r:id="rId285"/>
    <p:sldId id="536" r:id="rId286"/>
    <p:sldId id="537" r:id="rId287"/>
    <p:sldId id="538" r:id="rId288"/>
    <p:sldId id="539" r:id="rId289"/>
    <p:sldId id="540" r:id="rId290"/>
    <p:sldId id="541" r:id="rId291"/>
    <p:sldId id="542" r:id="rId292"/>
    <p:sldId id="543" r:id="rId293"/>
    <p:sldId id="544" r:id="rId294"/>
    <p:sldId id="545" r:id="rId295"/>
    <p:sldId id="546" r:id="rId296"/>
    <p:sldId id="547" r:id="rId297"/>
    <p:sldId id="548" r:id="rId298"/>
    <p:sldId id="549" r:id="rId299"/>
    <p:sldId id="550" r:id="rId300"/>
    <p:sldId id="551" r:id="rId301"/>
    <p:sldId id="552" r:id="rId302"/>
    <p:sldId id="553" r:id="rId303"/>
    <p:sldId id="554" r:id="rId304"/>
    <p:sldId id="555" r:id="rId305"/>
    <p:sldId id="556" r:id="rId306"/>
    <p:sldId id="557" r:id="rId307"/>
    <p:sldId id="558" r:id="rId308"/>
    <p:sldId id="559" r:id="rId309"/>
    <p:sldId id="560" r:id="rId310"/>
    <p:sldId id="561" r:id="rId311"/>
    <p:sldId id="562" r:id="rId312"/>
    <p:sldId id="563" r:id="rId313"/>
    <p:sldId id="564" r:id="rId314"/>
    <p:sldId id="565" r:id="rId315"/>
    <p:sldId id="566" r:id="rId316"/>
    <p:sldId id="567" r:id="rId317"/>
    <p:sldId id="568" r:id="rId318"/>
    <p:sldId id="569" r:id="rId319"/>
    <p:sldId id="570" r:id="rId320"/>
    <p:sldId id="571" r:id="rId321"/>
    <p:sldId id="572" r:id="rId322"/>
    <p:sldId id="573" r:id="rId323"/>
    <p:sldId id="574" r:id="rId324"/>
    <p:sldId id="575" r:id="rId325"/>
    <p:sldId id="576" r:id="rId326"/>
    <p:sldId id="577" r:id="rId327"/>
    <p:sldId id="578" r:id="rId328"/>
    <p:sldId id="579" r:id="rId329"/>
    <p:sldId id="580" r:id="rId330"/>
  </p:sldIdLst>
  <p:sldSz cx="10693400" cy="7569200"/>
  <p:notesSz cx="10693400" cy="756920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Relationship Id="rId210" Type="http://schemas.openxmlformats.org/officeDocument/2006/relationships/slide" Target="slides/slide205.xml"/><Relationship Id="rId211" Type="http://schemas.openxmlformats.org/officeDocument/2006/relationships/slide" Target="slides/slide206.xml"/><Relationship Id="rId212" Type="http://schemas.openxmlformats.org/officeDocument/2006/relationships/slide" Target="slides/slide207.xml"/><Relationship Id="rId213" Type="http://schemas.openxmlformats.org/officeDocument/2006/relationships/slide" Target="slides/slide208.xml"/><Relationship Id="rId214" Type="http://schemas.openxmlformats.org/officeDocument/2006/relationships/slide" Target="slides/slide209.xml"/><Relationship Id="rId215" Type="http://schemas.openxmlformats.org/officeDocument/2006/relationships/slide" Target="slides/slide210.xml"/><Relationship Id="rId216" Type="http://schemas.openxmlformats.org/officeDocument/2006/relationships/slide" Target="slides/slide211.xml"/><Relationship Id="rId217" Type="http://schemas.openxmlformats.org/officeDocument/2006/relationships/slide" Target="slides/slide212.xml"/><Relationship Id="rId218" Type="http://schemas.openxmlformats.org/officeDocument/2006/relationships/slide" Target="slides/slide213.xml"/><Relationship Id="rId219" Type="http://schemas.openxmlformats.org/officeDocument/2006/relationships/slide" Target="slides/slide214.xml"/><Relationship Id="rId220" Type="http://schemas.openxmlformats.org/officeDocument/2006/relationships/slide" Target="slides/slide215.xml"/><Relationship Id="rId221" Type="http://schemas.openxmlformats.org/officeDocument/2006/relationships/slide" Target="slides/slide216.xml"/><Relationship Id="rId222" Type="http://schemas.openxmlformats.org/officeDocument/2006/relationships/slide" Target="slides/slide217.xml"/><Relationship Id="rId223" Type="http://schemas.openxmlformats.org/officeDocument/2006/relationships/slide" Target="slides/slide218.xml"/><Relationship Id="rId224" Type="http://schemas.openxmlformats.org/officeDocument/2006/relationships/slide" Target="slides/slide219.xml"/><Relationship Id="rId225" Type="http://schemas.openxmlformats.org/officeDocument/2006/relationships/slide" Target="slides/slide220.xml"/><Relationship Id="rId226" Type="http://schemas.openxmlformats.org/officeDocument/2006/relationships/slide" Target="slides/slide221.xml"/><Relationship Id="rId227" Type="http://schemas.openxmlformats.org/officeDocument/2006/relationships/slide" Target="slides/slide222.xml"/><Relationship Id="rId228" Type="http://schemas.openxmlformats.org/officeDocument/2006/relationships/slide" Target="slides/slide223.xml"/><Relationship Id="rId229" Type="http://schemas.openxmlformats.org/officeDocument/2006/relationships/slide" Target="slides/slide224.xml"/><Relationship Id="rId230" Type="http://schemas.openxmlformats.org/officeDocument/2006/relationships/slide" Target="slides/slide225.xml"/><Relationship Id="rId231" Type="http://schemas.openxmlformats.org/officeDocument/2006/relationships/slide" Target="slides/slide226.xml"/><Relationship Id="rId232" Type="http://schemas.openxmlformats.org/officeDocument/2006/relationships/slide" Target="slides/slide227.xml"/><Relationship Id="rId233" Type="http://schemas.openxmlformats.org/officeDocument/2006/relationships/slide" Target="slides/slide228.xml"/><Relationship Id="rId234" Type="http://schemas.openxmlformats.org/officeDocument/2006/relationships/slide" Target="slides/slide229.xml"/><Relationship Id="rId235" Type="http://schemas.openxmlformats.org/officeDocument/2006/relationships/slide" Target="slides/slide230.xml"/><Relationship Id="rId236" Type="http://schemas.openxmlformats.org/officeDocument/2006/relationships/slide" Target="slides/slide231.xml"/><Relationship Id="rId237" Type="http://schemas.openxmlformats.org/officeDocument/2006/relationships/slide" Target="slides/slide232.xml"/><Relationship Id="rId238" Type="http://schemas.openxmlformats.org/officeDocument/2006/relationships/slide" Target="slides/slide233.xml"/><Relationship Id="rId239" Type="http://schemas.openxmlformats.org/officeDocument/2006/relationships/slide" Target="slides/slide234.xml"/><Relationship Id="rId240" Type="http://schemas.openxmlformats.org/officeDocument/2006/relationships/slide" Target="slides/slide235.xml"/><Relationship Id="rId241" Type="http://schemas.openxmlformats.org/officeDocument/2006/relationships/slide" Target="slides/slide236.xml"/><Relationship Id="rId242" Type="http://schemas.openxmlformats.org/officeDocument/2006/relationships/slide" Target="slides/slide237.xml"/><Relationship Id="rId243" Type="http://schemas.openxmlformats.org/officeDocument/2006/relationships/slide" Target="slides/slide238.xml"/><Relationship Id="rId244" Type="http://schemas.openxmlformats.org/officeDocument/2006/relationships/slide" Target="slides/slide239.xml"/><Relationship Id="rId245" Type="http://schemas.openxmlformats.org/officeDocument/2006/relationships/slide" Target="slides/slide240.xml"/><Relationship Id="rId246" Type="http://schemas.openxmlformats.org/officeDocument/2006/relationships/slide" Target="slides/slide241.xml"/><Relationship Id="rId247" Type="http://schemas.openxmlformats.org/officeDocument/2006/relationships/slide" Target="slides/slide242.xml"/><Relationship Id="rId248" Type="http://schemas.openxmlformats.org/officeDocument/2006/relationships/slide" Target="slides/slide243.xml"/><Relationship Id="rId249" Type="http://schemas.openxmlformats.org/officeDocument/2006/relationships/slide" Target="slides/slide244.xml"/><Relationship Id="rId250" Type="http://schemas.openxmlformats.org/officeDocument/2006/relationships/slide" Target="slides/slide245.xml"/><Relationship Id="rId251" Type="http://schemas.openxmlformats.org/officeDocument/2006/relationships/slide" Target="slides/slide246.xml"/><Relationship Id="rId252" Type="http://schemas.openxmlformats.org/officeDocument/2006/relationships/slide" Target="slides/slide247.xml"/><Relationship Id="rId253" Type="http://schemas.openxmlformats.org/officeDocument/2006/relationships/slide" Target="slides/slide248.xml"/><Relationship Id="rId254" Type="http://schemas.openxmlformats.org/officeDocument/2006/relationships/slide" Target="slides/slide249.xml"/><Relationship Id="rId255" Type="http://schemas.openxmlformats.org/officeDocument/2006/relationships/slide" Target="slides/slide250.xml"/><Relationship Id="rId256" Type="http://schemas.openxmlformats.org/officeDocument/2006/relationships/slide" Target="slides/slide251.xml"/><Relationship Id="rId257" Type="http://schemas.openxmlformats.org/officeDocument/2006/relationships/slide" Target="slides/slide252.xml"/><Relationship Id="rId258" Type="http://schemas.openxmlformats.org/officeDocument/2006/relationships/slide" Target="slides/slide253.xml"/><Relationship Id="rId259" Type="http://schemas.openxmlformats.org/officeDocument/2006/relationships/slide" Target="slides/slide254.xml"/><Relationship Id="rId260" Type="http://schemas.openxmlformats.org/officeDocument/2006/relationships/slide" Target="slides/slide255.xml"/><Relationship Id="rId261" Type="http://schemas.openxmlformats.org/officeDocument/2006/relationships/slide" Target="slides/slide256.xml"/><Relationship Id="rId262" Type="http://schemas.openxmlformats.org/officeDocument/2006/relationships/slide" Target="slides/slide257.xml"/><Relationship Id="rId263" Type="http://schemas.openxmlformats.org/officeDocument/2006/relationships/slide" Target="slides/slide258.xml"/><Relationship Id="rId264" Type="http://schemas.openxmlformats.org/officeDocument/2006/relationships/slide" Target="slides/slide259.xml"/><Relationship Id="rId265" Type="http://schemas.openxmlformats.org/officeDocument/2006/relationships/slide" Target="slides/slide260.xml"/><Relationship Id="rId266" Type="http://schemas.openxmlformats.org/officeDocument/2006/relationships/slide" Target="slides/slide261.xml"/><Relationship Id="rId267" Type="http://schemas.openxmlformats.org/officeDocument/2006/relationships/slide" Target="slides/slide262.xml"/><Relationship Id="rId268" Type="http://schemas.openxmlformats.org/officeDocument/2006/relationships/slide" Target="slides/slide263.xml"/><Relationship Id="rId269" Type="http://schemas.openxmlformats.org/officeDocument/2006/relationships/slide" Target="slides/slide264.xml"/><Relationship Id="rId270" Type="http://schemas.openxmlformats.org/officeDocument/2006/relationships/slide" Target="slides/slide265.xml"/><Relationship Id="rId271" Type="http://schemas.openxmlformats.org/officeDocument/2006/relationships/slide" Target="slides/slide266.xml"/><Relationship Id="rId272" Type="http://schemas.openxmlformats.org/officeDocument/2006/relationships/slide" Target="slides/slide267.xml"/><Relationship Id="rId273" Type="http://schemas.openxmlformats.org/officeDocument/2006/relationships/slide" Target="slides/slide268.xml"/><Relationship Id="rId274" Type="http://schemas.openxmlformats.org/officeDocument/2006/relationships/slide" Target="slides/slide269.xml"/><Relationship Id="rId275" Type="http://schemas.openxmlformats.org/officeDocument/2006/relationships/slide" Target="slides/slide270.xml"/><Relationship Id="rId276" Type="http://schemas.openxmlformats.org/officeDocument/2006/relationships/slide" Target="slides/slide271.xml"/><Relationship Id="rId277" Type="http://schemas.openxmlformats.org/officeDocument/2006/relationships/slide" Target="slides/slide272.xml"/><Relationship Id="rId278" Type="http://schemas.openxmlformats.org/officeDocument/2006/relationships/slide" Target="slides/slide273.xml"/><Relationship Id="rId279" Type="http://schemas.openxmlformats.org/officeDocument/2006/relationships/slide" Target="slides/slide274.xml"/><Relationship Id="rId280" Type="http://schemas.openxmlformats.org/officeDocument/2006/relationships/slide" Target="slides/slide275.xml"/><Relationship Id="rId281" Type="http://schemas.openxmlformats.org/officeDocument/2006/relationships/slide" Target="slides/slide276.xml"/><Relationship Id="rId282" Type="http://schemas.openxmlformats.org/officeDocument/2006/relationships/slide" Target="slides/slide277.xml"/><Relationship Id="rId283" Type="http://schemas.openxmlformats.org/officeDocument/2006/relationships/slide" Target="slides/slide278.xml"/><Relationship Id="rId284" Type="http://schemas.openxmlformats.org/officeDocument/2006/relationships/slide" Target="slides/slide279.xml"/><Relationship Id="rId285" Type="http://schemas.openxmlformats.org/officeDocument/2006/relationships/slide" Target="slides/slide280.xml"/><Relationship Id="rId286" Type="http://schemas.openxmlformats.org/officeDocument/2006/relationships/slide" Target="slides/slide281.xml"/><Relationship Id="rId287" Type="http://schemas.openxmlformats.org/officeDocument/2006/relationships/slide" Target="slides/slide282.xml"/><Relationship Id="rId288" Type="http://schemas.openxmlformats.org/officeDocument/2006/relationships/slide" Target="slides/slide283.xml"/><Relationship Id="rId289" Type="http://schemas.openxmlformats.org/officeDocument/2006/relationships/slide" Target="slides/slide284.xml"/><Relationship Id="rId290" Type="http://schemas.openxmlformats.org/officeDocument/2006/relationships/slide" Target="slides/slide285.xml"/><Relationship Id="rId291" Type="http://schemas.openxmlformats.org/officeDocument/2006/relationships/slide" Target="slides/slide286.xml"/><Relationship Id="rId292" Type="http://schemas.openxmlformats.org/officeDocument/2006/relationships/slide" Target="slides/slide287.xml"/><Relationship Id="rId293" Type="http://schemas.openxmlformats.org/officeDocument/2006/relationships/slide" Target="slides/slide288.xml"/><Relationship Id="rId294" Type="http://schemas.openxmlformats.org/officeDocument/2006/relationships/slide" Target="slides/slide289.xml"/><Relationship Id="rId295" Type="http://schemas.openxmlformats.org/officeDocument/2006/relationships/slide" Target="slides/slide290.xml"/><Relationship Id="rId296" Type="http://schemas.openxmlformats.org/officeDocument/2006/relationships/slide" Target="slides/slide291.xml"/><Relationship Id="rId297" Type="http://schemas.openxmlformats.org/officeDocument/2006/relationships/slide" Target="slides/slide292.xml"/><Relationship Id="rId298" Type="http://schemas.openxmlformats.org/officeDocument/2006/relationships/slide" Target="slides/slide293.xml"/><Relationship Id="rId299" Type="http://schemas.openxmlformats.org/officeDocument/2006/relationships/slide" Target="slides/slide294.xml"/><Relationship Id="rId300" Type="http://schemas.openxmlformats.org/officeDocument/2006/relationships/slide" Target="slides/slide295.xml"/><Relationship Id="rId301" Type="http://schemas.openxmlformats.org/officeDocument/2006/relationships/slide" Target="slides/slide296.xml"/><Relationship Id="rId302" Type="http://schemas.openxmlformats.org/officeDocument/2006/relationships/slide" Target="slides/slide297.xml"/><Relationship Id="rId303" Type="http://schemas.openxmlformats.org/officeDocument/2006/relationships/slide" Target="slides/slide298.xml"/><Relationship Id="rId304" Type="http://schemas.openxmlformats.org/officeDocument/2006/relationships/slide" Target="slides/slide299.xml"/><Relationship Id="rId305" Type="http://schemas.openxmlformats.org/officeDocument/2006/relationships/slide" Target="slides/slide300.xml"/><Relationship Id="rId306" Type="http://schemas.openxmlformats.org/officeDocument/2006/relationships/slide" Target="slides/slide301.xml"/><Relationship Id="rId307" Type="http://schemas.openxmlformats.org/officeDocument/2006/relationships/slide" Target="slides/slide302.xml"/><Relationship Id="rId308" Type="http://schemas.openxmlformats.org/officeDocument/2006/relationships/slide" Target="slides/slide303.xml"/><Relationship Id="rId309" Type="http://schemas.openxmlformats.org/officeDocument/2006/relationships/slide" Target="slides/slide304.xml"/><Relationship Id="rId310" Type="http://schemas.openxmlformats.org/officeDocument/2006/relationships/slide" Target="slides/slide305.xml"/><Relationship Id="rId311" Type="http://schemas.openxmlformats.org/officeDocument/2006/relationships/slide" Target="slides/slide306.xml"/><Relationship Id="rId312" Type="http://schemas.openxmlformats.org/officeDocument/2006/relationships/slide" Target="slides/slide307.xml"/><Relationship Id="rId313" Type="http://schemas.openxmlformats.org/officeDocument/2006/relationships/slide" Target="slides/slide308.xml"/><Relationship Id="rId314" Type="http://schemas.openxmlformats.org/officeDocument/2006/relationships/slide" Target="slides/slide309.xml"/><Relationship Id="rId315" Type="http://schemas.openxmlformats.org/officeDocument/2006/relationships/slide" Target="slides/slide310.xml"/><Relationship Id="rId316" Type="http://schemas.openxmlformats.org/officeDocument/2006/relationships/slide" Target="slides/slide311.xml"/><Relationship Id="rId317" Type="http://schemas.openxmlformats.org/officeDocument/2006/relationships/slide" Target="slides/slide312.xml"/><Relationship Id="rId318" Type="http://schemas.openxmlformats.org/officeDocument/2006/relationships/slide" Target="slides/slide313.xml"/><Relationship Id="rId319" Type="http://schemas.openxmlformats.org/officeDocument/2006/relationships/slide" Target="slides/slide314.xml"/><Relationship Id="rId320" Type="http://schemas.openxmlformats.org/officeDocument/2006/relationships/slide" Target="slides/slide315.xml"/><Relationship Id="rId321" Type="http://schemas.openxmlformats.org/officeDocument/2006/relationships/slide" Target="slides/slide316.xml"/><Relationship Id="rId322" Type="http://schemas.openxmlformats.org/officeDocument/2006/relationships/slide" Target="slides/slide317.xml"/><Relationship Id="rId323" Type="http://schemas.openxmlformats.org/officeDocument/2006/relationships/slide" Target="slides/slide318.xml"/><Relationship Id="rId324" Type="http://schemas.openxmlformats.org/officeDocument/2006/relationships/slide" Target="slides/slide319.xml"/><Relationship Id="rId325" Type="http://schemas.openxmlformats.org/officeDocument/2006/relationships/slide" Target="slides/slide320.xml"/><Relationship Id="rId326" Type="http://schemas.openxmlformats.org/officeDocument/2006/relationships/slide" Target="slides/slide321.xml"/><Relationship Id="rId327" Type="http://schemas.openxmlformats.org/officeDocument/2006/relationships/slide" Target="slides/slide322.xml"/><Relationship Id="rId328" Type="http://schemas.openxmlformats.org/officeDocument/2006/relationships/slide" Target="slides/slide323.xml"/><Relationship Id="rId329" Type="http://schemas.openxmlformats.org/officeDocument/2006/relationships/slide" Target="slides/slide324.xml"/><Relationship Id="rId330" Type="http://schemas.openxmlformats.org/officeDocument/2006/relationships/slide" Target="slides/slide325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481" y="2346452"/>
            <a:ext cx="9094788" cy="15895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962" y="4238752"/>
            <a:ext cx="7489825" cy="1892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534987" y="1740916"/>
            <a:ext cx="4654391" cy="499567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5510371" y="1740916"/>
            <a:ext cx="4654391" cy="499567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7" Type="http://schemas.openxmlformats.org/officeDocument/2006/relationships/image" Target="../media/image1.jpg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828915" y="342899"/>
            <a:ext cx="2112391" cy="716915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4987" y="302768"/>
            <a:ext cx="9629775" cy="121107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34987" y="1740916"/>
            <a:ext cx="9629775" cy="499567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3637915" y="7039356"/>
            <a:ext cx="3423920" cy="378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534987" y="7039356"/>
            <a:ext cx="2460942" cy="378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7703820" y="7039356"/>
            <a:ext cx="2460942" cy="378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1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2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Relationship Id="rId3" Type="http://schemas.openxmlformats.org/officeDocument/2006/relationships/hyperlink" Target="https://blog.portabilis.com.br/gestao-de-escolas-publicas/" TargetMode="External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Relationship Id="rId3" Type="http://schemas.openxmlformats.org/officeDocument/2006/relationships/hyperlink" Target="https://portabilis.com.br/ieducar/?utm_source=blog&amp;utm_medium=post-secretaria-municipal-de-educacao&amp;utm_campaign=site-ieducar" TargetMode="External"/><Relationship Id="rId4" Type="http://schemas.openxmlformats.org/officeDocument/2006/relationships/hyperlink" Target="https://blog.portabilis.com.br/formacao-de-professores-por-que-e-importante/" TargetMode="External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Relationship Id="rId3" Type="http://schemas.openxmlformats.org/officeDocument/2006/relationships/hyperlink" Target="https://www.sponte.com.br/como-escolher-os-materiais-didaticos-da-sua-instituicao-de-ensino/" TargetMode="External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_rels/slide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4" name="object 4" descr=""/>
          <p:cNvSpPr txBox="1"/>
          <p:nvPr/>
        </p:nvSpPr>
        <p:spPr>
          <a:xfrm>
            <a:off x="886460" y="1583182"/>
            <a:ext cx="36855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Times New Roman"/>
                <a:cs typeface="Times New Roman"/>
              </a:rPr>
              <a:t>LEI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MUNICIPAL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Nº</a:t>
            </a:r>
            <a:r>
              <a:rPr dirty="0" sz="1200" spc="-6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877, DE</a:t>
            </a:r>
            <a:r>
              <a:rPr dirty="0" sz="1200" spc="-6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10</a:t>
            </a:r>
            <a:r>
              <a:rPr dirty="0" sz="1200" spc="-7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JANEIRO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2025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886460" y="3985640"/>
            <a:ext cx="8923020" cy="58674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 indent="719455">
              <a:lnSpc>
                <a:spcPct val="103299"/>
              </a:lnSpc>
              <a:spcBef>
                <a:spcPts val="50"/>
              </a:spcBef>
            </a:pP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Seropédica,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Rio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Janeiro,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uso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constitucionais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legais,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conferidas </a:t>
            </a:r>
            <a:r>
              <a:rPr dirty="0" sz="1200">
                <a:latin typeface="Times New Roman"/>
                <a:cs typeface="Times New Roman"/>
              </a:rPr>
              <a:t>especialmente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Orgânica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considerando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razões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justificativa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preambular,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saber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Câmara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 </a:t>
            </a:r>
            <a:r>
              <a:rPr dirty="0" sz="1200">
                <a:latin typeface="Times New Roman"/>
                <a:cs typeface="Times New Roman"/>
              </a:rPr>
              <a:t>aprovou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sanciono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20">
                <a:latin typeface="Times New Roman"/>
                <a:cs typeface="Times New Roman"/>
              </a:rPr>
              <a:t> Lei: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 descr=""/>
          <p:cNvSpPr/>
          <p:nvPr/>
        </p:nvSpPr>
        <p:spPr>
          <a:xfrm>
            <a:off x="5472430" y="2189479"/>
            <a:ext cx="4338955" cy="1140460"/>
          </a:xfrm>
          <a:custGeom>
            <a:avLst/>
            <a:gdLst/>
            <a:ahLst/>
            <a:cxnLst/>
            <a:rect l="l" t="t" r="r" b="b"/>
            <a:pathLst>
              <a:path w="4338955" h="1140460">
                <a:moveTo>
                  <a:pt x="4338574" y="0"/>
                </a:moveTo>
                <a:lnTo>
                  <a:pt x="0" y="0"/>
                </a:lnTo>
                <a:lnTo>
                  <a:pt x="0" y="567182"/>
                </a:lnTo>
                <a:lnTo>
                  <a:pt x="0" y="1140460"/>
                </a:lnTo>
                <a:lnTo>
                  <a:pt x="4338574" y="1140460"/>
                </a:lnTo>
                <a:lnTo>
                  <a:pt x="4338574" y="567182"/>
                </a:lnTo>
                <a:lnTo>
                  <a:pt x="4338574" y="0"/>
                </a:lnTo>
                <a:close/>
              </a:path>
            </a:pathLst>
          </a:custGeom>
          <a:solidFill>
            <a:srgbClr val="F0F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 descr=""/>
          <p:cNvSpPr txBox="1"/>
          <p:nvPr/>
        </p:nvSpPr>
        <p:spPr>
          <a:xfrm>
            <a:off x="5491860" y="2741802"/>
            <a:ext cx="4316095" cy="58674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R="5080">
              <a:lnSpc>
                <a:spcPct val="103299"/>
              </a:lnSpc>
              <a:spcBef>
                <a:spcPts val="50"/>
              </a:spcBef>
            </a:pPr>
            <a:r>
              <a:rPr dirty="0" sz="1200" b="1" i="1">
                <a:latin typeface="Times New Roman"/>
                <a:cs typeface="Times New Roman"/>
              </a:rPr>
              <a:t>RELAÇÃO À</a:t>
            </a:r>
            <a:r>
              <a:rPr dirty="0" sz="1200" spc="3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ESTRUTURA</a:t>
            </a:r>
            <a:r>
              <a:rPr dirty="0" sz="1200" spc="2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DE</a:t>
            </a:r>
            <a:r>
              <a:rPr dirty="0" sz="1200" spc="1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ÓRGÃOS</a:t>
            </a:r>
            <a:r>
              <a:rPr dirty="0" sz="1200" spc="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PÚBLICOS</a:t>
            </a:r>
            <a:r>
              <a:rPr dirty="0" sz="1200" spc="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E</a:t>
            </a:r>
            <a:r>
              <a:rPr dirty="0" sz="1200" spc="10" b="1" i="1">
                <a:latin typeface="Times New Roman"/>
                <a:cs typeface="Times New Roman"/>
              </a:rPr>
              <a:t> </a:t>
            </a:r>
            <a:r>
              <a:rPr dirty="0" sz="1200" spc="-10" b="1" i="1">
                <a:latin typeface="Times New Roman"/>
                <a:cs typeface="Times New Roman"/>
              </a:rPr>
              <a:t>CARGOS </a:t>
            </a:r>
            <a:r>
              <a:rPr dirty="0" sz="1200" b="1" i="1">
                <a:latin typeface="Times New Roman"/>
                <a:cs typeface="Times New Roman"/>
              </a:rPr>
              <a:t>EM</a:t>
            </a:r>
            <a:r>
              <a:rPr dirty="0" sz="1200" spc="-3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COMISSÃO,</a:t>
            </a:r>
            <a:r>
              <a:rPr dirty="0" sz="1200" spc="-3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COM</a:t>
            </a:r>
            <a:r>
              <a:rPr dirty="0" sz="1200" spc="-5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A</a:t>
            </a:r>
            <a:r>
              <a:rPr dirty="0" sz="1200" spc="-30" b="1" i="1">
                <a:latin typeface="Times New Roman"/>
                <a:cs typeface="Times New Roman"/>
              </a:rPr>
              <a:t> </a:t>
            </a:r>
            <a:r>
              <a:rPr dirty="0" sz="1200" spc="-10" b="1" i="1">
                <a:latin typeface="Times New Roman"/>
                <a:cs typeface="Times New Roman"/>
              </a:rPr>
              <a:t>CONSEQUENTE</a:t>
            </a:r>
            <a:r>
              <a:rPr dirty="0" sz="1200" spc="-30" b="1" i="1">
                <a:latin typeface="Times New Roman"/>
                <a:cs typeface="Times New Roman"/>
              </a:rPr>
              <a:t> </a:t>
            </a:r>
            <a:r>
              <a:rPr dirty="0" sz="1200" spc="-10" b="1" i="1">
                <a:latin typeface="Times New Roman"/>
                <a:cs typeface="Times New Roman"/>
              </a:rPr>
              <a:t>REVOGAÇÃO</a:t>
            </a:r>
            <a:r>
              <a:rPr dirty="0" sz="1200" spc="-3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DA</a:t>
            </a:r>
            <a:r>
              <a:rPr dirty="0" sz="1200" spc="180" b="1" i="1">
                <a:latin typeface="Times New Roman"/>
                <a:cs typeface="Times New Roman"/>
              </a:rPr>
              <a:t> </a:t>
            </a:r>
            <a:r>
              <a:rPr dirty="0" sz="1200" spc="-25" b="1" i="1">
                <a:latin typeface="Times New Roman"/>
                <a:cs typeface="Times New Roman"/>
              </a:rPr>
              <a:t>LEI </a:t>
            </a:r>
            <a:r>
              <a:rPr dirty="0" sz="1200" b="1" i="1">
                <a:latin typeface="Times New Roman"/>
                <a:cs typeface="Times New Roman"/>
              </a:rPr>
              <a:t>MUNICIPAL</a:t>
            </a:r>
            <a:r>
              <a:rPr dirty="0" sz="1200" spc="-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723/2022,</a:t>
            </a:r>
            <a:r>
              <a:rPr dirty="0" sz="1200" spc="-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E</a:t>
            </a:r>
            <a:r>
              <a:rPr dirty="0" sz="1200" spc="-1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DÁ</a:t>
            </a:r>
            <a:r>
              <a:rPr dirty="0" sz="1200" spc="-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OUTRAS</a:t>
            </a:r>
            <a:r>
              <a:rPr dirty="0" sz="1200" spc="-15" b="1" i="1">
                <a:latin typeface="Times New Roman"/>
                <a:cs typeface="Times New Roman"/>
              </a:rPr>
              <a:t> </a:t>
            </a:r>
            <a:r>
              <a:rPr dirty="0" sz="1200" spc="-10" b="1" i="1">
                <a:latin typeface="Times New Roman"/>
                <a:cs typeface="Times New Roman"/>
              </a:rPr>
              <a:t>PROVIDÊNCIAS.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491860" y="2545207"/>
            <a:ext cx="12871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1060450" algn="l"/>
              </a:tabLst>
            </a:pPr>
            <a:r>
              <a:rPr dirty="0" sz="1200" spc="-10" b="1" i="1">
                <a:latin typeface="Times New Roman"/>
                <a:cs typeface="Times New Roman"/>
              </a:rPr>
              <a:t>EXECUTIVO</a:t>
            </a:r>
            <a:r>
              <a:rPr dirty="0" sz="1200" b="1" i="1">
                <a:latin typeface="Times New Roman"/>
                <a:cs typeface="Times New Roman"/>
              </a:rPr>
              <a:t>	</a:t>
            </a:r>
            <a:r>
              <a:rPr dirty="0" sz="1200" spc="-25" b="1" i="1">
                <a:latin typeface="Times New Roman"/>
                <a:cs typeface="Times New Roman"/>
              </a:rPr>
              <a:t>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6954901" y="2363851"/>
            <a:ext cx="2847340" cy="3975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1120">
              <a:lnSpc>
                <a:spcPct val="100000"/>
              </a:lnSpc>
              <a:spcBef>
                <a:spcPts val="100"/>
              </a:spcBef>
            </a:pPr>
            <a:r>
              <a:rPr dirty="0" sz="1200" spc="-10" b="1" i="1">
                <a:latin typeface="Times New Roman"/>
                <a:cs typeface="Times New Roman"/>
              </a:rPr>
              <a:t>PÚBLICA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tabLst>
                <a:tab pos="1019810" algn="l"/>
                <a:tab pos="1412875" algn="l"/>
                <a:tab pos="2601595" algn="l"/>
              </a:tabLst>
            </a:pPr>
            <a:r>
              <a:rPr dirty="0" sz="1200" spc="-10" b="1" i="1">
                <a:latin typeface="Times New Roman"/>
                <a:cs typeface="Times New Roman"/>
              </a:rPr>
              <a:t>MUNICÍPIO</a:t>
            </a:r>
            <a:r>
              <a:rPr dirty="0" sz="1200" b="1" i="1">
                <a:latin typeface="Times New Roman"/>
                <a:cs typeface="Times New Roman"/>
              </a:rPr>
              <a:t>	</a:t>
            </a:r>
            <a:r>
              <a:rPr dirty="0" baseline="2314" sz="1800" spc="-37" b="1" i="1">
                <a:latin typeface="Times New Roman"/>
                <a:cs typeface="Times New Roman"/>
              </a:rPr>
              <a:t>DE</a:t>
            </a:r>
            <a:r>
              <a:rPr dirty="0" baseline="2314" sz="1800" b="1" i="1">
                <a:latin typeface="Times New Roman"/>
                <a:cs typeface="Times New Roman"/>
              </a:rPr>
              <a:t>	</a:t>
            </a:r>
            <a:r>
              <a:rPr dirty="0" baseline="2314" sz="1800" spc="-15" b="1" i="1">
                <a:latin typeface="Times New Roman"/>
                <a:cs typeface="Times New Roman"/>
              </a:rPr>
              <a:t>SEROPÉDICA,</a:t>
            </a:r>
            <a:r>
              <a:rPr dirty="0" baseline="2314" sz="1800" b="1" i="1">
                <a:latin typeface="Times New Roman"/>
                <a:cs typeface="Times New Roman"/>
              </a:rPr>
              <a:t>	</a:t>
            </a:r>
            <a:r>
              <a:rPr dirty="0" baseline="2314" sz="1800" spc="-37" b="1" i="1">
                <a:latin typeface="Times New Roman"/>
                <a:cs typeface="Times New Roman"/>
              </a:rPr>
              <a:t>EM</a:t>
            </a:r>
            <a:endParaRPr baseline="2314" sz="1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491860" y="2167254"/>
            <a:ext cx="4311015" cy="39751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marR="5080">
              <a:lnSpc>
                <a:spcPct val="103299"/>
              </a:lnSpc>
              <a:spcBef>
                <a:spcPts val="50"/>
              </a:spcBef>
              <a:tabLst>
                <a:tab pos="2461260" algn="l"/>
                <a:tab pos="3296285" algn="l"/>
                <a:tab pos="3787140" algn="l"/>
              </a:tabLst>
            </a:pPr>
            <a:r>
              <a:rPr dirty="0" sz="1200" b="1" i="1">
                <a:latin typeface="Times New Roman"/>
                <a:cs typeface="Times New Roman"/>
              </a:rPr>
              <a:t>DISPÕE</a:t>
            </a:r>
            <a:r>
              <a:rPr dirty="0" sz="1200" spc="-3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SOBRE</a:t>
            </a:r>
            <a:r>
              <a:rPr dirty="0" sz="1200" spc="-20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A</a:t>
            </a:r>
            <a:r>
              <a:rPr dirty="0" sz="1200" spc="-2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REESTRUTURAÇÃO</a:t>
            </a:r>
            <a:r>
              <a:rPr dirty="0" sz="1200" spc="-15" b="1" i="1">
                <a:latin typeface="Times New Roman"/>
                <a:cs typeface="Times New Roman"/>
              </a:rPr>
              <a:t> </a:t>
            </a:r>
            <a:r>
              <a:rPr dirty="0" sz="1200" b="1" i="1">
                <a:latin typeface="Times New Roman"/>
                <a:cs typeface="Times New Roman"/>
              </a:rPr>
              <a:t>ADMINISTRATIVA</a:t>
            </a:r>
            <a:r>
              <a:rPr dirty="0" sz="1200" spc="-10" b="1" i="1">
                <a:latin typeface="Times New Roman"/>
                <a:cs typeface="Times New Roman"/>
              </a:rPr>
              <a:t> </a:t>
            </a:r>
            <a:r>
              <a:rPr dirty="0" sz="1200" spc="-25" b="1" i="1">
                <a:latin typeface="Times New Roman"/>
                <a:cs typeface="Times New Roman"/>
              </a:rPr>
              <a:t>DA </a:t>
            </a:r>
            <a:r>
              <a:rPr dirty="0" sz="1200" spc="-10" b="1" i="1">
                <a:latin typeface="Times New Roman"/>
                <a:cs typeface="Times New Roman"/>
              </a:rPr>
              <a:t>ADMINISTRAÇÃO</a:t>
            </a:r>
            <a:r>
              <a:rPr dirty="0" sz="1200" b="1" i="1">
                <a:latin typeface="Times New Roman"/>
                <a:cs typeface="Times New Roman"/>
              </a:rPr>
              <a:t>	</a:t>
            </a:r>
            <a:r>
              <a:rPr dirty="0" sz="1200" spc="-10" b="1" i="1">
                <a:latin typeface="Times New Roman"/>
                <a:cs typeface="Times New Roman"/>
              </a:rPr>
              <a:t>DIRETA</a:t>
            </a:r>
            <a:r>
              <a:rPr dirty="0" sz="1200" b="1" i="1">
                <a:latin typeface="Times New Roman"/>
                <a:cs typeface="Times New Roman"/>
              </a:rPr>
              <a:t>	</a:t>
            </a:r>
            <a:r>
              <a:rPr dirty="0" sz="1200" spc="-25" b="1" i="1">
                <a:latin typeface="Times New Roman"/>
                <a:cs typeface="Times New Roman"/>
              </a:rPr>
              <a:t>DO</a:t>
            </a:r>
            <a:r>
              <a:rPr dirty="0" sz="1200" b="1" i="1">
                <a:latin typeface="Times New Roman"/>
                <a:cs typeface="Times New Roman"/>
              </a:rPr>
              <a:t>	</a:t>
            </a:r>
            <a:r>
              <a:rPr dirty="0" sz="1200" spc="-25" b="1" i="1">
                <a:latin typeface="Times New Roman"/>
                <a:cs typeface="Times New Roman"/>
              </a:rPr>
              <a:t>PODER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9370" cy="48577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769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190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III</a:t>
            </a:r>
            <a:endParaRPr sz="1200">
              <a:latin typeface="Times New Roman"/>
              <a:cs typeface="Times New Roman"/>
            </a:endParaRPr>
          </a:p>
          <a:p>
            <a:pPr algn="ctr" marR="825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ÓRGÃOS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ASSESSORIA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DIRETA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10" b="1">
                <a:latin typeface="Times New Roman"/>
                <a:cs typeface="Times New Roman"/>
              </a:rPr>
              <a:t> VICE-PREFEITO</a:t>
            </a: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9º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Constitui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Vice-Prefeito:</a:t>
            </a:r>
            <a:endParaRPr sz="1200">
              <a:latin typeface="Times New Roman"/>
              <a:cs typeface="Times New Roman"/>
            </a:endParaRPr>
          </a:p>
          <a:p>
            <a:pPr marL="732155">
              <a:lnSpc>
                <a:spcPct val="100000"/>
              </a:lnSpc>
              <a:spcBef>
                <a:spcPts val="880"/>
              </a:spcBef>
            </a:pPr>
            <a:r>
              <a:rPr dirty="0" sz="1200">
                <a:latin typeface="Times New Roman"/>
                <a:cs typeface="Times New Roman"/>
              </a:rPr>
              <a:t>I.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Vice-Prefeito.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65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algn="ctr" marR="5080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GABINETE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VICE-PREFEITO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80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10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é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incumbe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imediato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administrativas,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ainda,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sempre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necessário,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auxílio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Prefeito, cabendo-</a:t>
            </a:r>
            <a:r>
              <a:rPr dirty="0" sz="1200">
                <a:latin typeface="Times New Roman"/>
                <a:cs typeface="Times New Roman"/>
              </a:rPr>
              <a:t>lhe,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dentre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regulamentares: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assessorar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assuntos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auxiliá-</a:t>
            </a:r>
            <a:r>
              <a:rPr dirty="0" sz="1200" spc="-25">
                <a:latin typeface="Times New Roman"/>
                <a:cs typeface="Times New Roman"/>
              </a:rPr>
              <a:t>lo </a:t>
            </a:r>
            <a:r>
              <a:rPr dirty="0" sz="1200" spc="-10">
                <a:latin typeface="Times New Roman"/>
                <a:cs typeface="Times New Roman"/>
              </a:rPr>
              <a:t>sempre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convocado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missões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especiais;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Vice-Prefeito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reuniões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internas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recepção,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atendimento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encaminhamento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munícipes,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visitantes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demandem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Vice-Prefeito;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agenda 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compromissos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contatos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Vice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Prefeito;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transmitir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ordens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emanadas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Vice-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10">
                <a:latin typeface="Times New Roman"/>
                <a:cs typeface="Times New Roman"/>
              </a:rPr>
              <a:t> Vice-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compromissos,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recepção,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estudo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triagem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expediente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recebido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expedido;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prover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determinados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Vice-Prefeito.</a:t>
            </a:r>
            <a:endParaRPr sz="1200">
              <a:latin typeface="Times New Roman"/>
              <a:cs typeface="Times New Roman"/>
            </a:endParaRPr>
          </a:p>
          <a:p>
            <a:pPr algn="just" marL="12700" marR="16510">
              <a:lnSpc>
                <a:spcPct val="103299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11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Gabinete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cargos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5690361"/>
          <a:ext cx="9118600" cy="1075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40790"/>
                <a:gridCol w="2162810"/>
                <a:gridCol w="3691890"/>
                <a:gridCol w="1940559"/>
              </a:tblGrid>
              <a:tr h="298450">
                <a:tc>
                  <a:txBody>
                    <a:bodyPr/>
                    <a:lstStyle/>
                    <a:p>
                      <a:pPr marL="1035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48577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7772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45819" marR="240029" indent="-60960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Vice-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1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Assistir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Vice-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 marR="58419">
                        <a:lnSpc>
                          <a:spcPct val="103299"/>
                        </a:lnSpc>
                        <a:tabLst>
                          <a:tab pos="354330" algn="l"/>
                          <a:tab pos="1078230" algn="l"/>
                          <a:tab pos="1861185" algn="l"/>
                          <a:tab pos="2407920" algn="l"/>
                          <a:tab pos="2683510" algn="l"/>
                          <a:tab pos="3281679" algn="l"/>
                          <a:tab pos="348107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diligenciar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audiências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nutricionais.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comprometem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Bolsa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SISVAN;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conceitos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Alimentar.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Consolidar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46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467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DST/AIDS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DST/AIDS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diagnóstico, assistência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IST/AIDS,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Hepatites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Virais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Infecções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Sexualmente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incluído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IST/AIDS,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Hepatites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Virais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Infecções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Sexualmente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enfrentamento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feminização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AIDS,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vírus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HIV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sífilis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mobilização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757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HIV/AIDS,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Hepatites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Virais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IST;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têm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insumos;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6761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67359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Mental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RAPS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garantam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mental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álcool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drogas,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complexidade,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territoriais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Psicossocial,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eixo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norteador</a:t>
                      </a:r>
                      <a:r>
                        <a:rPr dirty="0" sz="1200" spc="11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desinstitucionalização;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Psicossocial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RAPS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intersetoriais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público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comunitários;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mental nas 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nível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relevância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dispositivo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RAPS,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desinstitucionalização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munícipes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encontrem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internados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principalmente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fechadas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internados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cumprindo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socioeducativas;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Psicossocial,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fortalecendo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territoriais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contraponto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modelo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predominantemente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focado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abstinência,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internação,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moralização, penalização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criminalização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álcool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drogas;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principais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àquelas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extinção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manicômios;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 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 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 mental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Fóruns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apoiadores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mental,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expansão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RAPS;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mental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XIX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52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 planejamento,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monitoramento, avaliação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maneira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Saúde/Saúde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Família;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fluxos,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federais, estaduais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PSE,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considerando-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critérios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subsidiar: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PSE,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assinatura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Compromisso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preenchimento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PSE;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cooperação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educando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PSE,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enviados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entregues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 adquirir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467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PAISMCA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PAISMCA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específicas,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prioritários: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Pré-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652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natal,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Câncer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Útero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Mama,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Familiar,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Amamentação,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etc.;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38760" indent="-165735">
                        <a:lnSpc>
                          <a:spcPct val="100000"/>
                        </a:lnSpc>
                        <a:spcBef>
                          <a:spcPts val="45"/>
                        </a:spcBef>
                        <a:buAutoNum type="alphaLcPeriod"/>
                        <a:tabLst>
                          <a:tab pos="23876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Puericultura,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Triagem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Neonatal,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etc.;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 indent="272415">
                        <a:lnSpc>
                          <a:spcPct val="103400"/>
                        </a:lnSpc>
                        <a:spcBef>
                          <a:spcPts val="15"/>
                        </a:spcBef>
                        <a:buAutoNum type="alphaLcPeriod"/>
                        <a:tabLst>
                          <a:tab pos="34544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adolescente,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Caderneta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sexual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reprodutiva,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prioritários supracitados;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risco;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mortalidade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infantil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causas,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Maternidade;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212661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cursos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 ou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SISPRENATAL,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SISCAN,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SISCOLO,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SISMAMA,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implantados.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4629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401955" algn="l"/>
                          <a:tab pos="1341120" algn="l"/>
                          <a:tab pos="1623060" algn="l"/>
                          <a:tab pos="2138045" algn="l"/>
                          <a:tab pos="2430780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8419">
                        <a:lnSpc>
                          <a:spcPct val="103299"/>
                        </a:lnSpc>
                        <a:tabLst>
                          <a:tab pos="789305" algn="l"/>
                          <a:tab pos="999490" algn="l"/>
                          <a:tab pos="1207135" algn="l"/>
                          <a:tab pos="1874520" algn="l"/>
                          <a:tab pos="2098675" algn="l"/>
                          <a:tab pos="310769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transparência,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integralidade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equidade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trabalhador;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trabalhador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primária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nos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6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emergência;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sistemática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pontos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8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8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afetam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trabalhadores.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Pactuar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prioritária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intersetoriais;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resultem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alguma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laborativa,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adotando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fazendo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29944" marR="197485" indent="-64643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editorial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 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imprensa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forma: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falada,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televisionada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massa;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editorial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 área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 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 multiprofissionais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sentido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cursos,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aprender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incorporam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cotidiano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educativo.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representatividade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discussões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Ensino/Serviço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CIES.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22935" marR="168275" indent="-47434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DANTS,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 promover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baseadas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evidências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DANTS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dessas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agravos,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Transmissíveis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DANTS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perfil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 integrada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transmissíveis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modificáveis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maioria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mesmas;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determinantes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condicionantes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DANTS;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orientação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obtenção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dessas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condicionantes,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geográfica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sustentáveis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DCNTS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intra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estilos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saudáveis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preventiva;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eficácia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adotadas;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DANTS.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795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46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Imunização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Imunização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insumos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(armazenamento),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frio,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acompanhando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integrantes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PNI,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obrigatórias,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especiais,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bloqueio,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notificações,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investigações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óbitos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descentralização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imunobiológicos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vacinação;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3921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40790"/>
                <a:gridCol w="2162810"/>
                <a:gridCol w="3691890"/>
                <a:gridCol w="1940559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Vice-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contatos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imprensa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 marR="6096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recepcionar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convidados.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0152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150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viagens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9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22935" marR="417195" indent="-212090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tramitação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969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atuando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institucionais. Incumbe-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Vice-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Prefeito, mantendo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sigilosa.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administrativos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 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processos.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485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13130" marR="580390" indent="-34226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 Epidemiológica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705">
                        <a:lnSpc>
                          <a:spcPct val="103400"/>
                        </a:lnSpc>
                        <a:tabLst>
                          <a:tab pos="474980" algn="l"/>
                          <a:tab pos="708660" algn="l"/>
                          <a:tab pos="803910" algn="l"/>
                          <a:tab pos="923290" algn="l"/>
                          <a:tab pos="1143635" algn="l"/>
                          <a:tab pos="1288415" algn="l"/>
                          <a:tab pos="1417955" algn="l"/>
                          <a:tab pos="1472565" algn="l"/>
                          <a:tab pos="1548130" algn="l"/>
                          <a:tab pos="1685925" algn="l"/>
                          <a:tab pos="1849120" algn="l"/>
                          <a:tab pos="1952625" algn="l"/>
                          <a:tab pos="2125980" algn="l"/>
                          <a:tab pos="2167255" algn="l"/>
                          <a:tab pos="2252345" algn="l"/>
                          <a:tab pos="2281555" algn="l"/>
                          <a:tab pos="2333625" algn="l"/>
                          <a:tab pos="2363470" algn="l"/>
                          <a:tab pos="2418715" algn="l"/>
                          <a:tab pos="2638425" algn="l"/>
                          <a:tab pos="2764790" algn="l"/>
                          <a:tab pos="3025140" algn="l"/>
                          <a:tab pos="313055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proporciona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detecção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6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mudança</a:t>
                      </a:r>
                      <a:r>
                        <a:rPr dirty="0" sz="1200" spc="6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condicionantes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coletiva,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recomendar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agravos,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principalmente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transmissível.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Vigilância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Epidemiológica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dos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n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obtenção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</a:t>
                      </a:r>
                      <a:r>
                        <a:rPr dirty="0" sz="1200" spc="-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dessas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agravos,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dos		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condicionantes,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geográfica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determinada;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–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normatização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epidemiológica;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 indent="116839">
                        <a:lnSpc>
                          <a:spcPct val="103499"/>
                        </a:lnSpc>
                        <a:spcBef>
                          <a:spcPts val="10"/>
                        </a:spcBef>
                        <a:buChar char="-"/>
                        <a:tabLst>
                          <a:tab pos="18986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Investigar,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investigação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notificação compulsória,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surtos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inusitados,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SINAN;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coletados,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interpretação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processados;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66065" indent="-193040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26606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epidemiológicas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investigações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epidemiológicas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instâncias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 SUS, nos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necessidades.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 indent="92075">
                        <a:lnSpc>
                          <a:spcPct val="103299"/>
                        </a:lnSpc>
                        <a:spcBef>
                          <a:spcPts val="5"/>
                        </a:spcBef>
                        <a:buChar char="-"/>
                        <a:tabLst>
                          <a:tab pos="1651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regionais,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compulsória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laboratórios,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domicílios,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creches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pertencentes</a:t>
                      </a:r>
                      <a:r>
                        <a:rPr dirty="0" sz="12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químico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profiláticos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necessitem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desse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apoio;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mortalidade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nascidos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vivos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atualizados;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9055" indent="147320">
                        <a:lnSpc>
                          <a:spcPct val="103299"/>
                        </a:lnSpc>
                        <a:buChar char="-"/>
                        <a:tabLst>
                          <a:tab pos="22034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vinculados: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933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mortalidade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nascidos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SINASC;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comportamento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transmissíveis;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comprometidos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epidemiológica;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eficácia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efetividade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adotadas;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140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Sanitária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Sanitária compete: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 indent="354330">
                        <a:lnSpc>
                          <a:spcPct val="103400"/>
                        </a:lnSpc>
                        <a:spcBef>
                          <a:spcPts val="15"/>
                        </a:spcBef>
                        <a:buChar char="-"/>
                        <a:tabLst>
                          <a:tab pos="42735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destinados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precipuamente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reabilitação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saúde,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risco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Instaurar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concluir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sanitário;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 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denúncias oriundas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 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(SUS);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sujeitos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44475" indent="-171450">
                        <a:lnSpc>
                          <a:spcPct val="100000"/>
                        </a:lnSpc>
                        <a:spcBef>
                          <a:spcPts val="35"/>
                        </a:spcBef>
                        <a:buChar char="-"/>
                        <a:tabLst>
                          <a:tab pos="24447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Conceder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Licença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54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461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953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normativa;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Intervir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decorrentes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circulação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ANVISA;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investigação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surtos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transmitidas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alimentos.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VIX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 crescente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Consolidar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 adquirir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ts val="142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 setores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 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32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8030" marR="273685" indent="-487680">
                        <a:lnSpc>
                          <a:spcPct val="103299"/>
                        </a:lnSpc>
                        <a:spcBef>
                          <a:spcPts val="9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Endemias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19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461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Endemias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fluxos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1386840" algn="l"/>
                          <a:tab pos="235585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Dengue,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Zika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Vírus, Chikungunya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Malária,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Leptospirose,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Leishmaniose,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Esquistossomose,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Chagas,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Raiva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Humana,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biológicos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biológicos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inapropriados,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limpa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acondicionada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depósitos,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contaminantes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esgoto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céu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aberto,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desmatamento,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 prestando-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Endemias;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 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Assessorar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contaminação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infestação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vetores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nocivos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Dengue,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Leishmaniose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Visceral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canina;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Esquistossomose,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Chagas,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antirrábica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canina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felina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pragas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urbanas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(ratos,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escorpiões,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carrapatos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outros);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elo entre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 Saúde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envolvidas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reguladores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exigências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SUS.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Informar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profissionais;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agendas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normatização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7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Consolidar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9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9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9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9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repactuações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metas.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96925" marR="191135" indent="-61912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Saneamento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386715" algn="l"/>
                          <a:tab pos="1308100" algn="l"/>
                          <a:tab pos="1581150" algn="l"/>
                          <a:tab pos="2344420" algn="l"/>
                          <a:tab pos="3115310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49530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970280" algn="l"/>
                          <a:tab pos="1536700" algn="l"/>
                          <a:tab pos="2249170" algn="l"/>
                          <a:tab pos="2453640" algn="l"/>
                          <a:tab pos="265684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Saneamento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produzir,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principais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instâncias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condicionantes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 doenças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 agravos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Intervir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demandando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principais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fatores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riscos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vida.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profissionais, consolidar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9304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munícipes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eficácia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(salubre)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conforto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insumo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normatização,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46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83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Fisioterapia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Fisioterapia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graduado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Fisioterapia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Terapia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Ocupacional,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diploma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reconhecido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Fisioterapia,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preservadas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Decreto-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938/69;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código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ética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ontologia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Fisioterapia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Coffito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424,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julho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2013;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legalmente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habilitado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Ministrar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Fisioterapia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Terapia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Ocupacional,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restaurar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integridade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pactuadas;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terapêuticas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levam 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incapacidade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laborativa;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961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Fonoaudiologia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Fonoaudiologia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  <a:tabLst>
                          <a:tab pos="543560" algn="l"/>
                          <a:tab pos="1687195" algn="l"/>
                          <a:tab pos="276161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diagnóstico,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terapia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(habilitação/reabilitação),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fonoaudiólogos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auditiva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periférica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central,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vestibular,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linguagem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fala,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voz,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fluência,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funcional,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orofacial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cervical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deglutição;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3769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Laboratório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Laboratório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6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Laboratorial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Biomédica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Laboratório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laboratorial,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viabilizando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testagens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Laboratoriais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legalmente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habilitado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laboratório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biossegurança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áreas, baseado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micro-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organismos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envolvidos,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adotando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compatíveis;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fluxos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biossegurança,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desinfecção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esterilização;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implantadas;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diagnóstico,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reagentes, insumos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saneantes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ANVISA/MS,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registrando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rastreabilidade;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reagentes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insumos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preparados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0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mantido;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(PGRSS)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RDC/ANVISA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306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07/12/2004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(ANVISA);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612457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381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IV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ÓRGÃOS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PERMANENTES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ASSESSORAMENTO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SUPERIOR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CONTROLE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INTERNO</a:t>
            </a:r>
            <a:endParaRPr sz="1200">
              <a:latin typeface="Times New Roman"/>
              <a:cs typeface="Times New Roman"/>
            </a:endParaRPr>
          </a:p>
          <a:p>
            <a:pPr algn="just" marL="12700" marR="1143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12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permanentes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assessoramento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superior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interno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vinculados </a:t>
            </a:r>
            <a:r>
              <a:rPr dirty="0" sz="1200">
                <a:latin typeface="Times New Roman"/>
                <a:cs typeface="Times New Roman"/>
              </a:rPr>
              <a:t>diretamente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Prefeito:</a:t>
            </a:r>
            <a:endParaRPr sz="1200">
              <a:latin typeface="Times New Roman"/>
              <a:cs typeface="Times New Roman"/>
            </a:endParaRPr>
          </a:p>
          <a:p>
            <a:pPr marL="857250" indent="-125095">
              <a:lnSpc>
                <a:spcPct val="100000"/>
              </a:lnSpc>
              <a:spcBef>
                <a:spcPts val="855"/>
              </a:spcBef>
              <a:buAutoNum type="romanUcPeriod"/>
              <a:tabLst>
                <a:tab pos="857250" algn="l"/>
              </a:tabLst>
            </a:pP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PGM;</a:t>
            </a:r>
            <a:endParaRPr sz="1200">
              <a:latin typeface="Times New Roman"/>
              <a:cs typeface="Times New Roman"/>
            </a:endParaRPr>
          </a:p>
          <a:p>
            <a:pPr marL="909319" indent="-17716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909319" algn="l"/>
              </a:tabLst>
            </a:pPr>
            <a:r>
              <a:rPr dirty="0" sz="1200" spc="-10">
                <a:latin typeface="Times New Roman"/>
                <a:cs typeface="Times New Roman"/>
              </a:rPr>
              <a:t>Controladoria-</a:t>
            </a:r>
            <a:r>
              <a:rPr dirty="0" sz="1200">
                <a:latin typeface="Times New Roman"/>
                <a:cs typeface="Times New Roman"/>
              </a:rPr>
              <a:t>Geral 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 </a:t>
            </a:r>
            <a:r>
              <a:rPr dirty="0" sz="1200" spc="-20">
                <a:latin typeface="Times New Roman"/>
                <a:cs typeface="Times New Roman"/>
              </a:rPr>
              <a:t>CGM.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10" b="1">
                <a:latin typeface="Times New Roman"/>
                <a:cs typeface="Times New Roman"/>
              </a:rPr>
              <a:t> PROCURADORIA-</a:t>
            </a:r>
            <a:r>
              <a:rPr dirty="0" sz="1200" b="1">
                <a:latin typeface="Times New Roman"/>
                <a:cs typeface="Times New Roman"/>
              </a:rPr>
              <a:t>GERAL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MUNICÍPIO</a:t>
            </a:r>
            <a:r>
              <a:rPr dirty="0" sz="1200" spc="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-</a:t>
            </a:r>
            <a:r>
              <a:rPr dirty="0" sz="1200" spc="15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PGM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4200"/>
              </a:lnSpc>
              <a:spcBef>
                <a:spcPts val="77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13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competência, organização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quadro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próprio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cargos </a:t>
            </a:r>
            <a:r>
              <a:rPr dirty="0" sz="1200">
                <a:latin typeface="Times New Roman"/>
                <a:cs typeface="Times New Roman"/>
              </a:rPr>
              <a:t>efetivos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comissionados,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Complementar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n.º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682/2021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(Lei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Orgânica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Seropédica),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alterações,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conforme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53,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parágrafo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inciso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Orgânica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8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CONTROLADORIA-</a:t>
            </a:r>
            <a:r>
              <a:rPr dirty="0" sz="1200" b="1">
                <a:latin typeface="Times New Roman"/>
                <a:cs typeface="Times New Roman"/>
              </a:rPr>
              <a:t>GERAL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MUNICÍPIO</a:t>
            </a:r>
            <a:r>
              <a:rPr dirty="0" sz="1200" spc="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-</a:t>
            </a:r>
            <a:r>
              <a:rPr dirty="0" sz="1200" spc="2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CGM</a:t>
            </a: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 14</a:t>
            </a:r>
            <a:r>
              <a:rPr dirty="0" sz="1200" spc="3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0">
                <a:latin typeface="Times New Roman"/>
                <a:cs typeface="Times New Roman"/>
              </a:rPr>
              <a:t> Controladoria-</a:t>
            </a:r>
            <a:r>
              <a:rPr dirty="0" sz="1200">
                <a:latin typeface="Times New Roman"/>
                <a:cs typeface="Times New Roman"/>
              </a:rPr>
              <a:t>Geral do Município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auditoria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 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correição,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incremento 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transparência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 gestão municipal,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avaliar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Plurianual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cumprimento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contratos,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acordos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ajustes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qualquer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natureza;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aprimorar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rotinas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normas </a:t>
            </a:r>
            <a:r>
              <a:rPr dirty="0" sz="1200">
                <a:latin typeface="Times New Roman"/>
                <a:cs typeface="Times New Roman"/>
              </a:rPr>
              <a:t>administrativas;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examinar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demonstrações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contábeis,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financeiras,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relatórios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indireta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fundacional;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examinar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prestações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referidas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administrações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responsáveis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bens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valores </a:t>
            </a:r>
            <a:r>
              <a:rPr dirty="0" sz="1200">
                <a:latin typeface="Times New Roman"/>
                <a:cs typeface="Times New Roman"/>
              </a:rPr>
              <a:t>pertencentes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confiados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fazenda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recebimento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processos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oriundos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Tribunal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Contas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Estado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(TCE-</a:t>
            </a:r>
            <a:r>
              <a:rPr dirty="0" sz="1200">
                <a:latin typeface="Times New Roman"/>
                <a:cs typeface="Times New Roman"/>
              </a:rPr>
              <a:t>RJ)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as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etapas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positivos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negativos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insatisfatórios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laudos;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parâmetros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efetividade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assinaladas,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envolvidos;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encaminhar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reestruturação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 serviços.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pactuadas.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 adquirir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9939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Imagem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Imagem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Imagens;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exames;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etapas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laudos,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73025">
                        <a:lnSpc>
                          <a:spcPct val="1042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habilitado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49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hierárquica,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efetividade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assinaladas,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envolvidos;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biossegurança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pactuadas.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5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229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818515" algn="l"/>
                          <a:tab pos="883285" algn="l"/>
                          <a:tab pos="1176655" algn="l"/>
                          <a:tab pos="1369695" algn="l"/>
                          <a:tab pos="1723389" algn="l"/>
                          <a:tab pos="2020570" algn="l"/>
                          <a:tab pos="2113280" algn="l"/>
                          <a:tab pos="2207895" algn="l"/>
                          <a:tab pos="2321560" algn="l"/>
                          <a:tab pos="310134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nutricionais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objetivando: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Aleitamento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Materno,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nutricionais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prejudicam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força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nutricionais;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Bolsa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SISVAN,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Nutrição;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conceitos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Alimentar;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Farmácia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Manipulação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Farmácia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Manipulação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Farmacêutica,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licitatório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Farmacêutica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REMUME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Favorecer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Ciclo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Farmacêutica,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contribuindo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racionais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seleção,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prescrição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medicamentos;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farmácias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favorecendo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medicamentos;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medicamentos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farmacêutico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farmacêutico,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terapia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farmacológica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farmácias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medicamentos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integrando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abastecimento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oportuna;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farmacêuticos,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revisar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formadoras,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Farmacêutica.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detectadas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farmacêuticos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lotacional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SMS;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interface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pactuações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fizerem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9244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311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Perícia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Perícia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consiste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questões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laboral,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presença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inspeção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médica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Lei,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5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laudo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admissional,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sse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seja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concurso,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reintegração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aproveitamento,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registrando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formulário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clínico;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laudos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periciais,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nome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segurado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dependente,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contendo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CID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extensão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incapacidade;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Assistente,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complementares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julgarem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conclusão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laudo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pericial,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exames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especializados,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complementares;</a:t>
                      </a:r>
                      <a:r>
                        <a:rPr dirty="0" sz="1200" spc="6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exames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laudos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prontuário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segurado;</a:t>
                      </a:r>
                      <a:r>
                        <a:rPr dirty="0" sz="1200" spc="5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5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domiciliar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hospitalar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fizer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necessário;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juntas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médicas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comissões</a:t>
                      </a:r>
                      <a:r>
                        <a:rPr dirty="0" sz="1200" spc="8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especiais,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periciais,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realizando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exames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revisões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programadas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138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privacidade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sigilo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durante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pericial;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Proibir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permanência 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assistente,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integrantes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haja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interferência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Solicitar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retirada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alguma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maneira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interferir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perturbar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pericial,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sob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pena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declarar-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66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Estruturar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pactuadas;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prestando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pactuadas.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CNES;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vigor.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3573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46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Enfermagem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decorrentes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imperícia,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negligência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imprudência;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criteriosamente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 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somente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encargos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capaz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clientela,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coletividade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profissão;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Motivar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assistencial,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desempenhadas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colaboradores,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escalas;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7052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equipe,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enfermagem,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legais;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padronização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 multidisciplinares,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assistenciais;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estruturais;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95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31875" marR="203200" indent="-84518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Emergência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assistenciais desenvolvidas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24horas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permanência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65405">
                        <a:lnSpc>
                          <a:spcPct val="1008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seja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pacientes,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for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examinar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Clínico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 que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julgar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 indent="116839">
                        <a:lnSpc>
                          <a:spcPct val="103299"/>
                        </a:lnSpc>
                        <a:buChar char="-"/>
                        <a:tabLst>
                          <a:tab pos="18986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prestados. Condições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estatísticos;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 indent="165735">
                        <a:lnSpc>
                          <a:spcPct val="103299"/>
                        </a:lnSpc>
                        <a:buChar char="-"/>
                        <a:tabLst>
                          <a:tab pos="23876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profissional interdisciplinar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 Unidades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Urgência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humanização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hospitalar;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Socorro,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mantê-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ts val="142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Núcleo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NIR.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686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SAMU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SAMU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192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cobertura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Pré-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412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Boletim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Ambulatorial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(BPA).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condutores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viaturas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SAMU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192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Pré-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móvel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terrestre;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CNES;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corretiva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viaturas,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CNES;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(SAMU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192).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70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14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marR="55880">
                        <a:lnSpc>
                          <a:spcPct val="104200"/>
                        </a:lnSpc>
                        <a:spcBef>
                          <a:spcPts val="260"/>
                        </a:spcBef>
                        <a:tabLst>
                          <a:tab pos="460375" algn="l"/>
                          <a:tab pos="1108075" algn="l"/>
                          <a:tab pos="1421765" algn="l"/>
                          <a:tab pos="1455420" algn="l"/>
                          <a:tab pos="2119630" algn="l"/>
                          <a:tab pos="2226310" algn="l"/>
                          <a:tab pos="2875915" algn="l"/>
                          <a:tab pos="3022600" algn="l"/>
                          <a:tab pos="312737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30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897620" cy="179070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1594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marL="12700" marR="64769">
              <a:lnSpc>
                <a:spcPct val="103299"/>
              </a:lnSpc>
            </a:pPr>
            <a:r>
              <a:rPr dirty="0" sz="1200">
                <a:latin typeface="Times New Roman"/>
                <a:cs typeface="Times New Roman"/>
              </a:rPr>
              <a:t>respectivas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respostas;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cumprimento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prazos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financiamento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informações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análise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emitindo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parecer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conclusivo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vinculante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3299"/>
              </a:lnSpc>
              <a:spcBef>
                <a:spcPts val="82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15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CGM,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11352" y="2330830"/>
          <a:ext cx="8961120" cy="427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2855"/>
                <a:gridCol w="2611120"/>
                <a:gridCol w="3554729"/>
                <a:gridCol w="1460500"/>
              </a:tblGrid>
              <a:tr h="297180">
                <a:tc>
                  <a:txBody>
                    <a:bodyPr/>
                    <a:lstStyle/>
                    <a:p>
                      <a:pPr marL="10668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979545">
                <a:tc>
                  <a:txBody>
                    <a:bodyPr/>
                    <a:lstStyle/>
                    <a:p>
                      <a:pPr marL="69850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723/22,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art.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8º,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matéria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dimensionar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componentes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conceitos,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Ordenador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principal,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relevante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afetado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possa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afetar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posição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extraordinárias,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evidências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elementos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analisados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aconselharem,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instauração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denunciada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elementos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aconselhar,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chamamento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Hospital;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exclusivamente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hospital;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Construir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interface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Centrais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Regulação,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contínuo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internações;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Controlar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diariamente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disponibilidade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leitos,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censo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hospitalar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diagnósticos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terapêuticos;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Hospitalar;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contínua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89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8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9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M.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memorandos,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resoluções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normativas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internados</a:t>
                      </a:r>
                      <a:r>
                        <a:rPr dirty="0" sz="1200" spc="91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9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assistenciais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periódica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7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científico;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Participar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6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treinamentos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7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obtidos;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supervisionar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médicos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plantonistas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assistentes;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515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(substituições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atestados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médicos,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trocas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plantões,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outros)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motivar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Tempo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Permanência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indicando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tempo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esperado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patologia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assistenciais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081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7545" marR="140335" indent="-55499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enfermagem.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Maternidade,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Enfermagem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decorrentes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imperícia,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negligência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imprudência;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criteriosamente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somente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permitir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encargos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capaz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clientela,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coletividade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profissão;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Motivar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assistencial,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desempenhadas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colaboradores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progresso profissional 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equipe;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 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férias,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enfermagem,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padronização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multidisciplinares,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assistenciais;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providenciando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estruturais;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600"/>
                        </a:lnSpc>
                        <a:spcBef>
                          <a:spcPts val="2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903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10285" marR="363220" indent="-6623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Faturamento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Faturamento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guias,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laudos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prontuários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ambulatório,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após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complementação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digitação 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arquivamento 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cobrança,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comprobatórios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 -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permitam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obter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faturamento;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glosas,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causas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possíveis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correções,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após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comprobatórios;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glosas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reversão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mesmas;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Operacionalizar,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faturamento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MS,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 preenchimento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(BPA)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SIHD;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previstos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organizados,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período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mínimo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cinco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comprovantes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suscitações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auditorias; VIII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 todas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SCNES,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559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98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Complexo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Complexo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agendamentos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consultas,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ambulatoriais,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terapias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cirurgias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ambulatoriais,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internações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leitos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eletivos;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referenciada,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pactuação;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pré-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urgência.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59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7885" marR="431800" indent="-436245">
                        <a:lnSpc>
                          <a:spcPct val="104200"/>
                        </a:lnSpc>
                        <a:spcBef>
                          <a:spcPts val="2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730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530225" algn="l"/>
                          <a:tab pos="1595755" algn="l"/>
                          <a:tab pos="2011680" algn="l"/>
                          <a:tab pos="311086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6675">
                        <a:lnSpc>
                          <a:spcPct val="104200"/>
                        </a:lnSpc>
                        <a:tabLst>
                          <a:tab pos="801370" algn="l"/>
                          <a:tab pos="1085215" algn="l"/>
                          <a:tab pos="2043430" algn="l"/>
                          <a:tab pos="2251075" algn="l"/>
                          <a:tab pos="296418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757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impactos;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Selecionar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perfil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produtividade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coordenadorias;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subsídios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 a definição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produzir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6761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04900" marR="238125" indent="-88455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Portaria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1.559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01/10/2008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(Institui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SUS)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conveniada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contratada,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anual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Garantir a adequada prestação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estando,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portanto,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prestadores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privados;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(controle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serviços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executando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SUS);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assistenciais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sanitária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baseada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priorização;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trimestralmente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analítica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prestadoras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cadastradas,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detectando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exijam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maior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aprofundamento;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conclusivo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regularidade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praticados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corretivas,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interface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49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Sistematizar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padronizar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conclusões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obtidas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consideradas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5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66190" marR="103505" indent="-11830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T.I.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069">
                        <a:lnSpc>
                          <a:spcPct val="103400"/>
                        </a:lnSpc>
                        <a:spcBef>
                          <a:spcPts val="15"/>
                        </a:spcBef>
                        <a:tabLst>
                          <a:tab pos="817880" algn="l"/>
                          <a:tab pos="862965" algn="l"/>
                          <a:tab pos="950594" algn="l"/>
                          <a:tab pos="1139190" algn="l"/>
                          <a:tab pos="1163320" algn="l"/>
                          <a:tab pos="1249680" algn="l"/>
                          <a:tab pos="2011680" algn="l"/>
                          <a:tab pos="2057400" algn="l"/>
                          <a:tab pos="2316480" algn="l"/>
                          <a:tab pos="2524125" algn="l"/>
                          <a:tab pos="2628900" algn="l"/>
                          <a:tab pos="302831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461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Instalar,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configurar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 operacionais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VII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versões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softwares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componentes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6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assegurem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centrais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adequados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relativamente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32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6839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Finanças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57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Finanças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97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programação,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fundo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FMS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liquidações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peças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Fundo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adiantamentos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mapeamento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racionalização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Financeira.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SIOPS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11352" y="1368805"/>
          <a:ext cx="896112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2855"/>
                <a:gridCol w="2611120"/>
                <a:gridCol w="3554729"/>
                <a:gridCol w="1460500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citação,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comunicação.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Baixar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CGM;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limites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constitucionais;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70045">
                <a:tc>
                  <a:txBody>
                    <a:bodyPr/>
                    <a:lstStyle/>
                    <a:p>
                      <a:pPr marL="69850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Subcontrolador-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designado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aspectos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diz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pagamento;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concomitância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Fiscalizador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 vigente;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 prazos, distribuir tarefas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jurisdição,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periódica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ordenadores, agentes recebedores,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tesoureiros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pagadores,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inclusive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móveis.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 nos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licitação,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inexigibilidade,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fiel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Opinar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depois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atestado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fornecimento,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SGC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568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FMS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previstas;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interpretação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FMS;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6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51535" marR="187960" indent="-676910">
                        <a:lnSpc>
                          <a:spcPct val="1034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assessoria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padronizados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captação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Governos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captação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custeio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investimentos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decorrentes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licitatórios 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81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aditivos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alterações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contratuais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Procuradoria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Geral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(número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nome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etc.);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aprovados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projetos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abastecer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Cooperar,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licitações,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atividades, assegurando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princípio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economicidade,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conveniência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almoxarifado;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7052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satisfatoriamente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SMSDC,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3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destinação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adequado,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8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8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</a:t>
                      </a:r>
                      <a:r>
                        <a:rPr dirty="0" sz="1200" spc="8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mercadorias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entregues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desacordo</a:t>
                      </a:r>
                      <a:r>
                        <a:rPr dirty="0" sz="1200" spc="6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empenho;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fornecimento,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8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conclusão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licitatórios;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Municipal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7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insumos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observadas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emanadas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Distritos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Sanitários;</a:t>
                      </a:r>
                      <a:r>
                        <a:rPr dirty="0" sz="1200" spc="9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9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Operacionalizar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informatizados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estoques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equipamentos;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95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499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patrimônio, estabelecendo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alterações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“comissões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controle”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mobiliário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operantes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patrimoniados,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colher,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solicitante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definitivo;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SMS;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1001394" algn="l"/>
                          <a:tab pos="1391285" algn="l"/>
                          <a:tab pos="1856105" algn="l"/>
                          <a:tab pos="1986914" algn="l"/>
                          <a:tab pos="310642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consumo 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conferindo 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especificações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codificação;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mercadorias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entregues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desacordo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danificados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manutenção;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danificados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cadastramento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tombamento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patrimoniais,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manter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Examinar,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Tombar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doação;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 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961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568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Viaturas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Ambulâncias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Viaturas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Ambulâncias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ambulâncias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locomoção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remoções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frota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05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62685" marR="210820" indent="-9671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multiprofissionais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adstrito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realidade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Clínica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Pediatria,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Ginecologia,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Enfermagem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Odontologia,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como: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inalações,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injeções,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curativos,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vacinas,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  <a:tabLst>
                          <a:tab pos="1280160" algn="l"/>
                          <a:tab pos="233680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laboratoriais,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odontológico,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especialidades.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aproximação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possibilitando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Aumentar,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corresponsabilização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capacidade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resolutividade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produzindo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adequadas,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introdução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sistemática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profissionais;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073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Bucal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Bucal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Centro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Odontológicas,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munícipes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agendados;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investimento,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bucal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412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implantadas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Bucal,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bucal;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 indent="104775">
                        <a:lnSpc>
                          <a:spcPct val="103299"/>
                        </a:lnSpc>
                        <a:buChar char="-"/>
                        <a:tabLst>
                          <a:tab pos="1778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insumo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normatização,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expectativas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bucal;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/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preventivas,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curativas,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afecções.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odontológica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faixas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etárias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Órteses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Prótese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Odontológica;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 indent="81280">
                        <a:lnSpc>
                          <a:spcPct val="103400"/>
                        </a:lnSpc>
                        <a:buChar char="-"/>
                        <a:tabLst>
                          <a:tab pos="15430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 informações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infraestrutura: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resolutividade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bucal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70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51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0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SAD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marR="58419">
                        <a:lnSpc>
                          <a:spcPct val="104200"/>
                        </a:lnSpc>
                        <a:spcBef>
                          <a:spcPts val="260"/>
                        </a:spcBef>
                        <a:tabLst>
                          <a:tab pos="429895" algn="l"/>
                          <a:tab pos="1394460" algn="l"/>
                          <a:tab pos="1717675" algn="l"/>
                          <a:tab pos="2354580" algn="l"/>
                          <a:tab pos="266890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SAD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30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118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1181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multiprofissional,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preconiza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Portaria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825,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25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Abril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MS;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familiar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cotidianas,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dependendo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hospitalar;</a:t>
                      </a:r>
                      <a:r>
                        <a:rPr dirty="0" sz="1200" spc="7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período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permanência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internados;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 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autonomia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usuários,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desinstitucionalização,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otimização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RAS;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equidade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acesso,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acolhimento,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humanização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integralidade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perspectiva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Incorporada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regulação,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articulando-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linhas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clínicas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cuidadoras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baseadas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usuário,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reduzindo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fragmentação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valorizando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multiprofissionais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interdisciplinares;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envolvidos,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cuidadores.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0779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multiprofissionais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adstrito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população.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foco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planilhas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rotineiras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intermediário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procurando disponibilizá-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categorias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clareza 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alcançá-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imparcialidade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conhecendo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2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87400" marR="372110" indent="-43180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746125" algn="l"/>
                          <a:tab pos="1425575" algn="l"/>
                          <a:tab pos="2150110" algn="l"/>
                          <a:tab pos="243522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COMSAS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deliberações;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eleitoral,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COMSAS;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305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composição,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plenária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popular;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atentando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ordinárias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extraordinárias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1680" marR="126364" indent="-631190">
                        <a:lnSpc>
                          <a:spcPct val="1042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COMSAS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COMSAS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COMSAS.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11352" y="1368805"/>
          <a:ext cx="896112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2855"/>
                <a:gridCol w="2611120"/>
                <a:gridCol w="3554729"/>
                <a:gridCol w="1460500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Subcontroladora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Auditoria.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69105">
                <a:tc>
                  <a:txBody>
                    <a:bodyPr/>
                    <a:lstStyle/>
                    <a:p>
                      <a:pPr marL="69850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Subcontrolador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certificar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exatidão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documentações,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balancetes,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balanços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peças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encerramento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exercício;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auditagem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Supervisionar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balanços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balancetes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contábeis.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Certificados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Contas,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encaminhadas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Tribunal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Rio.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tomadas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numerários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valores;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fiscalizando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aplicações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certificar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exatidão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Conduzir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determinando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Auditoria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aplicáveis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extensão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Discutir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auditada,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observações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encontradas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registrando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justificativas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7985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Adjunto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designação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37604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L="1270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V</a:t>
            </a:r>
            <a:endParaRPr sz="120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ADMINISTRAÇÃO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600"/>
              </a:lnSpc>
              <a:spcBef>
                <a:spcPts val="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22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patrimônio;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materiais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consumo;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operacional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dos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gerais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aquisição,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guarda,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distribuição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materiais,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permanentemente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atualizados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estoques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materiais </a:t>
            </a:r>
            <a:r>
              <a:rPr dirty="0" sz="1200">
                <a:latin typeface="Times New Roman"/>
                <a:cs typeface="Times New Roman"/>
              </a:rPr>
              <a:t>necessários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utilizados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higiene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folhas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pagamento;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controle </a:t>
            </a:r>
            <a:r>
              <a:rPr dirty="0" sz="1200">
                <a:latin typeface="Times New Roman"/>
                <a:cs typeface="Times New Roman"/>
              </a:rPr>
              <a:t>dafrequência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protocolo,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arquivo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zeladoria;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organizacionais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administrativas;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introdução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métodos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modernos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vistas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racionalização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campo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informática;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profissionais,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treinamento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municipais;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registros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funcionais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servidores;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recebimento,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distribuição,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tramitação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arquivamento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processos;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tombamento,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registro,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inventário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conservação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bens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móveis;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prédio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onde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 spc="-10">
                <a:latin typeface="Times New Roman"/>
                <a:cs typeface="Times New Roman"/>
              </a:rPr>
              <a:t>prefeitura;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19685">
              <a:lnSpc>
                <a:spcPct val="103299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23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Secretária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4298569"/>
          <a:ext cx="9118600" cy="2487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8450">
                <a:tc>
                  <a:txBody>
                    <a:bodyPr/>
                    <a:lstStyle/>
                    <a:p>
                      <a:pPr marL="146050">
                        <a:lnSpc>
                          <a:spcPts val="1405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96925">
                        <a:lnSpc>
                          <a:spcPts val="1405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405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405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1888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Chefiar,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foi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desenvolvidos;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143253"/>
          <a:ext cx="9118600" cy="1141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14173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ausente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832104" y="2516758"/>
          <a:ext cx="9118600" cy="47567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969644" algn="l"/>
                          <a:tab pos="1755775" algn="l"/>
                          <a:tab pos="304736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especificamente,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905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titular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080510">
                <a:tc>
                  <a:txBody>
                    <a:bodyPr/>
                    <a:lstStyle/>
                    <a:p>
                      <a:pPr algn="ctr" marL="317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35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compromissos;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contatos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teor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repartições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União;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abrir,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atividades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143253"/>
          <a:ext cx="9118600" cy="575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7594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0740">
                        <a:lnSpc>
                          <a:spcPct val="100000"/>
                        </a:lnSpc>
                        <a:spcBef>
                          <a:spcPts val="103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081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1594">
                        <a:lnSpc>
                          <a:spcPts val="15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concernentes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cálculos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832104" y="1950973"/>
          <a:ext cx="9118600" cy="5138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001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encargos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consignações;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sigilo,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hipótese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será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submetido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expediente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69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264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(Prefeitura),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inventário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imobilizado;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catalogação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materiais.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alienação,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Subscrever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recibos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doados,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data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promovida;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tombamento,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espécie.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 controlar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expediente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burocráticos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informados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deveres,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providenciar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pequenas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 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19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setoriais; realizar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processos: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abertura,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retirada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folhas,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juntada,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setoriais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classificação,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2730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consumo,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atestar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entregue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fornecedores,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impressos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confeccionados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reprografia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aqueles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devolvidos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Declarar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aceitação</a:t>
                      </a:r>
                      <a:r>
                        <a:rPr dirty="0" sz="1200" spc="8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8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entregue,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certificando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e/ou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faturas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eventuais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atrasos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hierárquico,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cabíveis;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abastecimento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 mantendo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médio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frequente;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emitindo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entrega,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prévia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hierárquico;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rigoroso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registrando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saídas,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momento, proceder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perfeita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estocagem,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observadas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várias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classificações,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sugerir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tornado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inservível;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Contabilizar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balancetes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anual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115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Normatizar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metodologias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Comunicação;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sistêmico,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TIC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corporativos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informatização;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TIC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incidentes;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73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obrigações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trabalhistas,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cálculo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pagamentos, encaminhamento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66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pessoal;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disposição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cedido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fornecendo indicativos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Zelar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fiel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34085" marR="556260" indent="-39052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autuar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verbalmente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depois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convenientemente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apurado,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caiba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resolver,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dependam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iniciativa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própria: Desempenhar outras atividades no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50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9563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Zeladoria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copa,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jardinagem,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carrego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descarrego,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lavagem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autos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predial,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contratada,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edifício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fora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horário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expediente; Controlar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copa,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café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mineral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diversos setores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edifício-sede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r" marR="5835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divisão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Protocolo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como: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eletrônica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protocolo.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 autuar,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distribuir,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1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r" marR="6261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restrições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regimentais,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intermediária,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organizada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custodiar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temporário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acumulados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tratamento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tecnicamente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corrente,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destruição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eliminação;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descrição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acervo,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garantam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pleno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agilizem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ciclo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vital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reforço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deteriorados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danificados;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Catalogar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filmes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microfilmagem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digitalização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oficial, vedada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cessão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pretexto;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499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aceitação,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 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 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especificações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permanentes;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encontram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360680" algn="l"/>
                          <a:tab pos="1304925" algn="l"/>
                          <a:tab pos="1948180" algn="l"/>
                          <a:tab pos="2160905" algn="l"/>
                          <a:tab pos="3022600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tombamento,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969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relacionados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finalidades.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571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opções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adequadas;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treinamento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Agir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ligação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finais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alto;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configurar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softwares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hardwares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(impressoras,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placas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etc.);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9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9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falhas,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restauração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dados;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(por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exemplo,</a:t>
                      </a:r>
                      <a:r>
                        <a:rPr dirty="0" sz="1200" spc="8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backup);</a:t>
                      </a:r>
                      <a:r>
                        <a:rPr dirty="0" sz="1200" spc="8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cronogramas;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8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funcionalidade.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mensal.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admissão,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encargos,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13º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salário.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1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11352" y="1368805"/>
          <a:ext cx="896112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2855"/>
                <a:gridCol w="2611120"/>
                <a:gridCol w="3554729"/>
                <a:gridCol w="1460500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 diligências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Tribunal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 do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Janeiro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notificações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prosseguimento;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 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fiscalizadores,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desta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735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assuntos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eficaz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órgão. Assessorar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submetidos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consideração,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oferecimento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alternativas,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prováveis consequências;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submetidos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consideração.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0594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2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submetidos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consideração,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alternativas,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prováveis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consequências;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4110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placas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assinados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localizações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Arquivar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ocasionar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perda;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 conforme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aceitação,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registro 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especificações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finalidades.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6830" cy="36963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451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VI</a:t>
            </a:r>
            <a:endParaRPr sz="120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0" b="1">
                <a:latin typeface="Times New Roman"/>
                <a:cs typeface="Times New Roman"/>
              </a:rPr>
              <a:t> SUPRIMENTOS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23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Suprimentos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bens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atas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registro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preço </a:t>
            </a:r>
            <a:r>
              <a:rPr dirty="0" sz="1200">
                <a:latin typeface="Times New Roman"/>
                <a:cs typeface="Times New Roman"/>
              </a:rPr>
              <a:t>municipais,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realizando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pesquisa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preços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todos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materiais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utilizados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pelos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diversos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2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compõem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 </a:t>
            </a:r>
            <a:r>
              <a:rPr dirty="0" sz="1200">
                <a:latin typeface="Times New Roman"/>
                <a:cs typeface="Times New Roman"/>
              </a:rPr>
              <a:t>organizacional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cadastro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fornecedores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devidamente atualizado;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preparação,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todas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modalidades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licitatórias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previstas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lei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parcerias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entre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civil,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confecção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respectivos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instrumentos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convocatórios,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Chamamentos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Pregão,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Registro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Preços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(SRP)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Concorrência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ouvindo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previamente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14.133/2021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tema;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realizar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compras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centralizadas;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firmar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entes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Indireta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4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Legislativo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 a execução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licitações mediante autorização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outras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 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3299"/>
              </a:lnSpc>
              <a:spcBef>
                <a:spcPts val="81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24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Suprimentos,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comissão,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nomeação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4234560"/>
          <a:ext cx="9118600" cy="2383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845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847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Suprimentos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828040" algn="l"/>
                          <a:tab pos="991235" algn="l"/>
                          <a:tab pos="1240790" algn="l"/>
                          <a:tab pos="1614170" algn="l"/>
                          <a:tab pos="2244725" algn="l"/>
                          <a:tab pos="2548255" algn="l"/>
                          <a:tab pos="2748915" algn="l"/>
                          <a:tab pos="293497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são: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vigor;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dispositivos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Lei;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 necessários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contabilização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pagamento; 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instauração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718185" algn="l"/>
                          <a:tab pos="993775" algn="l"/>
                          <a:tab pos="1539240" algn="l"/>
                          <a:tab pos="1933575" algn="l"/>
                          <a:tab pos="2132965" algn="l"/>
                          <a:tab pos="2466340" algn="l"/>
                          <a:tab pos="305308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nº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336550" algn="l"/>
                          <a:tab pos="414020" algn="l"/>
                          <a:tab pos="860425" algn="l"/>
                          <a:tab pos="965200" algn="l"/>
                          <a:tab pos="1006475" algn="l"/>
                          <a:tab pos="1090295" algn="l"/>
                          <a:tab pos="1153160" algn="l"/>
                          <a:tab pos="1174115" algn="l"/>
                          <a:tab pos="1370330" algn="l"/>
                          <a:tab pos="1409700" algn="l"/>
                          <a:tab pos="1477645" algn="l"/>
                          <a:tab pos="1849120" algn="l"/>
                          <a:tab pos="1925320" algn="l"/>
                          <a:tab pos="2042160" algn="l"/>
                          <a:tab pos="2061845" algn="l"/>
                          <a:tab pos="2141220" algn="l"/>
                          <a:tab pos="2212975" algn="l"/>
                          <a:tab pos="2265680" algn="l"/>
                          <a:tab pos="2343785" algn="l"/>
                          <a:tab pos="2621280" algn="l"/>
                          <a:tab pos="2730500" algn="l"/>
                          <a:tab pos="2756535" algn="l"/>
                          <a:tab pos="2915285" algn="l"/>
                          <a:tab pos="303657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14.133/2021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 nº10.520/2002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alterações;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administrativos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Elaborar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inexigibilidade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Publicar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extratos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inexigibilidades;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acima;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administrativos;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	</a:t>
                      </a:r>
                      <a:r>
                        <a:rPr dirty="0" sz="1200" spc="-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fornecedores; Providenciar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Tribunal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revisão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relativos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executar, supervisionar,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Licitações;				</a:t>
                      </a:r>
                      <a:r>
                        <a:rPr dirty="0" sz="1200" spc="-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eficaz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determinação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do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Procuradoria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consultoria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jurídico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oportuno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eficaz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permitam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compromissos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assumidos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celebrados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Ordenar,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vigor,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jurídicas,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será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indent="1438910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251015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abertura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assinaturas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editais,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julgamentos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adjudicações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certames,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contratual,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contratações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recaírem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dotações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custeio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exclusiva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cientificando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Assinar,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vinculados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dotações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dispostos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central,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custeio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exclusiva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todas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assemelhadas,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dispostas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Decretos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66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Suprimentos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são: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conduzir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contratações,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serviços.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final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cotações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(pesquisa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preços).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convocatórios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modalidades licitatórias.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Licitações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são: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 objeto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9055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cotação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(pesquisa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preços).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66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01725" marR="311785" indent="-80835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 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são: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tenham por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provenientes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publicidade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transparência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demandante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ganhadora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(cotação)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houver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prorrogação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administrativos.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86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59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são: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seguintes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referências: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adotada;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Comissões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divisão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4567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exercício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subsequente;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subordinadas;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882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483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viagens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8100" cy="62420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642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63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VII</a:t>
            </a:r>
            <a:endParaRPr sz="12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ASSISTÊNCIA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SOCIAL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DIREITOS </a:t>
            </a:r>
            <a:r>
              <a:rPr dirty="0" sz="1200" spc="-10" b="1">
                <a:latin typeface="Times New Roman"/>
                <a:cs typeface="Times New Roman"/>
              </a:rPr>
              <a:t>HUMANOS</a:t>
            </a: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25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Direitos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é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o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órgão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responsável</a:t>
            </a:r>
            <a:r>
              <a:rPr dirty="0" sz="1100" spc="-3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pela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gestão</a:t>
            </a:r>
            <a:r>
              <a:rPr dirty="0" sz="1100" spc="-5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do</a:t>
            </a:r>
            <a:r>
              <a:rPr dirty="0" sz="1100" spc="-4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Sistema</a:t>
            </a:r>
            <a:r>
              <a:rPr dirty="0" sz="1100" spc="-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Único</a:t>
            </a:r>
            <a:r>
              <a:rPr dirty="0" sz="1100" spc="-5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de</a:t>
            </a:r>
            <a:r>
              <a:rPr dirty="0" sz="1100" spc="-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Assistência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Social</a:t>
            </a:r>
            <a:r>
              <a:rPr dirty="0" sz="1100" spc="-35">
                <a:latin typeface="Times New Roman"/>
                <a:cs typeface="Times New Roman"/>
              </a:rPr>
              <a:t> </a:t>
            </a:r>
            <a:r>
              <a:rPr dirty="0" sz="1100" spc="-10">
                <a:latin typeface="Times New Roman"/>
                <a:cs typeface="Times New Roman"/>
              </a:rPr>
              <a:t>sendo </a:t>
            </a:r>
            <a:r>
              <a:rPr dirty="0" sz="1100">
                <a:latin typeface="Times New Roman"/>
                <a:cs typeface="Times New Roman"/>
              </a:rPr>
              <a:t>de</a:t>
            </a:r>
            <a:r>
              <a:rPr dirty="0" sz="1100" spc="3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sua</a:t>
            </a:r>
            <a:r>
              <a:rPr dirty="0" sz="1100" spc="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competência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a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coordenação,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execução,</a:t>
            </a:r>
            <a:r>
              <a:rPr dirty="0" sz="1100" spc="3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acompanhamento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e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avaliação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dos</a:t>
            </a:r>
            <a:r>
              <a:rPr dirty="0" sz="1100" spc="2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serviços,</a:t>
            </a:r>
            <a:r>
              <a:rPr dirty="0" sz="1100" spc="3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programas,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projetos</a:t>
            </a:r>
            <a:r>
              <a:rPr dirty="0" sz="1100" spc="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e</a:t>
            </a:r>
            <a:r>
              <a:rPr dirty="0" sz="1100" spc="35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benefícios</a:t>
            </a:r>
            <a:r>
              <a:rPr dirty="0" sz="1100" spc="40">
                <a:latin typeface="Times New Roman"/>
                <a:cs typeface="Times New Roman"/>
              </a:rPr>
              <a:t> </a:t>
            </a:r>
            <a:r>
              <a:rPr dirty="0" sz="1100">
                <a:latin typeface="Times New Roman"/>
                <a:cs typeface="Times New Roman"/>
              </a:rPr>
              <a:t>sociais.</a:t>
            </a:r>
            <a:r>
              <a:rPr dirty="0" sz="11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implementar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englobando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tendo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diretrizes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descentralização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social; II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anualmente,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respectiva </a:t>
            </a:r>
            <a:r>
              <a:rPr dirty="0" sz="1200">
                <a:latin typeface="Times New Roman"/>
                <a:cs typeface="Times New Roman"/>
              </a:rPr>
              <a:t>programação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nele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inseridos;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III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disposições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constantes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Orgânica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Estatuto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Criança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Adolescente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IV</a:t>
            </a:r>
            <a:endParaRPr sz="1200">
              <a:latin typeface="Times New Roman"/>
              <a:cs typeface="Times New Roman"/>
            </a:endParaRPr>
          </a:p>
          <a:p>
            <a:pPr algn="just" marL="102235" indent="-89535">
              <a:lnSpc>
                <a:spcPct val="100000"/>
              </a:lnSpc>
              <a:spcBef>
                <a:spcPts val="50"/>
              </a:spcBef>
              <a:buChar char="-"/>
              <a:tabLst>
                <a:tab pos="102235" algn="l"/>
              </a:tabLst>
            </a:pPr>
            <a:r>
              <a:rPr dirty="0" sz="1200">
                <a:latin typeface="Times New Roman"/>
                <a:cs typeface="Times New Roman"/>
              </a:rPr>
              <a:t>Buscar,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esferas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entendimentos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V</a:t>
            </a:r>
            <a:endParaRPr sz="1200">
              <a:latin typeface="Times New Roman"/>
              <a:cs typeface="Times New Roman"/>
            </a:endParaRPr>
          </a:p>
          <a:p>
            <a:pPr algn="just" marL="12700" marR="6350" indent="84455">
              <a:lnSpc>
                <a:spcPct val="103400"/>
              </a:lnSpc>
              <a:buChar char="-"/>
              <a:tabLst>
                <a:tab pos="97155" algn="l"/>
              </a:tabLst>
            </a:pPr>
            <a:r>
              <a:rPr dirty="0" sz="1200">
                <a:latin typeface="Times New Roman"/>
                <a:cs typeface="Times New Roman"/>
              </a:rPr>
              <a:t>Dar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suporte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facilitar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conselhos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respectivos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cumprimento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suas </a:t>
            </a:r>
            <a:r>
              <a:rPr dirty="0" sz="1200">
                <a:latin typeface="Times New Roman"/>
                <a:cs typeface="Times New Roman"/>
              </a:rPr>
              <a:t>finalidades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atribuições;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Disponibilizar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atendimento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principalmente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refere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crianças,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adolescentes,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migrante,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mulher,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portadores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comunitária,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orientação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proteção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termos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institucionais,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extensão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limites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estabelecidos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específica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vigor,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proteção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as </a:t>
            </a:r>
            <a:r>
              <a:rPr dirty="0" sz="1200" spc="-10">
                <a:latin typeface="Times New Roman"/>
                <a:cs typeface="Times New Roman"/>
              </a:rPr>
              <a:t>discriminações,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valorizar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dignidade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valores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fundamentais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cidadania;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VII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fim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contribuir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melhoria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condições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excluída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pleno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cidadania,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reinserindo-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esfera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comunitária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familiar;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VIII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Assegurar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sejam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família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principal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referencial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para</a:t>
            </a: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3400"/>
              </a:lnSpc>
              <a:spcBef>
                <a:spcPts val="10"/>
              </a:spcBef>
            </a:pP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integral;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IX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inclusão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usuários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social,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garantindo-lhes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acesso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bens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sociais</a:t>
            </a:r>
            <a:r>
              <a:rPr dirty="0" sz="1200" spc="-5">
                <a:latin typeface="Times New Roman"/>
                <a:cs typeface="Times New Roman"/>
              </a:rPr>
              <a:t> básicos,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qualidade;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Prestar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social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Proteção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Proteção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Média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Alta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Complexidade.</a:t>
            </a:r>
            <a:r>
              <a:rPr dirty="0" sz="1200">
                <a:latin typeface="Times New Roman"/>
                <a:cs typeface="Times New Roman"/>
              </a:rPr>
              <a:t> XI</a:t>
            </a:r>
            <a:r>
              <a:rPr dirty="0" sz="1200" spc="-5">
                <a:latin typeface="Times New Roman"/>
                <a:cs typeface="Times New Roman"/>
              </a:rPr>
              <a:t> -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supervisionar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Política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Assistência Social,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consonância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diretrizes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estabelecidas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Plano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Governo,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legislação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estadual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federal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pertinentes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observando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ainda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orientações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deliberações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Conselho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Assistência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Social;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XII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garantir</a:t>
            </a:r>
            <a:r>
              <a:rPr dirty="0" sz="1200">
                <a:latin typeface="Times New Roman"/>
                <a:cs typeface="Times New Roman"/>
              </a:rPr>
              <a:t> o </a:t>
            </a:r>
            <a:r>
              <a:rPr dirty="0" sz="1200" spc="-10">
                <a:latin typeface="Times New Roman"/>
                <a:cs typeface="Times New Roman"/>
              </a:rPr>
              <a:t>funcionamento</a:t>
            </a:r>
            <a:r>
              <a:rPr dirty="0" sz="1200">
                <a:latin typeface="Times New Roman"/>
                <a:cs typeface="Times New Roman"/>
              </a:rPr>
              <a:t> do </a:t>
            </a:r>
            <a:r>
              <a:rPr dirty="0" sz="1200" spc="-10">
                <a:latin typeface="Times New Roman"/>
                <a:cs typeface="Times New Roman"/>
              </a:rPr>
              <a:t>sistema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único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proteção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baseado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Tipificação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Nacional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Serviços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sócio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assistenciais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bases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padronização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nacional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serviços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equipamentos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físicos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</a:t>
            </a:r>
            <a:r>
              <a:rPr dirty="0" sz="1200" spc="-5">
                <a:latin typeface="Times New Roman"/>
                <a:cs typeface="Times New Roman"/>
              </a:rPr>
              <a:t>A</a:t>
            </a:r>
            <a:r>
              <a:rPr dirty="0" sz="1200">
                <a:latin typeface="Times New Roman"/>
                <a:cs typeface="Times New Roman"/>
              </a:rPr>
              <a:t>S.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XIII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Garantir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regulamentação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serviços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proteção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fim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prevenir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reverter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situações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vulnerabilidade,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riscos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sociais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desvantagens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pessoais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por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desenvolvimento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potencialidades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aquisições;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XIV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Formulação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diretrizes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participação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definições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sobre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financiamento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orçamento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assim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acompanhamento,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prestação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contas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 </a:t>
            </a:r>
            <a:r>
              <a:rPr dirty="0" sz="1200" spc="-10">
                <a:latin typeface="Times New Roman"/>
                <a:cs typeface="Times New Roman"/>
              </a:rPr>
              <a:t>F</a:t>
            </a:r>
            <a:r>
              <a:rPr dirty="0" sz="1200">
                <a:latin typeface="Times New Roman"/>
                <a:cs typeface="Times New Roman"/>
              </a:rPr>
              <a:t>undo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Assistência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Social;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XV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Beneficio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Prestação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Continuada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(BPC),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articulando-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aos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demais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serviços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social,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regulamentação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benefícios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33026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7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103400"/>
              </a:lnSpc>
            </a:pPr>
            <a:r>
              <a:rPr dirty="0" sz="1200">
                <a:latin typeface="Times New Roman"/>
                <a:cs typeface="Times New Roman"/>
              </a:rPr>
              <a:t>eventuais,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vistas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cobertura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necessidades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advindas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ocorrência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contingências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sociais;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XVI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Programar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 </a:t>
            </a:r>
            <a:r>
              <a:rPr dirty="0" sz="1200">
                <a:latin typeface="Times New Roman"/>
                <a:cs typeface="Times New Roman"/>
              </a:rPr>
              <a:t>monitoramento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nível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proteção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vistas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planejamento,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dos </a:t>
            </a:r>
            <a:r>
              <a:rPr dirty="0" sz="1200">
                <a:latin typeface="Times New Roman"/>
                <a:cs typeface="Times New Roman"/>
              </a:rPr>
              <a:t>resultados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Social.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XVII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privilegia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qualificação </a:t>
            </a:r>
            <a:r>
              <a:rPr dirty="0" sz="1200">
                <a:latin typeface="Times New Roman"/>
                <a:cs typeface="Times New Roman"/>
              </a:rPr>
              <a:t>técnico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valorização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trabalhadores 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trabalhadores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atuantes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(Sistema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Social),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qualidade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sócio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assistenciais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disponibilizados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sociedade.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XVIII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diretamente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descentralizada,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segmentos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carentes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buscando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atingir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oficialmente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estabelecidos;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XIX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– </a:t>
            </a:r>
            <a:r>
              <a:rPr dirty="0" sz="1200">
                <a:latin typeface="Times New Roman"/>
                <a:cs typeface="Times New Roman"/>
              </a:rPr>
              <a:t>Gerir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Habitação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Social;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XX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assuntos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nesta </a:t>
            </a:r>
            <a:r>
              <a:rPr dirty="0" sz="1200">
                <a:latin typeface="Times New Roman"/>
                <a:cs typeface="Times New Roman"/>
              </a:rPr>
              <a:t>condição lhe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cometidos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fornecer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dados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informações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subsidiar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processo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decisório.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XXI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Fundo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Habitação;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XXII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Criança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 spc="-10">
                <a:latin typeface="Times New Roman"/>
                <a:cs typeface="Times New Roman"/>
              </a:rPr>
              <a:t>Adolescente.</a:t>
            </a:r>
            <a:endParaRPr sz="1200">
              <a:latin typeface="Times New Roman"/>
              <a:cs typeface="Times New Roman"/>
            </a:endParaRPr>
          </a:p>
          <a:p>
            <a:pPr algn="just" marL="12700" marR="10160">
              <a:lnSpc>
                <a:spcPct val="104200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26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Estrutura Básica da Secretaria 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 Social e Direitos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Humanos,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 quantitativo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Executivo.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4133976"/>
          <a:ext cx="9118600" cy="25723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969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27711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87400" marR="106680" indent="-69977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153035" indent="-80010">
                        <a:lnSpc>
                          <a:spcPts val="1380"/>
                        </a:lnSpc>
                        <a:buAutoNum type="romanUcPeriod"/>
                        <a:tabLst>
                          <a:tab pos="15303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 indent="220345">
                        <a:lnSpc>
                          <a:spcPct val="103400"/>
                        </a:lnSpc>
                        <a:buAutoNum type="romanUcPeriod" startAt="2"/>
                        <a:tabLst>
                          <a:tab pos="29337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perante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colegiados</a:t>
                      </a:r>
                      <a:r>
                        <a:rPr dirty="0" sz="12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atribuição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representá-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impossibilidade;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Normatizar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funcionamento 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 III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expresso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subordinados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alocá-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organizacional;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controlar,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11352" y="1368805"/>
          <a:ext cx="8961120" cy="2379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2855"/>
                <a:gridCol w="2611120"/>
                <a:gridCol w="3554729"/>
                <a:gridCol w="1460500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submetidos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consideração;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parecer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adiantamentos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concedidos;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verificado procedimentos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contrários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TCE/RJ.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auditagem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balanços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balancetes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contábeis.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Certificados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Tribunal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Janeiro.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886460" y="4020692"/>
            <a:ext cx="8887460" cy="398780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40"/>
              </a:spcBef>
            </a:pPr>
            <a:r>
              <a:rPr dirty="0" sz="1200" b="1">
                <a:latin typeface="Times New Roman"/>
                <a:cs typeface="Times New Roman"/>
              </a:rPr>
              <a:t>Parágrafo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único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–</a:t>
            </a:r>
            <a:r>
              <a:rPr dirty="0" sz="1200" spc="-55" b="1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subsídio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corresponderá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subsídio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Secretário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(símbolo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SM)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vencimento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Subcontrolador-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Controlador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Adjunto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corresponderão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vencimento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Subsecretário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(símbolo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SS).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652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emanados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Poder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otimização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replanejamento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houver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regulamentações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ordenador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Art.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723,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27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janeiro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2022.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9469" marR="274955" indent="-576580">
                        <a:lnSpc>
                          <a:spcPct val="103299"/>
                        </a:lnSpc>
                        <a:spcBef>
                          <a:spcPts val="204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603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7239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7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relevância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gerencialmente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propondo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houver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lhe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723,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27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janeiro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2022.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476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relevância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gerencialmente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propondo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houver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lhe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723,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27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janeiro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2022.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98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abastecimento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fiscalizar, periodicamente,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inventariação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codificação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concordância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 VII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correspondente,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armazenagem,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patrimônio;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separação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requisições,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oficialização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entrega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alocação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1377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opinar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2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sempre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lançamento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informatizado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baixas;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baixa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Confeccionar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balancetes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anuais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competente.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prontamente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localização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demonstrando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órgão/responsável.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XVII-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convenientes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 pública.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43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judiciais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representatividade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(Procuradoria-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Município);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 convênios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titular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normativos;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59180" marR="422909" indent="-65278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Arquivar,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romaneios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recebidos,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requisições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fornecedores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correspondente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suficiente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obrigatoriamente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abaixo: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a)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disponibilizar,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mensalmente,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retratem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evolução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balanço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b)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provenientes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conferindo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entregues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c)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minuciosamente,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entregue,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empenho;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 indent="159385">
                        <a:lnSpc>
                          <a:spcPts val="1490"/>
                        </a:lnSpc>
                        <a:spcBef>
                          <a:spcPts val="55"/>
                        </a:spcBef>
                        <a:buAutoNum type="alphaLcParenR" startAt="4"/>
                        <a:tabLst>
                          <a:tab pos="23241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registro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“Entrada”,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recebido,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35585" indent="-162560">
                        <a:lnSpc>
                          <a:spcPts val="1430"/>
                        </a:lnSpc>
                        <a:buAutoNum type="alphaLcParenR" startAt="4"/>
                        <a:tabLst>
                          <a:tab pos="23558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armazenar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Boas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Estocagem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f)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2899"/>
                        </a:lnSpc>
                        <a:spcBef>
                          <a:spcPts val="2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totalidade,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validade;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g)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eventual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h)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vigência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caso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haja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aditivo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validade;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i)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abaixo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mínimo,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finanças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j)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evitar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estoques excessivos,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 físicos,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validade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outras),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falta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desorganizações;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l)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considerando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físico;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m)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podendo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fornecê-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terceiros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expressa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15669" marR="171450" indent="-7639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Física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reforma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 e orienta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prediais,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corretiva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SMASDH.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predial,</a:t>
                      </a:r>
                      <a:r>
                        <a:rPr dirty="0" sz="1200" spc="5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acompanha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serviços.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escalas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pedidos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produtos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faltantes.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795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489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 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Trazer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adequem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realidade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aumentar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cunho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procedimentos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descritos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n°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14.133/2021;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autorização,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pedido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ordenadora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 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 para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transforme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licitado;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Receber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foi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 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decorrer 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licitatório;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cópias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solicitadas,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demanda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Fotocopiar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revisar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licitatórios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tange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federais.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250825" indent="-177800">
                        <a:lnSpc>
                          <a:spcPts val="1355"/>
                        </a:lnSpc>
                        <a:buAutoNum type="romanUcPeriod"/>
                        <a:tabLst>
                          <a:tab pos="25082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socioterritorial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consequente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social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igualmente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 tipo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volume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efetivamente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21615" indent="-148590">
                        <a:lnSpc>
                          <a:spcPct val="100000"/>
                        </a:lnSpc>
                        <a:spcBef>
                          <a:spcPts val="60"/>
                        </a:spcBef>
                        <a:buAutoNum type="romanUcPeriod" startAt="2"/>
                        <a:tabLst>
                          <a:tab pos="22161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planos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diagnósticos,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diagnósticos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circunscritos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cadastramento</a:t>
                      </a:r>
                      <a:r>
                        <a:rPr dirty="0" sz="1200" spc="1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cadastral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CADÚNICO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CADÚNICO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ferramenta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mapas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territórios,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traçar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perfil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vulneráveis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estimar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potencial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território;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Fornecer,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sistematicamente,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socioassistencial,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especialmente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CREAS,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territorializados,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produzidos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CADÚNICO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fontes,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7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próprios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cadastros,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bases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renda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1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assistenciais</a:t>
                      </a:r>
                      <a:r>
                        <a:rPr dirty="0" sz="1200" spc="1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apresentam</a:t>
                      </a:r>
                      <a:r>
                        <a:rPr dirty="0" sz="1200" spc="1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características</a:t>
                      </a:r>
                      <a:r>
                        <a:rPr dirty="0" sz="1200" spc="1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potenciais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demandantes</a:t>
                      </a:r>
                      <a:r>
                        <a:rPr dirty="0" sz="1200" spc="2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distintos</a:t>
                      </a:r>
                      <a:r>
                        <a:rPr dirty="0" sz="1200" spc="2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socioassistenciais</a:t>
                      </a:r>
                      <a:r>
                        <a:rPr dirty="0" sz="1200" spc="1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1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1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CREAS;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sistematicamente,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listagens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territorializadas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descumprimento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condicionalidades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Bolsa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bloqueio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suspensão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destas famílias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referidas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deve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contemplar,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mínimo,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envolvam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violência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intrafamiliar,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abuso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exploração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sexual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 infantil;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atendimentos realizados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socioassistencial,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padronização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vez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relevância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caracterização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 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841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provêm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socioassistencial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6019800" cy="69354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273812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290449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V</a:t>
            </a:r>
            <a:endParaRPr sz="1200">
              <a:latin typeface="Times New Roman"/>
              <a:cs typeface="Times New Roman"/>
            </a:endParaRPr>
          </a:p>
          <a:p>
            <a:pPr algn="ctr" marL="289560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DOS ÓRGÃOS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AUXILIARES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Art. 16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auxiliares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  <a:p>
            <a:pPr marL="857250" indent="-12509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85725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>
                <a:latin typeface="Times New Roman"/>
                <a:cs typeface="Times New Roman"/>
              </a:rPr>
              <a:t> 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Governo;</a:t>
            </a:r>
            <a:endParaRPr sz="1200">
              <a:latin typeface="Times New Roman"/>
              <a:cs typeface="Times New Roman"/>
            </a:endParaRPr>
          </a:p>
          <a:p>
            <a:pPr marL="1204595" indent="-47244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120459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Fazenda;</a:t>
            </a:r>
            <a:endParaRPr sz="1200">
              <a:latin typeface="Times New Roman"/>
              <a:cs typeface="Times New Roman"/>
            </a:endParaRPr>
          </a:p>
          <a:p>
            <a:pPr marL="970915" indent="-27559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97091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Educação;</a:t>
            </a:r>
            <a:endParaRPr sz="1200">
              <a:latin typeface="Times New Roman"/>
              <a:cs typeface="Times New Roman"/>
            </a:endParaRPr>
          </a:p>
          <a:p>
            <a:pPr marL="918210" indent="-22288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91821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Saúde;</a:t>
            </a:r>
            <a:endParaRPr sz="1200">
              <a:latin typeface="Times New Roman"/>
              <a:cs typeface="Times New Roman"/>
            </a:endParaRPr>
          </a:p>
          <a:p>
            <a:pPr marL="909319" indent="-21399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909319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Administração;</a:t>
            </a:r>
            <a:endParaRPr sz="1200">
              <a:latin typeface="Times New Roman"/>
              <a:cs typeface="Times New Roman"/>
            </a:endParaRPr>
          </a:p>
          <a:p>
            <a:pPr marL="969644" indent="-274320">
              <a:lnSpc>
                <a:spcPct val="100000"/>
              </a:lnSpc>
              <a:spcBef>
                <a:spcPts val="880"/>
              </a:spcBef>
              <a:buAutoNum type="romanUcPeriod"/>
              <a:tabLst>
                <a:tab pos="969644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Suprimentos;</a:t>
            </a:r>
            <a:endParaRPr sz="1200">
              <a:latin typeface="Times New Roman"/>
              <a:cs typeface="Times New Roman"/>
            </a:endParaRPr>
          </a:p>
          <a:p>
            <a:pPr marL="1019175" indent="-28575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101917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Humanos;</a:t>
            </a:r>
            <a:endParaRPr sz="1200">
              <a:latin typeface="Times New Roman"/>
              <a:cs typeface="Times New Roman"/>
            </a:endParaRPr>
          </a:p>
          <a:p>
            <a:pPr marL="1069975" indent="-336550">
              <a:lnSpc>
                <a:spcPct val="100000"/>
              </a:lnSpc>
              <a:spcBef>
                <a:spcPts val="860"/>
              </a:spcBef>
              <a:buAutoNum type="romanUcPeriod"/>
              <a:tabLst>
                <a:tab pos="106997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 </a:t>
            </a:r>
            <a:r>
              <a:rPr dirty="0" sz="1200">
                <a:latin typeface="Times New Roman"/>
                <a:cs typeface="Times New Roman"/>
              </a:rPr>
              <a:t>Sustentável, Indústria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Comércio;</a:t>
            </a:r>
            <a:endParaRPr sz="1200">
              <a:latin typeface="Times New Roman"/>
              <a:cs typeface="Times New Roman"/>
            </a:endParaRPr>
          </a:p>
          <a:p>
            <a:pPr marL="969644" indent="-236220">
              <a:lnSpc>
                <a:spcPct val="100000"/>
              </a:lnSpc>
              <a:spcBef>
                <a:spcPts val="830"/>
              </a:spcBef>
              <a:buAutoNum type="romanUcPeriod"/>
              <a:tabLst>
                <a:tab pos="969644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Ambiente, </a:t>
            </a:r>
            <a:r>
              <a:rPr dirty="0" sz="1200" spc="-10">
                <a:latin typeface="Times New Roman"/>
                <a:cs typeface="Times New Roman"/>
              </a:rPr>
              <a:t>Sustentabilidade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Bem-</a:t>
            </a:r>
            <a:r>
              <a:rPr dirty="0" sz="1200">
                <a:latin typeface="Times New Roman"/>
                <a:cs typeface="Times New Roman"/>
              </a:rPr>
              <a:t>Estar </a:t>
            </a:r>
            <a:r>
              <a:rPr dirty="0" sz="1200" spc="-10">
                <a:latin typeface="Times New Roman"/>
                <a:cs typeface="Times New Roman"/>
              </a:rPr>
              <a:t>Animal;</a:t>
            </a:r>
            <a:endParaRPr sz="1200">
              <a:latin typeface="Times New Roman"/>
              <a:cs typeface="Times New Roman"/>
            </a:endParaRPr>
          </a:p>
          <a:p>
            <a:pPr marL="918210" indent="-184785">
              <a:lnSpc>
                <a:spcPct val="100000"/>
              </a:lnSpc>
              <a:spcBef>
                <a:spcPts val="845"/>
              </a:spcBef>
              <a:buAutoNum type="romanUcPeriod"/>
              <a:tabLst>
                <a:tab pos="91821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Emprego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Renda;</a:t>
            </a:r>
            <a:endParaRPr sz="1200">
              <a:latin typeface="Times New Roman"/>
              <a:cs typeface="Times New Roman"/>
            </a:endParaRPr>
          </a:p>
          <a:p>
            <a:pPr marL="732155">
              <a:lnSpc>
                <a:spcPct val="100000"/>
              </a:lnSpc>
              <a:spcBef>
                <a:spcPts val="875"/>
              </a:spcBef>
            </a:pPr>
            <a:r>
              <a:rPr dirty="0" sz="1200">
                <a:latin typeface="Times New Roman"/>
                <a:cs typeface="Times New Roman"/>
              </a:rPr>
              <a:t>XII.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Agronegócios, Pesca,</a:t>
            </a:r>
            <a:r>
              <a:rPr dirty="0" sz="1200" spc="-10">
                <a:latin typeface="Times New Roman"/>
                <a:cs typeface="Times New Roman"/>
              </a:rPr>
              <a:t> Comércio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Abastecimento;</a:t>
            </a:r>
            <a:endParaRPr sz="1200">
              <a:latin typeface="Times New Roman"/>
              <a:cs typeface="Times New Roman"/>
            </a:endParaRPr>
          </a:p>
          <a:p>
            <a:pPr marL="1029335" indent="-297180">
              <a:lnSpc>
                <a:spcPct val="100000"/>
              </a:lnSpc>
              <a:spcBef>
                <a:spcPts val="825"/>
              </a:spcBef>
              <a:buAutoNum type="romanUcPeriod" startAt="15"/>
              <a:tabLst>
                <a:tab pos="102933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Turismo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Juventude;</a:t>
            </a:r>
            <a:endParaRPr sz="1200">
              <a:latin typeface="Times New Roman"/>
              <a:cs typeface="Times New Roman"/>
            </a:endParaRPr>
          </a:p>
          <a:p>
            <a:pPr marL="1081405" indent="-349250">
              <a:lnSpc>
                <a:spcPct val="100000"/>
              </a:lnSpc>
              <a:spcBef>
                <a:spcPts val="880"/>
              </a:spcBef>
              <a:buAutoNum type="romanUcPeriod" startAt="15"/>
              <a:tabLst>
                <a:tab pos="108140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Lazer;</a:t>
            </a:r>
            <a:endParaRPr sz="1200">
              <a:latin typeface="Times New Roman"/>
              <a:cs typeface="Times New Roman"/>
            </a:endParaRPr>
          </a:p>
          <a:p>
            <a:pPr marL="1202690" indent="-470534">
              <a:lnSpc>
                <a:spcPct val="100000"/>
              </a:lnSpc>
              <a:spcBef>
                <a:spcPts val="825"/>
              </a:spcBef>
              <a:buAutoNum type="romanUcPeriod" startAt="15"/>
              <a:tabLst>
                <a:tab pos="120269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 </a:t>
            </a:r>
            <a:r>
              <a:rPr dirty="0" sz="1200" spc="-10">
                <a:latin typeface="Times New Roman"/>
                <a:cs typeface="Times New Roman"/>
              </a:rPr>
              <a:t>Públicos;</a:t>
            </a:r>
            <a:endParaRPr sz="1200">
              <a:latin typeface="Times New Roman"/>
              <a:cs typeface="Times New Roman"/>
            </a:endParaRPr>
          </a:p>
          <a:p>
            <a:pPr marL="1203325" indent="-471170">
              <a:lnSpc>
                <a:spcPct val="100000"/>
              </a:lnSpc>
              <a:spcBef>
                <a:spcPts val="875"/>
              </a:spcBef>
              <a:buAutoNum type="romanUcPeriod" startAt="15"/>
              <a:tabLst>
                <a:tab pos="120332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10">
                <a:latin typeface="Times New Roman"/>
                <a:cs typeface="Times New Roman"/>
              </a:rPr>
              <a:t> Civil;</a:t>
            </a:r>
            <a:endParaRPr sz="1200">
              <a:latin typeface="Times New Roman"/>
              <a:cs typeface="Times New Roman"/>
            </a:endParaRPr>
          </a:p>
          <a:p>
            <a:pPr marL="1130300" indent="-398145">
              <a:lnSpc>
                <a:spcPct val="100000"/>
              </a:lnSpc>
              <a:spcBef>
                <a:spcPts val="844"/>
              </a:spcBef>
              <a:buAutoNum type="romanUcPeriod" startAt="15"/>
              <a:tabLst>
                <a:tab pos="113030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>
                <a:latin typeface="Times New Roman"/>
                <a:cs typeface="Times New Roman"/>
              </a:rPr>
              <a:t> 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Obras;</a:t>
            </a:r>
            <a:endParaRPr sz="1200">
              <a:latin typeface="Times New Roman"/>
              <a:cs typeface="Times New Roman"/>
            </a:endParaRPr>
          </a:p>
          <a:p>
            <a:pPr marL="1029335" indent="-297180">
              <a:lnSpc>
                <a:spcPct val="100000"/>
              </a:lnSpc>
              <a:spcBef>
                <a:spcPts val="840"/>
              </a:spcBef>
              <a:buAutoNum type="romanUcPeriod" startAt="15"/>
              <a:tabLst>
                <a:tab pos="102933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-10">
                <a:latin typeface="Times New Roman"/>
                <a:cs typeface="Times New Roman"/>
              </a:rPr>
              <a:t> Pública;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diálogo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provisão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provêm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socioassistencial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anteriormente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referidos,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Censo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coletadas;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diálogo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socioassistencial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socioassistencial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1435">
                        <a:lnSpc>
                          <a:spcPct val="103600"/>
                        </a:lnSpc>
                        <a:spcBef>
                          <a:spcPts val="5"/>
                        </a:spcBef>
                        <a:tabLst>
                          <a:tab pos="674370" algn="l"/>
                          <a:tab pos="833119" algn="l"/>
                          <a:tab pos="887730" algn="l"/>
                          <a:tab pos="1213485" algn="l"/>
                          <a:tab pos="1235075" algn="l"/>
                          <a:tab pos="1611630" algn="l"/>
                          <a:tab pos="1880235" algn="l"/>
                          <a:tab pos="2181225" algn="l"/>
                          <a:tab pos="2346325" algn="l"/>
                          <a:tab pos="2464435" algn="l"/>
                          <a:tab pos="2619375" algn="l"/>
                          <a:tab pos="2661920" algn="l"/>
                          <a:tab pos="310642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ofertados;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afetam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XVII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46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210820" indent="-137795">
                        <a:lnSpc>
                          <a:spcPts val="1355"/>
                        </a:lnSpc>
                        <a:buAutoNum type="romanUcPeriod"/>
                        <a:tabLst>
                          <a:tab pos="21082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houver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permitam,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hardware,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 indent="254000">
                        <a:lnSpc>
                          <a:spcPct val="103299"/>
                        </a:lnSpc>
                        <a:spcBef>
                          <a:spcPts val="10"/>
                        </a:spcBef>
                        <a:buAutoNum type="romanUcPeriod" startAt="2"/>
                        <a:tabLst>
                          <a:tab pos="32702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utilizados tanto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tecnológicas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tornem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façam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efetuando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restrições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promovidos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designando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próprio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fizer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admissão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demissão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anotações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oficiais;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adotada;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(férias,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licenças,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rescisões,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etc.);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RH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alocação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IV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colaboradores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1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35"/>
                        </a:spcBef>
                        <a:tabLst>
                          <a:tab pos="940435" algn="l"/>
                          <a:tab pos="1543685" algn="l"/>
                          <a:tab pos="231838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44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3442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857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86485" marR="243204" indent="-86042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Cidadania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gerencialmente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colegiados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vinculados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Comissões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Comissões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conferencias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eleitorais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Conselheiros;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colegiados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difusão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importância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social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1595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7550" marR="492759" indent="-23812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Química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projetos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abusivo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drogas;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complementação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tratamento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abusivos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substâncias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psicoativas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compatibilizar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substâncias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psicoativas;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acolhimento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71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38175" marR="248920" indent="-40576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Divisão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Deficiência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Captar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normatizem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regulamentem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ações 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promovam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integração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 competências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 468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julho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2008.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86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Auxílios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Isenções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eventuais;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concessões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acompanhamento;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9157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beneficiários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monitoramento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785">
                        <a:lnSpc>
                          <a:spcPct val="103299"/>
                        </a:lnSpc>
                        <a:spcBef>
                          <a:spcPts val="80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regras,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CREAS.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772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Básica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risco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indivíduos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básica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conteúdo,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cobertura,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ofertas,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estudos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viabilizem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básica,</a:t>
                      </a:r>
                      <a:r>
                        <a:rPr dirty="0" sz="1200" spc="10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10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0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hierarquização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abrangendo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técnicos,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conselheiros,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prestado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diferentes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BPC,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beneficiários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fortalecimento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convivência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intergovernamental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 Especial: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populacionais,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encontram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circunstancial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conjuntural,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desvantagens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cobertura,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qualidade;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hierarquização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multidisciplinares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possibilitem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Analisar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contrarreferência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prestadoras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cofinanciamento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conselheiros,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 social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SEMAS,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X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setoriais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infância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adolescência,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intergovernamental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fortalecimento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26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risco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apresentadas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serviços, programas,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conteúdo,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cobertura,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hierarquização das ações;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 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conselheiros,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prestado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diferentes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BPC,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beneficiários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fortalecimento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convivência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intergovernamental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8735" cy="51625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705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marL="1137920" indent="-405765">
              <a:lnSpc>
                <a:spcPct val="100000"/>
              </a:lnSpc>
              <a:spcBef>
                <a:spcPts val="1175"/>
              </a:spcBef>
              <a:buAutoNum type="romanUcPeriod" startAt="21"/>
              <a:tabLst>
                <a:tab pos="1137920" algn="l"/>
              </a:tabLst>
            </a:pPr>
            <a:r>
              <a:rPr dirty="0" sz="1200">
                <a:latin typeface="Times New Roman"/>
                <a:cs typeface="Times New Roman"/>
              </a:rPr>
              <a:t>Junta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Militar;</a:t>
            </a:r>
            <a:endParaRPr sz="1200">
              <a:latin typeface="Times New Roman"/>
              <a:cs typeface="Times New Roman"/>
            </a:endParaRPr>
          </a:p>
          <a:p>
            <a:pPr marL="1179830" indent="-447675">
              <a:lnSpc>
                <a:spcPct val="100000"/>
              </a:lnSpc>
              <a:spcBef>
                <a:spcPts val="1320"/>
              </a:spcBef>
              <a:buAutoNum type="romanUcPeriod" startAt="21"/>
              <a:tabLst>
                <a:tab pos="117983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Mulher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Família;</a:t>
            </a:r>
            <a:endParaRPr sz="1200">
              <a:latin typeface="Times New Roman"/>
              <a:cs typeface="Times New Roman"/>
            </a:endParaRPr>
          </a:p>
          <a:p>
            <a:pPr marL="1203325" indent="-471170">
              <a:lnSpc>
                <a:spcPct val="100000"/>
              </a:lnSpc>
              <a:spcBef>
                <a:spcPts val="875"/>
              </a:spcBef>
              <a:buAutoNum type="romanUcPeriod" startAt="21"/>
              <a:tabLst>
                <a:tab pos="120332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10">
                <a:latin typeface="Times New Roman"/>
                <a:cs typeface="Times New Roman"/>
              </a:rPr>
              <a:t> Idosa;</a:t>
            </a:r>
            <a:endParaRPr sz="1200">
              <a:latin typeface="Times New Roman"/>
              <a:cs typeface="Times New Roman"/>
            </a:endParaRPr>
          </a:p>
          <a:p>
            <a:pPr marL="1203325" indent="-471170">
              <a:lnSpc>
                <a:spcPct val="100000"/>
              </a:lnSpc>
              <a:spcBef>
                <a:spcPts val="865"/>
              </a:spcBef>
              <a:buAutoNum type="romanUcPeriod" startAt="21"/>
              <a:tabLst>
                <a:tab pos="1203325" algn="l"/>
              </a:tabLst>
            </a:pPr>
            <a:r>
              <a:rPr dirty="0" sz="1200" spc="-2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Transportes</a:t>
            </a:r>
            <a:r>
              <a:rPr dirty="0" sz="1200">
                <a:latin typeface="Times New Roman"/>
                <a:cs typeface="Times New Roman"/>
              </a:rPr>
              <a:t> 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Mobilidade </a:t>
            </a:r>
            <a:r>
              <a:rPr dirty="0" sz="1200" spc="-10">
                <a:latin typeface="Times New Roman"/>
                <a:cs typeface="Times New Roman"/>
              </a:rPr>
              <a:t>Urbana;</a:t>
            </a:r>
            <a:endParaRPr sz="1200">
              <a:latin typeface="Times New Roman"/>
              <a:cs typeface="Times New Roman"/>
            </a:endParaRPr>
          </a:p>
          <a:p>
            <a:pPr marL="1202690" indent="-470534">
              <a:lnSpc>
                <a:spcPct val="100000"/>
              </a:lnSpc>
              <a:spcBef>
                <a:spcPts val="830"/>
              </a:spcBef>
              <a:buAutoNum type="romanUcPeriod" startAt="21"/>
              <a:tabLst>
                <a:tab pos="120269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Ciência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Tecnologia;</a:t>
            </a:r>
            <a:endParaRPr sz="1200">
              <a:latin typeface="Times New Roman"/>
              <a:cs typeface="Times New Roman"/>
            </a:endParaRPr>
          </a:p>
          <a:p>
            <a:pPr marL="1203960" indent="-471805">
              <a:lnSpc>
                <a:spcPct val="100000"/>
              </a:lnSpc>
              <a:spcBef>
                <a:spcPts val="1320"/>
              </a:spcBef>
              <a:buAutoNum type="romanUcPeriod" startAt="21"/>
              <a:tabLst>
                <a:tab pos="1203960" algn="l"/>
              </a:tabLst>
            </a:pP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85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GOVERNO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79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17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assistir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imediatamente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representação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população;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assistir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governamental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no </a:t>
            </a:r>
            <a:r>
              <a:rPr dirty="0" sz="1200">
                <a:latin typeface="Times New Roman"/>
                <a:cs typeface="Times New Roman"/>
              </a:rPr>
              <a:t>relacionamento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externo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instituições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privadas;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cadastro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esferas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governamentais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instituições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privadas;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agenda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audiências;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zelar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uma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imagem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adequada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 </a:t>
            </a:r>
            <a:r>
              <a:rPr dirty="0" sz="1200">
                <a:latin typeface="Times New Roman"/>
                <a:cs typeface="Times New Roman"/>
              </a:rPr>
              <a:t>junto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veículos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comunicação,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consequentemente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atendendo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expectativas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marketing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propostas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transparência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envolvidas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audiências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jornalistas;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divulgar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as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desenvolvidas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titulares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realizadas,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visando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divulgação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conhecimento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geral;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redação, </a:t>
            </a:r>
            <a:r>
              <a:rPr dirty="0" sz="1200">
                <a:latin typeface="Times New Roman"/>
                <a:cs typeface="Times New Roman"/>
              </a:rPr>
              <a:t>registro,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publicação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expedição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oficiais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edição,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finalização,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impressão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distribuição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veículo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publicação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oficial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 Especial: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populacionais,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encontram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circunstancial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conjuntural,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desvantagens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cobertura,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ofertas,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qualidade;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hierarquização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multidisciplinares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possibilitem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contrarreferência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prestadoras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especial,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cofinanciamento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continuados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técnicos,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conselheiros,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organizacionais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SEMAS,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Estado,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proteção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 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setoriais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infância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0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adolescência,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 –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 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cooperação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intergovernamental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716915" algn="l"/>
                          <a:tab pos="1414780" algn="l"/>
                          <a:tab pos="1697989" algn="l"/>
                          <a:tab pos="282067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riscos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88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familiares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485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50495" marR="163830" indent="85090">
                        <a:lnSpc>
                          <a:spcPct val="1042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 Especial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CREAS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segmentos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populacionais,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encontram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circunstancial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conjuntural,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desvantagens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pessoais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cobertura,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viabilizem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hierarquização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multidisciplinares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possibilitem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 comunitária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contrarreferência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 prestadoras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cofinanciamento 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continuados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19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2190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 capacitação,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conselheiros,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 social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organizacionais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SEMAS,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X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setoriais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infância 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adolescência, idosos,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indivíduos;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intergovernamental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comunitários.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5685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77215" marR="160655" indent="-43307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contrarreferência,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etc.;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Mapear,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potencializar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socioassistencial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informais;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metodologias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inclusão,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desligamento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6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43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intervenções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prioritárias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definir,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Secretária,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ordenamento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7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7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7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pedagógicas,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adotadas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Abrigo;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reavaliação;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Acolhimento,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interage;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internamente,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capacitações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externas;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pedagógica,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direcionamento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abordados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mensurar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qualitativos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designar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pena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responsabilizado,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exijam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previdências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fujam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(Centros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Social)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CREAS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(Centros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Social),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perspectiva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reintegração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neste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sentido;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Bolsa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(BPC)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nos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despachar documentos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determinados;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acolhidas,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sob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 indent="351790">
                        <a:lnSpc>
                          <a:spcPct val="103299"/>
                        </a:lnSpc>
                        <a:spcBef>
                          <a:spcPts val="10"/>
                        </a:spcBef>
                        <a:buAutoNum type="romanUcPeriod" startAt="17"/>
                        <a:tabLst>
                          <a:tab pos="42481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orientações técnicas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regulamentações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tange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temática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emanadas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 indent="473075">
                        <a:lnSpc>
                          <a:spcPct val="103400"/>
                        </a:lnSpc>
                        <a:buAutoNum type="romanUcPeriod" startAt="17"/>
                        <a:tabLst>
                          <a:tab pos="5461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(CMDCA),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estando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deliberações,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serviço.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XIX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observância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Estatuto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atualizações,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12.010;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XX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interlocução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7052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destas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XXI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sobre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 instrumentos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 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XXII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plantão,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comerciais,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presencial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telefone;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§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1º: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equiparado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guardião,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parágrafo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artigo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8.069/90,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cabendo-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moral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judiciais.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§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2º: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descumprimento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dirigente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acolhimento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institucional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causará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destituição,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prejuízo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 administrativa,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criminal.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95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636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Adjunto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prioritárias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Secretária,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adotadas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Abrigo;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reavaliação;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Acolhimento,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SMASDH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interage;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internamente,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externas;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direcionamento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abordados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mensurar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qualitativos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designar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pena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responsabilizado,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exijam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previdências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fujam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(Centros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Social)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(Centros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Social),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perspectiva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reintegração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neste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sentido;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Bolsa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(BPC)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renda;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despachar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 determinados;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acolhidas,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vínculos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sob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 indent="351155">
                        <a:lnSpc>
                          <a:spcPct val="103400"/>
                        </a:lnSpc>
                        <a:buAutoNum type="romanUcPeriod" startAt="17"/>
                        <a:tabLst>
                          <a:tab pos="42418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orientações técnicas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regulamentações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tange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temática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emanadas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546100" indent="-473075">
                        <a:lnSpc>
                          <a:spcPct val="100000"/>
                        </a:lnSpc>
                        <a:spcBef>
                          <a:spcPts val="45"/>
                        </a:spcBef>
                        <a:buAutoNum type="romanUcPeriod" startAt="17"/>
                        <a:tabLst>
                          <a:tab pos="5461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(CMDCA),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deliberações,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serviço.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XIX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758555" cy="595376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47687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16383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I</a:t>
            </a:r>
            <a:endParaRPr sz="1200">
              <a:latin typeface="Times New Roman"/>
              <a:cs typeface="Times New Roman"/>
            </a:endParaRPr>
          </a:p>
          <a:p>
            <a:pPr algn="ctr" marL="15557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ESTRUTURA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ADMINISTRATIVA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420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1º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fica </a:t>
            </a:r>
            <a:r>
              <a:rPr dirty="0" sz="1200" spc="-10">
                <a:latin typeface="Times New Roman"/>
                <a:cs typeface="Times New Roman"/>
              </a:rPr>
              <a:t>reestruturada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 seguinte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endParaRPr sz="1200">
              <a:latin typeface="Times New Roman"/>
              <a:cs typeface="Times New Roman"/>
            </a:endParaRPr>
          </a:p>
          <a:p>
            <a:pPr marL="144145" indent="-127000">
              <a:lnSpc>
                <a:spcPct val="100000"/>
              </a:lnSpc>
              <a:buAutoNum type="romanUcPeriod"/>
              <a:tabLst>
                <a:tab pos="144145" algn="l"/>
              </a:tabLst>
            </a:pP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Prefeito;</a:t>
            </a:r>
            <a:endParaRPr sz="1200">
              <a:latin typeface="Times New Roman"/>
              <a:cs typeface="Times New Roman"/>
            </a:endParaRPr>
          </a:p>
          <a:p>
            <a:pPr marL="191770" indent="-17462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191770" algn="l"/>
              </a:tabLst>
            </a:pP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Vice-Prefeito;</a:t>
            </a:r>
            <a:endParaRPr sz="1200">
              <a:latin typeface="Times New Roman"/>
              <a:cs typeface="Times New Roman"/>
            </a:endParaRPr>
          </a:p>
          <a:p>
            <a:pPr marL="244475" indent="-227329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244475" algn="l"/>
              </a:tabLst>
            </a:pP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 Município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PGM;</a:t>
            </a:r>
            <a:endParaRPr sz="1200">
              <a:latin typeface="Times New Roman"/>
              <a:cs typeface="Times New Roman"/>
            </a:endParaRPr>
          </a:p>
          <a:p>
            <a:pPr marL="252095" indent="-234950">
              <a:lnSpc>
                <a:spcPct val="100000"/>
              </a:lnSpc>
              <a:spcBef>
                <a:spcPts val="844"/>
              </a:spcBef>
              <a:buAutoNum type="romanUcPeriod"/>
              <a:tabLst>
                <a:tab pos="252095" algn="l"/>
              </a:tabLst>
            </a:pPr>
            <a:r>
              <a:rPr dirty="0" sz="1200" spc="-10">
                <a:latin typeface="Times New Roman"/>
                <a:cs typeface="Times New Roman"/>
              </a:rPr>
              <a:t>Controladoria-</a:t>
            </a:r>
            <a:r>
              <a:rPr dirty="0" sz="1200">
                <a:latin typeface="Times New Roman"/>
                <a:cs typeface="Times New Roman"/>
              </a:rPr>
              <a:t>Geral do Município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CGM;</a:t>
            </a:r>
            <a:endParaRPr sz="1200">
              <a:latin typeface="Times New Roman"/>
              <a:cs typeface="Times New Roman"/>
            </a:endParaRPr>
          </a:p>
          <a:p>
            <a:pPr marL="203835" indent="-186690">
              <a:lnSpc>
                <a:spcPct val="100000"/>
              </a:lnSpc>
              <a:spcBef>
                <a:spcPts val="865"/>
              </a:spcBef>
              <a:buAutoNum type="romanUcPeriod"/>
              <a:tabLst>
                <a:tab pos="203835" algn="l"/>
              </a:tabLst>
            </a:pPr>
            <a:r>
              <a:rPr dirty="0" sz="1200">
                <a:latin typeface="Times New Roman"/>
                <a:cs typeface="Times New Roman"/>
              </a:rPr>
              <a:t>Escritório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Gerenciamento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 –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EGP;</a:t>
            </a:r>
            <a:endParaRPr sz="1200">
              <a:latin typeface="Times New Roman"/>
              <a:cs typeface="Times New Roman"/>
            </a:endParaRPr>
          </a:p>
          <a:p>
            <a:pPr marL="255270" indent="-23812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255270" algn="l"/>
              </a:tabLst>
            </a:pPr>
            <a:r>
              <a:rPr dirty="0" sz="1200" spc="-10">
                <a:latin typeface="Times New Roman"/>
                <a:cs typeface="Times New Roman"/>
              </a:rPr>
              <a:t>Cerimonial;</a:t>
            </a:r>
            <a:endParaRPr sz="1200">
              <a:latin typeface="Times New Roman"/>
              <a:cs typeface="Times New Roman"/>
            </a:endParaRPr>
          </a:p>
          <a:p>
            <a:pPr marL="302895" indent="-285750">
              <a:lnSpc>
                <a:spcPct val="100000"/>
              </a:lnSpc>
              <a:spcBef>
                <a:spcPts val="850"/>
              </a:spcBef>
              <a:buAutoNum type="romanUcPeriod"/>
              <a:tabLst>
                <a:tab pos="30289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Governo;</a:t>
            </a:r>
            <a:endParaRPr sz="1200">
              <a:latin typeface="Times New Roman"/>
              <a:cs typeface="Times New Roman"/>
            </a:endParaRPr>
          </a:p>
          <a:p>
            <a:pPr marL="352425" indent="-33528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35242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Fazenda;</a:t>
            </a:r>
            <a:endParaRPr sz="1200">
              <a:latin typeface="Times New Roman"/>
              <a:cs typeface="Times New Roman"/>
            </a:endParaRPr>
          </a:p>
          <a:p>
            <a:pPr marL="252095" indent="-234950">
              <a:lnSpc>
                <a:spcPct val="100000"/>
              </a:lnSpc>
              <a:spcBef>
                <a:spcPts val="845"/>
              </a:spcBef>
              <a:buAutoNum type="romanUcPeriod"/>
              <a:tabLst>
                <a:tab pos="25209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Educação;</a:t>
            </a:r>
            <a:endParaRPr sz="1200">
              <a:latin typeface="Times New Roman"/>
              <a:cs typeface="Times New Roman"/>
            </a:endParaRPr>
          </a:p>
          <a:p>
            <a:pPr marL="203835" indent="-186690">
              <a:lnSpc>
                <a:spcPct val="100000"/>
              </a:lnSpc>
              <a:spcBef>
                <a:spcPts val="860"/>
              </a:spcBef>
              <a:buAutoNum type="romanUcPeriod"/>
              <a:tabLst>
                <a:tab pos="20383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Saúde;</a:t>
            </a:r>
            <a:endParaRPr sz="1200">
              <a:latin typeface="Times New Roman"/>
              <a:cs typeface="Times New Roman"/>
            </a:endParaRPr>
          </a:p>
          <a:p>
            <a:pPr marL="254000" indent="-236854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254000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Administração;</a:t>
            </a:r>
            <a:endParaRPr sz="1200">
              <a:latin typeface="Times New Roman"/>
              <a:cs typeface="Times New Roman"/>
            </a:endParaRPr>
          </a:p>
          <a:p>
            <a:pPr marL="302895" indent="-285750">
              <a:lnSpc>
                <a:spcPct val="100000"/>
              </a:lnSpc>
              <a:spcBef>
                <a:spcPts val="795"/>
              </a:spcBef>
              <a:buAutoNum type="romanUcPeriod"/>
              <a:tabLst>
                <a:tab pos="30289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Suprimentos;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752840" cy="13093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47116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3299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18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850389"/>
          <a:ext cx="9119870" cy="4845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789430"/>
                <a:gridCol w="4232910"/>
                <a:gridCol w="1671954"/>
              </a:tblGrid>
              <a:tr h="295275">
                <a:tc>
                  <a:txBody>
                    <a:bodyPr/>
                    <a:lstStyle/>
                    <a:p>
                      <a:pPr marL="15240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54977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natureza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governamental,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ligação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interesses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Legislativo,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organizada,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governos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internacionais;</a:t>
                      </a:r>
                      <a:r>
                        <a:rPr dirty="0" sz="1200" spc="5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parlamentares,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concomitantemente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à: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a)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lei,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requerimentos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trâmite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Executivo,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garantindo-lhes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rápido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eficiente;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b)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Mensagens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dirigidos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Câmara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Municipal, organizando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corretas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simultâneas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andamento;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143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c)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reivindicações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Vereadores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audiências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Executivo;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pronunciamento,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Apreciar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pronunciar-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412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Estatuto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atualizações,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12.010;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XX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materiais, equipamentos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interlocução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XXI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sobre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 instrumentos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 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XXII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plantão,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comerciais,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presencial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telefone;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§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1º: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equiparado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guardião,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parágrafo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artigo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8.069/90,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cabendo-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moral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acolhidas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judiciais.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§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2º: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descumprimento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dirigente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acolhimento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institucional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causará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destituição,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prejuízo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 administrativa,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criminal.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algn="ctr" marL="317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81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contabilização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0836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regularmente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escrituração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livros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comerciais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fiscais,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 não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há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erros;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3.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conciliação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resultados;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4.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apropriação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custos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cálculos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reavaliação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ativo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depreciação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máquinas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Humanos;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5.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assinar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balancetes,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balanços,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demonstrativos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apurar</a:t>
                      </a:r>
                      <a:r>
                        <a:rPr dirty="0" sz="1200" spc="9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6.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resolução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referidas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divisões;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7.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109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16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Tesouraria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tesouraria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Fundos,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recibos;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receita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extraorçamentária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extraorçamentária;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existências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tesouraria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Fundos;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movimentação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bancária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as aplicações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 mercado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capital;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conciliação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bancária;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saldos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bancários;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 –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fechamento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bancárias;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divisão;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online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cheques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comprobatórios,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2994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papéis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conciliação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bancária, inclusive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online,</a:t>
                      </a:r>
                      <a:r>
                        <a:rPr dirty="0" sz="1200" spc="1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após</a:t>
                      </a:r>
                      <a:r>
                        <a:rPr dirty="0" sz="1200" spc="1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1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1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Providenciar,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pagas;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comprobatória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divisão;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credores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fundo,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7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divisão;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organizados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pagos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credores;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Liquidar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5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informática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determinado</a:t>
                      </a:r>
                      <a:r>
                        <a:rPr dirty="0" sz="1200" spc="9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9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competente;</a:t>
                      </a:r>
                      <a:r>
                        <a:rPr dirty="0" sz="1200" spc="9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678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8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949960" algn="l"/>
                          <a:tab pos="1227455" algn="l"/>
                          <a:tab pos="1962785" algn="l"/>
                          <a:tab pos="2171700" algn="l"/>
                          <a:tab pos="291465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tesouraria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pagamento;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8735" cy="668528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769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VIII</a:t>
            </a:r>
            <a:endParaRPr sz="12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85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5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PLANEJAMENTO,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DESENVOLVIMENTO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SUSTENTÁVEL,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INDÚSTRIA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COMÉRCIO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27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Planejamento,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Indústria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Comércio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pesquisas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projetos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contratos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realizar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levantamentos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vistas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expansão </a:t>
            </a:r>
            <a:r>
              <a:rPr dirty="0" sz="1200">
                <a:latin typeface="Times New Roman"/>
                <a:cs typeface="Times New Roman"/>
              </a:rPr>
              <a:t>econômica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elaborar,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atualizado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Diretor;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zoneamento,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dos </a:t>
            </a:r>
            <a:r>
              <a:rPr dirty="0" sz="1200">
                <a:latin typeface="Times New Roman"/>
                <a:cs typeface="Times New Roman"/>
              </a:rPr>
              <a:t>loteamentos,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parcelamento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solo;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cartográfico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regularização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fundiária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,planejamento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habitacional, </a:t>
            </a:r>
            <a:r>
              <a:rPr dirty="0" sz="1200">
                <a:latin typeface="Times New Roman"/>
                <a:cs typeface="Times New Roman"/>
              </a:rPr>
              <a:t>estabelecer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Governamental,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onde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constará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diagnóstico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integrado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problemas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indicando</a:t>
            </a:r>
            <a:r>
              <a:rPr dirty="0" sz="1200" spc="245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também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suas </a:t>
            </a:r>
            <a:r>
              <a:rPr dirty="0" sz="1200">
                <a:latin typeface="Times New Roman"/>
                <a:cs typeface="Times New Roman"/>
              </a:rPr>
              <a:t>potencialidades,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soluções,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prioridades,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quais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promoverá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sócio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– </a:t>
            </a:r>
            <a:r>
              <a:rPr dirty="0" sz="1200">
                <a:latin typeface="Times New Roman"/>
                <a:cs typeface="Times New Roman"/>
              </a:rPr>
              <a:t>econômico;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físico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territorial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urbanística;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Plurianual,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abrangendo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investimentos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serão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efetivados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Diretrizes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compreendendo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prioridades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incluindo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capital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subsequente;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afins.</a:t>
            </a:r>
            <a:r>
              <a:rPr dirty="0" sz="1200" spc="4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econômico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técnico-</a:t>
            </a:r>
            <a:r>
              <a:rPr dirty="0" sz="1200">
                <a:latin typeface="Times New Roman"/>
                <a:cs typeface="Times New Roman"/>
              </a:rPr>
              <a:t>logístico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interessados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investir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nos </a:t>
            </a:r>
            <a:r>
              <a:rPr dirty="0" sz="1200">
                <a:latin typeface="Times New Roman"/>
                <a:cs typeface="Times New Roman"/>
              </a:rPr>
              <a:t>segmentos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agronegócio,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indústria,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turismo,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comércio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ciência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tecnologia;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pesquisas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sociais,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institucionais,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ligados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potencialidades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identificar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oportunidades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empreendimentos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voltados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instalação,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localização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diversificação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empreendimentos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que </a:t>
            </a:r>
            <a:r>
              <a:rPr dirty="0" sz="1200">
                <a:latin typeface="Times New Roman"/>
                <a:cs typeface="Times New Roman"/>
              </a:rPr>
              <a:t>utilizam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insumos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disponíveis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industriais,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turismo, </a:t>
            </a:r>
            <a:r>
              <a:rPr dirty="0" sz="1200">
                <a:latin typeface="Times New Roman"/>
                <a:cs typeface="Times New Roman"/>
              </a:rPr>
              <a:t>comerciais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compatíveis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vocação 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economia de Querência;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orientação,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caráter indicativo, à iniciativa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privada quanto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à </a:t>
            </a:r>
            <a:r>
              <a:rPr dirty="0" sz="1200">
                <a:latin typeface="Times New Roman"/>
                <a:cs typeface="Times New Roman"/>
              </a:rPr>
              <a:t>implementação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empreendimentos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econômico-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2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voltados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expansão</a:t>
            </a:r>
            <a:r>
              <a:rPr dirty="0" sz="1200" spc="13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25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segmentos</a:t>
            </a:r>
            <a:r>
              <a:rPr dirty="0" sz="1200" spc="13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industrial,</a:t>
            </a:r>
            <a:r>
              <a:rPr dirty="0" sz="1200" spc="13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turístico,</a:t>
            </a:r>
            <a:r>
              <a:rPr dirty="0" sz="1200" spc="12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comerciais</a:t>
            </a:r>
            <a:r>
              <a:rPr dirty="0" sz="1200" spc="12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tecnológicos;</a:t>
            </a:r>
            <a:r>
              <a:rPr dirty="0" sz="1200" spc="14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14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incentivo</a:t>
            </a:r>
            <a:r>
              <a:rPr dirty="0" sz="1200" spc="175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14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estímulo</a:t>
            </a:r>
            <a:r>
              <a:rPr dirty="0" sz="1200" spc="135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localização</a:t>
            </a:r>
            <a:r>
              <a:rPr dirty="0" sz="1200" spc="2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30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empreendimentos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industriais,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comerciais,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turístico,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tecnológicos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atração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interessados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operar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empresariais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nesses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segmentos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particularmente,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micros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pequenas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empresas,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3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setores </a:t>
            </a:r>
            <a:r>
              <a:rPr dirty="0" sz="1200">
                <a:latin typeface="Times New Roman"/>
                <a:cs typeface="Times New Roman"/>
              </a:rPr>
              <a:t>econômicos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organismos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locais,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nacionais;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comercialização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exportação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produtos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industriais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agropecuários </a:t>
            </a:r>
            <a:r>
              <a:rPr dirty="0" sz="1200">
                <a:latin typeface="Times New Roman"/>
                <a:cs typeface="Times New Roman"/>
              </a:rPr>
              <a:t>produzidos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empresas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instaladas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incentivo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pesquisa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científica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tecnológica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tecnologia </a:t>
            </a:r>
            <a:r>
              <a:rPr dirty="0" sz="1200">
                <a:latin typeface="Times New Roman"/>
                <a:cs typeface="Times New Roman"/>
              </a:rPr>
              <a:t>industrial,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informação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tecnológica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negócios;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articulação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organismos,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governamental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iniciativa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privada,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obtenção 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aproveitamento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incentivos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desenvolvimento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Município;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fóruns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debates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sobre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cenário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macroeconômico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reflete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economia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Fórum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Permanente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Competitividade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Querência.</a:t>
            </a:r>
            <a:endParaRPr sz="1200">
              <a:latin typeface="Times New Roman"/>
              <a:cs typeface="Times New Roman"/>
            </a:endParaRPr>
          </a:p>
          <a:p>
            <a:pPr algn="just" marL="12700" marR="8890">
              <a:lnSpc>
                <a:spcPct val="103299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28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Sustentável, Indústria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Comércio,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seguinte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289558"/>
          <a:ext cx="9118600" cy="2952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969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6568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39700" marR="125730" indent="-571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 Desenvolvimento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expansão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Diretor; Administrar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loteamentos,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parcelamento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cartográfico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fundiária,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habitacional,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Governamental,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onde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constará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indicando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potencialidades,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promoverá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socioeconômico;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Fundo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143253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Habitação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FUMHABS;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físico-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Peças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(LDO,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PPA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LOA),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compreendendo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subsequente;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32205" marR="94615" indent="-105219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Peças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889635" algn="l"/>
                          <a:tab pos="1174115" algn="l"/>
                          <a:tab pos="1841500" algn="l"/>
                          <a:tab pos="259969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(LDO,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PPA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LOA),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investimentos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 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compreendendo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subsequente;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Empreendedor;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 investimentos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crescimento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 indent="1505585">
                        <a:lnSpc>
                          <a:spcPct val="103299"/>
                        </a:lnSpc>
                        <a:tabLst>
                          <a:tab pos="275399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3855" marR="342900" indent="-3048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físico-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loteamentos,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parcelamento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solo;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cartográfico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1377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Sustentável, sempre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501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50240" marR="525145" indent="-142240">
                        <a:lnSpc>
                          <a:spcPct val="1058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Habitação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Fundiária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físico-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Habitação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FUMHABS; Auxiliar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fundiária,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habitacional,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Governamental,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constará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diagnóstico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potencialidades,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soluções, prioridades,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promoverá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socioeconômico;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munícipes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habitação;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esclarecimento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 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4449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25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cartográfico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atividades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23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8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cartográfico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789430"/>
                <a:gridCol w="4232910"/>
                <a:gridCol w="167195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 ao aperfeiçoamento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 redirecionamento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privadas,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internacionais;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cenário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sócio- político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envolvendo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questões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decisórios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publicação,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 a segurança patrimonial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Prefeitura,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atividades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designações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membros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composição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pertinentes; XIV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ouvidoria,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sentido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queixas,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reclamações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auxílio,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interessados,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encarregados 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valorizando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cidadania;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tecnológicas,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previamente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determinadas, submetendo-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deliberação,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sejam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competências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66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38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membros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projeto;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orçamentos;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mitigar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atrasos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obstáculos;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expectativas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cliente,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etapas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concluídas;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participantes;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2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4855" marR="382905" indent="-37846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Fundiária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Titulação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Fundiária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Titulação: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irregularmente.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urbanização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interesse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social.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Propriedades: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138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regularizadas, assegurando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jurídica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ocupantes.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escrituras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cartórios.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Técnica: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fundiária. Garantir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aplicáveis,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 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 13.465/2017.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Comunidades: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regularização.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conflitos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fundiários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diálogo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impactadas.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Relatórios: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progresso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fundiária.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66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98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Zoneamento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(SIG)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Zoneamento: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revisar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zoneamento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diretor.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uso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solo.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Projetos: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parcelamento do solo,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construção.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compatibilidade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empreendimentos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zoneamento.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Controle: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142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515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zoneamento.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corretivas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Comunidades: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territorial.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audiências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discutir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zoneamento.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Relatórios: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georreferenciadas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Produzir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urbano.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Públicas: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Sugerir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zoneamento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crescimento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cidade.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promovam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equilíbrio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2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0" marR="487680" indent="109220">
                        <a:lnSpc>
                          <a:spcPct val="103499"/>
                        </a:lnSpc>
                        <a:spcBef>
                          <a:spcPts val="136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33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sobretudo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4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0" marR="430530" indent="-67310">
                        <a:lnSpc>
                          <a:spcPct val="104200"/>
                        </a:lnSpc>
                        <a:spcBef>
                          <a:spcPts val="9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19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24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delineadas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Indústria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9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cabe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concernentes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monitorando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fomentando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sobretudo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49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88950" marR="487680" indent="88265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Sustentável: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investimentos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plurianual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outorgas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segmentos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subsidiar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obter financiamento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pesquisas;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34334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relativo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empreendimentos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desapropriações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reassentamento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empreendimentos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 programas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tenham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faixas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domínio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vias.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032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49530">
                        <a:lnSpc>
                          <a:spcPct val="103299"/>
                        </a:lnSpc>
                        <a:tabLst>
                          <a:tab pos="369570" algn="l"/>
                          <a:tab pos="661035" algn="l"/>
                          <a:tab pos="1056005" algn="l"/>
                          <a:tab pos="1081405" algn="l"/>
                          <a:tab pos="1418590" algn="l"/>
                          <a:tab pos="2281555" algn="l"/>
                          <a:tab pos="2346960" algn="l"/>
                          <a:tab pos="311658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fomentado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  <a:tabLst>
                          <a:tab pos="1010919" algn="l"/>
                          <a:tab pos="1501775" algn="l"/>
                          <a:tab pos="2324100" algn="l"/>
                          <a:tab pos="2621280" algn="l"/>
                          <a:tab pos="311150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empresariais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regional.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30640" cy="62420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832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63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IX</a:t>
            </a:r>
            <a:endParaRPr sz="12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MEIO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AMBIENTE,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SUSTENTABILIDADE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BEM-</a:t>
            </a:r>
            <a:r>
              <a:rPr dirty="0" sz="1200" b="1">
                <a:latin typeface="Times New Roman"/>
                <a:cs typeface="Times New Roman"/>
              </a:rPr>
              <a:t>ESTAR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ANIMAL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770"/>
              </a:spcBef>
            </a:pPr>
            <a:r>
              <a:rPr dirty="0" sz="1200" spc="-5">
                <a:latin typeface="Times New Roman"/>
                <a:cs typeface="Times New Roman"/>
              </a:rPr>
              <a:t>Art.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29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Ambiente,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Sustentabilidade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Bem-Estar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Animal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educação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consciência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coletiva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conservação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valorização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natureza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como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condição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melhoria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qualidade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vida;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instituições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Federais,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Estaduais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Municipais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coordenada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relativos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preservação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recursos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naturais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renováveis;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articular</a:t>
            </a:r>
            <a:r>
              <a:rPr dirty="0" sz="1200" spc="3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órgãos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Federais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Estaduais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vistas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obtenção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financiamento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relacionados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reflorestamento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55">
                <a:latin typeface="Times New Roman"/>
                <a:cs typeface="Times New Roman"/>
              </a:rPr>
              <a:t>o</a:t>
            </a:r>
            <a:r>
              <a:rPr dirty="0" sz="1200">
                <a:latin typeface="Times New Roman"/>
                <a:cs typeface="Times New Roman"/>
              </a:rPr>
              <a:t>u </a:t>
            </a:r>
            <a:r>
              <a:rPr dirty="0" sz="1200" spc="-10">
                <a:latin typeface="Times New Roman"/>
                <a:cs typeface="Times New Roman"/>
              </a:rPr>
              <a:t>manejo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florestas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colaborar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órgão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Estadual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CEDAE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elaboração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execução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visem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poluição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causada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esgotos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sanitários;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planejar,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orientar,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controlar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avaliar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 </a:t>
            </a:r>
            <a:r>
              <a:rPr dirty="0" sz="1200" spc="-10">
                <a:latin typeface="Times New Roman"/>
                <a:cs typeface="Times New Roman"/>
              </a:rPr>
              <a:t>refere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poluição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sonora,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poluição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rios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lagos;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controle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fauna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flora;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análises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projetos;</a:t>
            </a:r>
            <a:r>
              <a:rPr dirty="0" sz="1200" spc="3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implantação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empreendimentos;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licença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operação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poluentes;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sustentável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abrangerá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planejamento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ambiental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4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especiais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cadastro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poluentes;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preservar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restaurar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processos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ecológicos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essenciais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integridade</a:t>
            </a:r>
            <a:r>
              <a:rPr dirty="0" sz="1200" spc="2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patrimônio;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periodicamente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auditorias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sistemas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controle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poluição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prevenção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riscos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acidentes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instalações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significado </a:t>
            </a:r>
            <a:r>
              <a:rPr dirty="0" sz="1200" spc="-10">
                <a:latin typeface="Times New Roman"/>
                <a:cs typeface="Times New Roman"/>
              </a:rPr>
              <a:t>potencial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poluidor,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incluindo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seus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efeitos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sobre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ambiente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sobre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saúde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trabalhos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população;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exigir,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Lei,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implementação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ampliação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significado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potencial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poluidor,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estudo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impacto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ambiental,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dará </a:t>
            </a:r>
            <a:r>
              <a:rPr dirty="0" sz="1200" spc="-10">
                <a:latin typeface="Times New Roman"/>
                <a:cs typeface="Times New Roman"/>
              </a:rPr>
              <a:t>publicidade,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assegurada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participação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sociedade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civil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todas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fases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elaboração;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medidas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judiciais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responsabilização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causadores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poluição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degradação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ambiental;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incentivar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integração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Universidades,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instituições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pesquisa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associações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civis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esforços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para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garantir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aprimorar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poluição,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inclusive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trabalho;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orientar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campanhas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educação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comunitária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destinadas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sensibilizar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público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instituições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atuação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problemas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preservação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10">
                <a:latin typeface="Times New Roman"/>
                <a:cs typeface="Times New Roman"/>
              </a:rPr>
              <a:t>d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Ambiente;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conscientização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adequação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ensino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assegurar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difusão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princípios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objetivos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proteção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licenciamento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projetos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exigindo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atendimento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normas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ambientais,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arrecadação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tributos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ambientais,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desempenho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outras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afins.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Sustentabilidade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Bem-</a:t>
            </a:r>
            <a:r>
              <a:rPr dirty="0" sz="1200" spc="-5">
                <a:latin typeface="Times New Roman"/>
                <a:cs typeface="Times New Roman"/>
              </a:rPr>
              <a:t>Estar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Animal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tem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por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finalidade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atuar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órgão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gestor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fiscalizador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Seropédica.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É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responsável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criação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Código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Seropédica;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Plano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Ambiental,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apoio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técnico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criação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Resoluções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Conselho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Ambiente,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disciplinam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procedimento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licenciamento.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Atua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licenciamento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impacto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local.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Meio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Ambiente,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Sustentabilidade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Bem-Estar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Animal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é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responsável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fiscalização,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educação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licenciamento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ambiental,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nível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municipal.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Atuar</a:t>
            </a:r>
            <a:r>
              <a:rPr dirty="0" sz="1200" spc="3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3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órgão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gestor,</a:t>
            </a:r>
            <a:r>
              <a:rPr dirty="0" sz="1200" spc="4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fiscalizador</a:t>
            </a:r>
            <a:r>
              <a:rPr dirty="0" sz="1200" spc="5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8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licenciador</a:t>
            </a:r>
            <a:r>
              <a:rPr dirty="0" sz="1200" spc="5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ambiental,</a:t>
            </a:r>
            <a:r>
              <a:rPr dirty="0" sz="1200" spc="509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promovendo</a:t>
            </a:r>
            <a:r>
              <a:rPr dirty="0" sz="1200" spc="4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4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educação</a:t>
            </a:r>
            <a:r>
              <a:rPr dirty="0" sz="1200" spc="5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conscientização</a:t>
            </a:r>
            <a:r>
              <a:rPr dirty="0" sz="1200" spc="5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ambiental</a:t>
            </a:r>
            <a:r>
              <a:rPr dirty="0" sz="1200" spc="5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49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sociedade,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30640" cy="197993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832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103299"/>
              </a:lnSpc>
            </a:pPr>
            <a:r>
              <a:rPr dirty="0" sz="1200" spc="-10">
                <a:latin typeface="Times New Roman"/>
                <a:cs typeface="Times New Roman"/>
              </a:rPr>
              <a:t>implementando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estabelecendo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diretrizes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proteção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preservação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Município.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Atingir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excelência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atuação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ambiental,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sustentável.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Ética,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Responsabilidade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Ambiental,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Comprometimento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Equipe, Credibilidade.</a:t>
            </a:r>
            <a:endParaRPr sz="1200">
              <a:latin typeface="Times New Roman"/>
              <a:cs typeface="Times New Roman"/>
            </a:endParaRPr>
          </a:p>
          <a:p>
            <a:pPr algn="just" marL="12700" marR="13335">
              <a:lnSpc>
                <a:spcPct val="103499"/>
              </a:lnSpc>
              <a:spcBef>
                <a:spcPts val="81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30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Sustentabilidade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Bem-</a:t>
            </a:r>
            <a:r>
              <a:rPr dirty="0" sz="1200">
                <a:latin typeface="Times New Roman"/>
                <a:cs typeface="Times New Roman"/>
              </a:rPr>
              <a:t>estar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Animal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em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2518282"/>
          <a:ext cx="9118600" cy="4088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845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969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7903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48285" marR="261620" indent="22352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 Sustentabilidade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Bem-Estar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órgão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compreendendo: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I.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natural,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ecologicamente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equilibrado,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poluição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desenvolvendo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sustentável, trabalhando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animal,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III.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peculiaridades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fiscalizadora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VI.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polícia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inobservância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VII.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localização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poluidoras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fontes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degradadoras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VIII.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empreendimentos,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praças,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faça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Orgânica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ambiental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maneira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dispõe,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licenciatório;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IX.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constituam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posturas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saneamento;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X.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cadastramento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degradadoras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prioritárias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Executivo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XII.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XIII.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461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consciência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proteger,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XIV.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obtidos;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XV.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estrangeiras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comercialização,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armazenagem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tóxicos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perigosos;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XVII.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inibição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maus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tratos; 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populacional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espécies,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castração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 domésticos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equalização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ecossistemas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XIX.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acionar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deliberações;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32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4715" marR="349885" indent="-563245">
                        <a:lnSpc>
                          <a:spcPct val="103299"/>
                        </a:lnSpc>
                        <a:spcBef>
                          <a:spcPts val="9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Sustentabilidade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19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78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Sustentabilidade: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importância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19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2190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hábitos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ecologicamente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corretos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descarte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poluição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mares,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biodegradáveis,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Titular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Órgão; participar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formulação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diretrizes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Ambiente; planejar,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atores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verdes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eficaz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urbano,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protegidas;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atestações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Compensatórias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transparência.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789430"/>
                <a:gridCol w="4232910"/>
                <a:gridCol w="167195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execuções,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aprovações;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acompanhamento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tornar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eficiente,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harmônica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descentralizadas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estreita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democratização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otimizar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necessidades.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XVII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961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841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prioritárias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prioritários pelo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agenda,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prioritários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e/ou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impedimento;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3769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6839" marR="100330">
                        <a:lnSpc>
                          <a:spcPct val="103699"/>
                        </a:lnSpc>
                        <a:spcBef>
                          <a:spcPts val="96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Publicações Institucionais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25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Publicações Oficiais tem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função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9690">
                        <a:lnSpc>
                          <a:spcPct val="1036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necessitem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publicidade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mundial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computadores,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respeitando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(Lei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n.º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12.527/2011)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9972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270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r" marL="73025" marR="50165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554355" algn="l"/>
                          <a:tab pos="700405" algn="l"/>
                          <a:tab pos="723265" algn="l"/>
                          <a:tab pos="762635" algn="l"/>
                          <a:tab pos="825500" algn="l"/>
                          <a:tab pos="968375" algn="l"/>
                          <a:tab pos="1047115" algn="l"/>
                          <a:tab pos="1123950" algn="l"/>
                          <a:tab pos="1180465" algn="l"/>
                          <a:tab pos="1484630" algn="l"/>
                          <a:tab pos="1562735" algn="l"/>
                          <a:tab pos="1614170" algn="l"/>
                          <a:tab pos="1635125" algn="l"/>
                          <a:tab pos="1728470" algn="l"/>
                          <a:tab pos="1874520" algn="l"/>
                          <a:tab pos="1910080" algn="l"/>
                          <a:tab pos="2183765" algn="l"/>
                          <a:tab pos="2257425" algn="l"/>
                          <a:tab pos="2359025" algn="l"/>
                          <a:tab pos="2416810" algn="l"/>
                          <a:tab pos="2510155" algn="l"/>
                          <a:tab pos="2748915" algn="l"/>
                          <a:tab pos="3037205" algn="l"/>
                          <a:tab pos="311150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animal: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correspondente;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fauna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biodiversidade,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imagens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estatísticos;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Estar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manejo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fauna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fauna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principalmente,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espécies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ameaçadas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extinção;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Monitorar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ecossistemas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desequilíbrio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estar envolvidos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eventos,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educativas,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biodiversidade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no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propiciar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populacional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domésticos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minimizar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impactos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ambientais;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censo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populacional canino,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felino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equino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mídia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digital; Elaborar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esterilização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canina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felina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76835">
                        <a:lnSpc>
                          <a:spcPct val="102499"/>
                        </a:lnSpc>
                        <a:spcBef>
                          <a:spcPts val="10"/>
                        </a:spcBef>
                        <a:tabLst>
                          <a:tab pos="956944" algn="l"/>
                          <a:tab pos="1235710" algn="l"/>
                          <a:tab pos="1991995" algn="l"/>
                          <a:tab pos="239141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clínicas,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veterinários credenciados,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preferência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protetoras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licitatório,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populacional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espécies;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Proporcionar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ambulatorial,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domésticos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silvestres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feridos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debilitado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necessitem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repasse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tornam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triagem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logística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clínicas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veterinárias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previamente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conveniadas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licitação;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ilegal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infrações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cometidas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domésticos,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sinantrópicos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silvestres;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concurso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notória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consecução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objetivos;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educadores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agentes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contingente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agentes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urbanismo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difusão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massiva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abordagem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fauna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castração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massa,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gratuitas,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semi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errantes.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gratuita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conjuntamente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vacinação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anti-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rábica;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comercialização,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aprimorar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maior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efetividade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legítimo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animais,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evitando-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crueldade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resguardando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características próprias.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Hídricos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Hídricos: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Hídricos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 hídricos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 sistemas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tecnicamente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constituição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comitês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hidrográficas;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Hídricos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652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SINGREH;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hídricos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fronteiriços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transfronteiriços;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hídricos,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incluídas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subterrâneas.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hídricos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bacias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estuarinos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zonas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costeiras.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revitalização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bacias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revitalização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 à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água; integrar 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 relacionadas à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revitalização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bacias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revitalização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bacias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hidrográficas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ambientalmente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sustentáveis;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revitalização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de bacias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hidrográficas.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447675" algn="l"/>
                          <a:tab pos="1257300" algn="l"/>
                          <a:tab pos="1554480" algn="l"/>
                          <a:tab pos="2138045" algn="l"/>
                          <a:tab pos="242506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7945">
                        <a:lnSpc>
                          <a:spcPct val="103299"/>
                        </a:lnSpc>
                        <a:tabLst>
                          <a:tab pos="935355" algn="l"/>
                          <a:tab pos="1880235" algn="l"/>
                          <a:tab pos="249174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programas,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urbano,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urbana.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Executivo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periódicas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Instituto delegando-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Superintendentes,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corresponsáveis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titularidade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interinstitucionais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titularidade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emissão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ofícios,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memorandos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disposição,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resoluções,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0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plurianual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46400">
                <a:tc>
                  <a:txBody>
                    <a:bodyPr/>
                    <a:lstStyle/>
                    <a:p>
                      <a:pPr algn="ctr" marL="317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42875" marR="133985">
                        <a:lnSpc>
                          <a:spcPct val="1038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cartográfico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atividades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Animal,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7405" marR="361950" indent="-478790">
                        <a:lnSpc>
                          <a:spcPct val="104200"/>
                        </a:lnSpc>
                        <a:spcBef>
                          <a:spcPts val="60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Minerais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762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614680" algn="l"/>
                          <a:tab pos="1741805" algn="l"/>
                          <a:tab pos="2470150" algn="l"/>
                          <a:tab pos="266636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ações/atividades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969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minerais,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passivos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naturais.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ações/atividades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032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459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38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vistoria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crimes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4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como: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76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699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850265" algn="l"/>
                          <a:tab pos="1203960" algn="l"/>
                          <a:tab pos="2046605" algn="l"/>
                          <a:tab pos="303466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6830" cy="365506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L="1905">
              <a:lnSpc>
                <a:spcPct val="100000"/>
              </a:lnSpc>
              <a:spcBef>
                <a:spcPts val="1210"/>
              </a:spcBef>
            </a:pPr>
            <a:r>
              <a:rPr dirty="0" sz="1200" b="1">
                <a:latin typeface="Times New Roman"/>
                <a:cs typeface="Times New Roman"/>
              </a:rPr>
              <a:t>SEÇÂO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X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3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TRABALHO,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EMPREGO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RENDA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80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31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Emprego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Renda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formulação,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trabalhador,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tais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profissional,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orientação,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trabalhadores,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identificação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oportunidade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emprego,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inserção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trabalhadores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mercado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direito </a:t>
            </a:r>
            <a:r>
              <a:rPr dirty="0" sz="1200">
                <a:latin typeface="Times New Roman"/>
                <a:cs typeface="Times New Roman"/>
              </a:rPr>
              <a:t>privado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estrangeiras;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propiciar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condições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iniciativas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estimulem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enfrentamento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pobreza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Cidadania,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trabalhador;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desenvolver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destinadas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qualificação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profissional,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inclusão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trabalhador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mercado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consequente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geração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renda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trabalhador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desempregado;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esporte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pesquisas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voltados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fomento,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produção,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comercialização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preservação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artesanato;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identificar </a:t>
            </a:r>
            <a:r>
              <a:rPr dirty="0" sz="1200">
                <a:latin typeface="Times New Roman"/>
                <a:cs typeface="Times New Roman"/>
              </a:rPr>
              <a:t>junto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externo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estrangeira,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financeiros,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economia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solidária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microcrédito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finanças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solidárias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competências 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10160">
              <a:lnSpc>
                <a:spcPct val="104200"/>
              </a:lnSpc>
              <a:spcBef>
                <a:spcPts val="76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32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Emprego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Renda,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6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9961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Renda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Assistir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atendam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contribuam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trabalhadores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deficiência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0790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02690" marR="241300" indent="-97726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Renda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ausente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RH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Secretário.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adesão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legais.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Lidar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reclamações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invocando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 necessário.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Qualificação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38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Dirige,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estruturação,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racionalização,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71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cursos,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palestras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qualificação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requalificação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oferecido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estruturação, racionalização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prestados.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Parcerias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secretaria.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Atuando, também,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currículos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51535" marR="132715" indent="-736600">
                        <a:lnSpc>
                          <a:spcPct val="1058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Centro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Renda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(Sistema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SINE).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gratuito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acesso, permanência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mercado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Recrutamento,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seleção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perfil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 contratante.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5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Logística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1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 manter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estoque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nivelado,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seja,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possível.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2783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789430"/>
                <a:gridCol w="4232910"/>
                <a:gridCol w="167195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(Lei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n.º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13.709/2018);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588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Transparência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Boletim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celebrar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avenças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publicizar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governo.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36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58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969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administrativas,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operacionais,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47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0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 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Oficiais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70"/>
                        </a:lnSpc>
                        <a:tabLst>
                          <a:tab pos="283210" algn="l"/>
                          <a:tab pos="522605" algn="l"/>
                          <a:tab pos="1204595" algn="l"/>
                          <a:tab pos="2019935" algn="l"/>
                          <a:tab pos="2249805" algn="l"/>
                          <a:tab pos="3181985" algn="l"/>
                          <a:tab pos="3547110" algn="l"/>
                        </a:tabLst>
                      </a:pP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 marR="5969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 e operacionais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secretaria,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 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exigindo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perfeito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5436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Artesão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033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artesãos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município.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transferida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299"/>
                        </a:lnSpc>
                        <a:tabLst>
                          <a:tab pos="915035" algn="l"/>
                          <a:tab pos="1309370" algn="l"/>
                          <a:tab pos="2103120" algn="l"/>
                          <a:tab pos="255905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administrativas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327977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7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XII</a:t>
            </a:r>
            <a:endParaRPr sz="1200">
              <a:latin typeface="Times New Roman"/>
              <a:cs typeface="Times New Roman"/>
            </a:endParaRPr>
          </a:p>
          <a:p>
            <a:pPr algn="ctr" marR="3810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AGRONEGÓCIOS,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PESCA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ABASTECIMENTO</a:t>
            </a: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3600"/>
              </a:lnSpc>
              <a:spcBef>
                <a:spcPts val="80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33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Agronegócios,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Pesca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Abastecimento,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elaborar,</a:t>
            </a:r>
            <a:r>
              <a:rPr dirty="0" sz="1200" spc="2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controlar,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executar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diz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respeito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Agricultura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Pecuária;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inspecionar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produtos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animal, </a:t>
            </a:r>
            <a:r>
              <a:rPr dirty="0" sz="1200">
                <a:latin typeface="Times New Roman"/>
                <a:cs typeface="Times New Roman"/>
              </a:rPr>
              <a:t>promover apoio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rurais,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 técnica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pequenos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médios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produtores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rurais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parceria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EMATER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– </a:t>
            </a:r>
            <a:r>
              <a:rPr dirty="0" sz="1200">
                <a:latin typeface="Times New Roman"/>
                <a:cs typeface="Times New Roman"/>
              </a:rPr>
              <a:t>RJ;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distribuição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sementes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fertilizantes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mini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produtores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instalados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assentamentos;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efetuar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levantamentos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pragas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afetam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lavoura;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instruções,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avisos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orientações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agricultores;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cadastro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propriedades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rurais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indicação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uso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solo,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agrícola;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articular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nível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Federal,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Estadual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assuntos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lhe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pertinentes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atuem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setor;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-10">
                <a:latin typeface="Times New Roman"/>
                <a:cs typeface="Times New Roman"/>
              </a:rPr>
              <a:t> desempenhar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atribuições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lhes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-10">
                <a:latin typeface="Times New Roman"/>
                <a:cs typeface="Times New Roman"/>
              </a:rPr>
              <a:t> expressamente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determinadas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desempenho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299"/>
              </a:lnSpc>
              <a:spcBef>
                <a:spcPts val="79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34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Agronegócios,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Pesca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Abastecimento,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3818508"/>
          <a:ext cx="9118600" cy="681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867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Agronegócios,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Pesca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699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produtores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rurais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6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Abastecimento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nosso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oferecendo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supram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agricultores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produtores.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favoreçam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agricultura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pecuária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nosso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10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40435" marR="283845" indent="-67246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Agronegócios,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Abastecimento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271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agricultura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Agricultura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Pecuária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pecuária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6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Agronegócios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 diretor.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rurais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aumentar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agrícola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pecuária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renda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diminuição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êxodo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rural.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0620" marR="325120" indent="-838835">
                        <a:lnSpc>
                          <a:spcPct val="103299"/>
                        </a:lnSpc>
                        <a:spcBef>
                          <a:spcPts val="22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85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2865">
                        <a:lnSpc>
                          <a:spcPct val="103299"/>
                        </a:lnSpc>
                        <a:tabLst>
                          <a:tab pos="841375" algn="l"/>
                          <a:tab pos="1534795" algn="l"/>
                          <a:tab pos="1950720" algn="l"/>
                          <a:tab pos="247078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repartições,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municipais.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7329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perante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2994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611822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7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XV</a:t>
            </a:r>
            <a:endParaRPr sz="1200">
              <a:latin typeface="Times New Roman"/>
              <a:cs typeface="Times New Roman"/>
            </a:endParaRPr>
          </a:p>
          <a:p>
            <a:pPr algn="ctr" marR="508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CULTURA,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TURISMO</a:t>
            </a:r>
            <a:r>
              <a:rPr dirty="0" sz="1200" spc="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JUVENTUDE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 spc="-5">
                <a:latin typeface="Times New Roman"/>
                <a:cs typeface="Times New Roman"/>
              </a:rPr>
              <a:t>Art.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35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-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Turismo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Juventude,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compete: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formulação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diretrizes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turismo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identificação,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captação,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seleção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divulgação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oportunidades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investimentos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para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esses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segmentos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10">
                <a:latin typeface="Times New Roman"/>
                <a:cs typeface="Times New Roman"/>
              </a:rPr>
              <a:t>n</a:t>
            </a:r>
            <a:r>
              <a:rPr dirty="0" sz="1200">
                <a:latin typeface="Times New Roman"/>
                <a:cs typeface="Times New Roman"/>
              </a:rPr>
              <a:t>o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II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execução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visem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desenvolvimento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cultural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artístico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preservação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revitalização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patrimônio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histórico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III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implementação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medidas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formais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previstas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Plano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Nacional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Cultura,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trata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Lei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Federal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nº</a:t>
            </a:r>
            <a:r>
              <a:rPr dirty="0" sz="1200">
                <a:latin typeface="Times New Roman"/>
                <a:cs typeface="Times New Roman"/>
              </a:rPr>
              <a:t> 12.343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02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Dezembro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2010,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formulação,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coordenação,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controle,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execução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atualização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disposições</a:t>
            </a:r>
            <a:r>
              <a:rPr dirty="0" sz="1200">
                <a:latin typeface="Times New Roman"/>
                <a:cs typeface="Times New Roman"/>
              </a:rPr>
              <a:t> do </a:t>
            </a:r>
            <a:r>
              <a:rPr dirty="0" sz="1200" spc="-5">
                <a:latin typeface="Times New Roman"/>
                <a:cs typeface="Times New Roman"/>
              </a:rPr>
              <a:t>Plano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5">
                <a:latin typeface="Times New Roman"/>
                <a:cs typeface="Times New Roman"/>
              </a:rPr>
              <a:t>IV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planejamento,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coordenação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projetos,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eventos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incentivo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culturais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turísticas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3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incentivo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culturais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artísticas</a:t>
            </a:r>
            <a:r>
              <a:rPr dirty="0" sz="1200" spc="4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suas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manifestações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populares,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apoiando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produção,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distinguindo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valores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regionais;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instalação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empreendimentos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visem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valorização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potencial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cultural,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ecoturismo,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proposição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estratégias</a:t>
            </a:r>
            <a:r>
              <a:rPr dirty="0" sz="1200" spc="2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para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implementação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dessas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VII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planejamento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ações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voltadas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captação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8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recursos</a:t>
            </a:r>
            <a:r>
              <a:rPr dirty="0" sz="1200" spc="-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-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financiamento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projetos</a:t>
            </a:r>
            <a:r>
              <a:rPr dirty="0" sz="1200" spc="-10">
                <a:latin typeface="Times New Roman"/>
                <a:cs typeface="Times New Roman"/>
              </a:rPr>
              <a:t> relativos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desenvolvimento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cultural</a:t>
            </a:r>
            <a:r>
              <a:rPr dirty="0" sz="1200">
                <a:latin typeface="Times New Roman"/>
                <a:cs typeface="Times New Roman"/>
              </a:rPr>
              <a:t> no </a:t>
            </a:r>
            <a:r>
              <a:rPr dirty="0" sz="1200" spc="-5">
                <a:latin typeface="Times New Roman"/>
                <a:cs typeface="Times New Roman"/>
              </a:rPr>
              <a:t>Município,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junto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organismos </a:t>
            </a:r>
            <a:r>
              <a:rPr dirty="0" sz="1200" spc="-5">
                <a:latin typeface="Times New Roman"/>
                <a:cs typeface="Times New Roman"/>
              </a:rPr>
              <a:t>nacionais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internacionais;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VIII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</a:t>
            </a:r>
            <a:r>
              <a:rPr dirty="0" sz="1200" spc="-10">
                <a:latin typeface="Times New Roman"/>
                <a:cs typeface="Times New Roman"/>
              </a:rPr>
              <a:t>formulação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pesquisas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junto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fontes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primárias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secundárias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levantamento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informações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procedimentos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normativos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voltados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culturais,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artísticas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turísticas;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30">
                <a:latin typeface="Times New Roman"/>
                <a:cs typeface="Times New Roman"/>
              </a:rPr>
              <a:t>I</a:t>
            </a:r>
            <a:r>
              <a:rPr dirty="0" sz="1200">
                <a:latin typeface="Times New Roman"/>
                <a:cs typeface="Times New Roman"/>
              </a:rPr>
              <a:t>X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implantação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manutenção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sistema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divulgação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turístico-</a:t>
            </a:r>
            <a:r>
              <a:rPr dirty="0" sz="1200" spc="-10">
                <a:latin typeface="Times New Roman"/>
                <a:cs typeface="Times New Roman"/>
              </a:rPr>
              <a:t>cultural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Município,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mediante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estabelecimento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estratégias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comunicação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eventos,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projetos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demais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manifestações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ligadas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artes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turismo;</a:t>
            </a:r>
            <a:r>
              <a:rPr dirty="0" sz="1200">
                <a:latin typeface="Times New Roman"/>
                <a:cs typeface="Times New Roman"/>
              </a:rPr>
              <a:t> X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 A </a:t>
            </a:r>
            <a:r>
              <a:rPr dirty="0" sz="1200" spc="-10">
                <a:latin typeface="Times New Roman"/>
                <a:cs typeface="Times New Roman"/>
              </a:rPr>
              <a:t>organização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calendários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eventos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 interesse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cultural,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artístico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turístico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serem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realizados</a:t>
            </a:r>
            <a:r>
              <a:rPr dirty="0" sz="1200">
                <a:latin typeface="Times New Roman"/>
                <a:cs typeface="Times New Roman"/>
              </a:rPr>
              <a:t> no </a:t>
            </a:r>
            <a:r>
              <a:rPr dirty="0" sz="1200" spc="-5">
                <a:latin typeface="Times New Roman"/>
                <a:cs typeface="Times New Roman"/>
              </a:rPr>
              <a:t>Município,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elaboração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material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informativo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divulgação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empreendedores,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órgãos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público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geral;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XI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</a:t>
            </a:r>
            <a:r>
              <a:rPr dirty="0" sz="1200" spc="-10">
                <a:latin typeface="Times New Roman"/>
                <a:cs typeface="Times New Roman"/>
              </a:rPr>
              <a:t>manutenção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postos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prestação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informações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para</a:t>
            </a:r>
            <a:r>
              <a:rPr dirty="0" sz="1200" spc="-10">
                <a:latin typeface="Times New Roman"/>
                <a:cs typeface="Times New Roman"/>
              </a:rPr>
              <a:t> divulgação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atrativos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turísticos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culturais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serviços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XII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municipais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recebem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recursos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destinados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incentivo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cultura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turismo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10">
                <a:latin typeface="Times New Roman"/>
                <a:cs typeface="Times New Roman"/>
              </a:rPr>
              <a:t>n</a:t>
            </a:r>
            <a:r>
              <a:rPr dirty="0" sz="1200">
                <a:latin typeface="Times New Roman"/>
                <a:cs typeface="Times New Roman"/>
              </a:rPr>
              <a:t>o </a:t>
            </a:r>
            <a:r>
              <a:rPr dirty="0" sz="1200" spc="-5">
                <a:latin typeface="Times New Roman"/>
                <a:cs typeface="Times New Roman"/>
              </a:rPr>
              <a:t>Município;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formular,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supervisionar,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integrar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articular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juventude;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articular,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executar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cooperação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organismos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nacionais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internacionais,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públicos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privados,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voltados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à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implementação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juventude;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participar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compartilhada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inclusão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jovens;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fomentar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elaboração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juventude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âmbito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municipal;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espaços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participação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jovens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construção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das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juventude;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exercer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outras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atribuições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lhe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forem</a:t>
            </a:r>
            <a:r>
              <a:rPr dirty="0" sz="1200" spc="-5">
                <a:latin typeface="Times New Roman"/>
                <a:cs typeface="Times New Roman"/>
              </a:rPr>
              <a:t> designadas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Prefeito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Municipal</a:t>
            </a:r>
            <a:r>
              <a:rPr dirty="0" sz="1200">
                <a:latin typeface="Times New Roman"/>
                <a:cs typeface="Times New Roman"/>
              </a:rPr>
              <a:t> no </a:t>
            </a:r>
            <a:r>
              <a:rPr dirty="0" sz="1200" spc="-10">
                <a:latin typeface="Times New Roman"/>
                <a:cs typeface="Times New Roman"/>
              </a:rPr>
              <a:t>campo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juventude.</a:t>
            </a:r>
            <a:endParaRPr sz="1200">
              <a:latin typeface="Times New Roman"/>
              <a:cs typeface="Times New Roman"/>
            </a:endParaRPr>
          </a:p>
          <a:p>
            <a:pPr algn="just" marL="12700" marR="16510">
              <a:lnSpc>
                <a:spcPct val="104200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36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Turismo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Juventude,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143253"/>
          <a:ext cx="9118600" cy="2781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coletivo,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expressões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religiosas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étnicas.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Resgata,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impulsiona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valoriza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coletividade.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832104" y="4158360"/>
          <a:ext cx="9118600" cy="2972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25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propostas.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eventos.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155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Turismo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Turismo: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fomentando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sobretudo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assumindo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interinamente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titular.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143253"/>
          <a:ext cx="9118600" cy="2278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2783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86485" marR="142240" indent="-957580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Juventude: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territoriais;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campanhas educativas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sensibilização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transformação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fomentando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cidadania;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alianças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propósito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0836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fortalecendo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oferecidos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especialmente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 confrontados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workshops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oferecendo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habilidades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promovam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aprimoramento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oferecidos;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discriminação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enfrentadas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fundamentais;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governança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interinstitucional,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participativas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atendam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empreendedorismo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tenham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oportunidades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essenciais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dignidade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109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403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Cultural: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possibilidades,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turísticos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diversificação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turísticos,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ênfase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ecológico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aventura,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aproveitando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atrativos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visitantes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fontes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detectar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desajustes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oferta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turísticos;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turístico,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propondo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aproveitamento,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receptivo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subsídios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pesquisa,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cuja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interesse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estímulos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expansão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quantitativa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82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qualitativa;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mensais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fenômeno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turístico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36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58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Age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mediador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culturais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secretaria.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0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variadas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diversidade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36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Música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58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ativamente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música,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 elaboração 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acervo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0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Cênicas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ativamente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cenários.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cenografia,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técnica.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Visuais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Contribui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ideias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7150">
                        <a:lnSpc>
                          <a:spcPct val="1042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mídia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layout,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Juventude: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9370" cy="483044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769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508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II</a:t>
            </a:r>
            <a:endParaRPr sz="120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FAZENDA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19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Fazenda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proposição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tributárias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financeiras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acompanhamento</a:t>
            </a:r>
            <a:r>
              <a:rPr dirty="0" sz="1200" spc="34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celebrados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exame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demonstrações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contábeis,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financeiras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indireta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funcional;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exame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prestações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tomadas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for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caso,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agentes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órgãos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direta,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indireta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funcional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responsáveis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por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Especiais,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valores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pertencentes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confiados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operações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crédito,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avais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garantias,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haveres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opinar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sobre </a:t>
            </a:r>
            <a:r>
              <a:rPr dirty="0" sz="1200">
                <a:latin typeface="Times New Roman"/>
                <a:cs typeface="Times New Roman"/>
              </a:rPr>
              <a:t>empréstimos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tenha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contrair,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pagamentos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compromisso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procedimentos (contábeis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operacionais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informatizados)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organizacionais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aspectos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eficiências,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efetividade, </a:t>
            </a:r>
            <a:r>
              <a:rPr dirty="0" sz="1200">
                <a:latin typeface="Times New Roman"/>
                <a:cs typeface="Times New Roman"/>
              </a:rPr>
              <a:t>qualidade,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ainda,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prevenção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revelação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erros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fraudes;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opinar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previamente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capacidade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endividamento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balanços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gerais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demonstrações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contábeis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financeiras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concessionárias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exigidos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pela </a:t>
            </a:r>
            <a:r>
              <a:rPr dirty="0" sz="1200">
                <a:latin typeface="Times New Roman"/>
                <a:cs typeface="Times New Roman"/>
              </a:rPr>
              <a:t>legislação;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afins.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cadastramento,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lançamento,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arrecadação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tributos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receitas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municipais;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inscrição,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cobrança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amigável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dívida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localização,</a:t>
            </a:r>
            <a:r>
              <a:rPr dirty="0" sz="1200" spc="4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licenciamento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funcionamento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industriais,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comerciais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conjunto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informações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das </a:t>
            </a:r>
            <a:r>
              <a:rPr dirty="0" sz="1200" spc="-10">
                <a:latin typeface="Times New Roman"/>
                <a:cs typeface="Times New Roman"/>
              </a:rPr>
              <a:t>Secretarias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verificação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incentivos fiscais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por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parte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beneficiárias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resultem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renúncia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receita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governamental;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inspeções,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verificações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perícias,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objetivando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preservar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patrimônio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3299"/>
              </a:lnSpc>
              <a:spcBef>
                <a:spcPts val="79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20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Fazenda,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5371846"/>
          <a:ext cx="9119870" cy="1056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295275">
                <a:tc>
                  <a:txBody>
                    <a:bodyPr/>
                    <a:lstStyle/>
                    <a:p>
                      <a:pPr marL="15240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7613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Fazenda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699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Chefiar,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3500">
                        <a:lnSpc>
                          <a:spcPct val="103299"/>
                        </a:lnSpc>
                        <a:tabLst>
                          <a:tab pos="158623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funções fazendárias,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 de seus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Subsecretários, Diretores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tributária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todas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trabalham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missão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desporto,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artísticas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folclóricas,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incluindo, eventos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inseridos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calendário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turístico;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incentivo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juvenil;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fomento ao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lazer,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46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80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Juventude: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intervenção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democratização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protagonismo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cidadãos jovens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Seropedicenses;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segmentos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múltiplos,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agregados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grupos organizados;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conjuntural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promovidos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indiretamente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propiciam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emancipação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fóruns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debates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ecossistemas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comunicativos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constituídos, enfatizando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debates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fomentem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positivas;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debates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universo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Seropedicense,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acadêmicas,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reunindo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causas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indagações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jovem;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enaltecendo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potencialidades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desta história;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notícias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interatividade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/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informativos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impressos,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audiovisuais,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fotográficos,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rádio,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jovem,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 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solidificação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abertos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democráticos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diálogos;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criar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discriminação,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sejam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raça,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religião,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sexual,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mecanismos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propiciem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protagonismo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comunidades,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paz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solidariedade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dentro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inserido;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amplitude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consciência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democratização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enaltecendo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aporte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consiste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disseminação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caminhos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crítica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mídia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sentidos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valores,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conceitos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sociológicos,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filosóficos,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antropológicos,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norteando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jovem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caminho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sociais;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rural,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proporcionando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positivas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facilitem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 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um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Internacional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força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captura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indagações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realidades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juventude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Seropedicense;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estreitamento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laços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Juventude;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623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6230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fomento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Grêmios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Estudantis;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criar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empresários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postos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jovens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Seropedicenses,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empresariado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jovem;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cooperativismo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associativismo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possibilitando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dinamização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renda.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795019" y="432307"/>
            <a:ext cx="9020810" cy="3281679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823594" marR="564705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R="1905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XVI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ESPORTE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LAZER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80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37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programar,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organizar,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amparar,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incentivar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supervisionar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esportivas, </a:t>
            </a:r>
            <a:r>
              <a:rPr dirty="0" sz="1200">
                <a:latin typeface="Times New Roman"/>
                <a:cs typeface="Times New Roman"/>
              </a:rPr>
              <a:t>esportes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educacionais,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recreação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Apoiar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supervisionar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Amadores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Educação </a:t>
            </a:r>
            <a:r>
              <a:rPr dirty="0" sz="1200">
                <a:latin typeface="Times New Roman"/>
                <a:cs typeface="Times New Roman"/>
              </a:rPr>
              <a:t>Física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estimulando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prática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esportes;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Administrar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equipamentos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destinados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prática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esportes;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desportivos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recreação,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população;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estabelecer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parcerias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afins,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Ligas,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Federações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Empresas, 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forma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incentivar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ampliar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prática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Desportiva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junto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população;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analisar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propor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recreativas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atendam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expectativas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especificidade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região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Cidade;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subsidiar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proposição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acompanhamento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3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investimentos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físico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– </a:t>
            </a:r>
            <a:r>
              <a:rPr dirty="0" sz="1200">
                <a:latin typeface="Times New Roman"/>
                <a:cs typeface="Times New Roman"/>
              </a:rPr>
              <a:t>financeiros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Recreação; promover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incentivar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prática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para </a:t>
            </a:r>
            <a:r>
              <a:rPr dirty="0" sz="1200">
                <a:latin typeface="Times New Roman"/>
                <a:cs typeface="Times New Roman"/>
              </a:rPr>
              <a:t>Terceira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Idade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(3ª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Idade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)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Deficientes.</a:t>
            </a:r>
            <a:endParaRPr sz="1200">
              <a:latin typeface="Times New Roman"/>
              <a:cs typeface="Times New Roman"/>
            </a:endParaRPr>
          </a:p>
          <a:p>
            <a:pPr algn="just" marL="12700" marR="13335">
              <a:lnSpc>
                <a:spcPct val="105800"/>
              </a:lnSpc>
              <a:spcBef>
                <a:spcPts val="745"/>
              </a:spcBef>
            </a:pPr>
            <a:r>
              <a:rPr dirty="0" sz="1200" spc="-10">
                <a:latin typeface="Times New Roman"/>
                <a:cs typeface="Times New Roman"/>
              </a:rPr>
              <a:t>Art.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38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Esporte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Lazer,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comissão,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9244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Lazer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cumpre: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regulamentos;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31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Janeiro,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Comparecer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convocado,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pessoalmente,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Orgânica;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V.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VI.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Referendar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VII.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indicações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provimento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cargos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confiança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VIII.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despesas,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observados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os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limites</a:t>
                      </a:r>
                      <a:r>
                        <a:rPr dirty="0" sz="1200" spc="5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previstos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sendo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exclusiva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adiantamentos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devida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contas;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1200" spc="6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Celebrar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ajustes,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89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similares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alteração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X.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portarias,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412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normas,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XI.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desembolso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 XII.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obtenção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XIII.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efeito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XIV.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Constituir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comissões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XV.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Prefeito, indicando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 alcançados;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XVI.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lhes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XVII.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anteprojetos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mensagens, decretos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normativos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elaborados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XIX.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Vereadores,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tramitação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interesse;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XX.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Transmitir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dirigentes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algn="ctr" marL="317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9944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940435" algn="l"/>
                          <a:tab pos="1543685" algn="l"/>
                          <a:tab pos="231838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3573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3817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Cumpre: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esportiva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modalidades;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representatividade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desportivos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internacionais;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III.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modalidades;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Municipais, articulando-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Turismo;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V.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sócio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esporte,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lazer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recreação,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congraçamento,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faixas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etárias,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recreativas;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pressuposto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vitalidade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faixas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etárias;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VIII.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atletas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amadores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praticantes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núcleos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IX.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138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XI.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acordos,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ajustes,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e/ou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congêneres,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lucrativos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União,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XII.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XIII.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alocado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eventuais alterações.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XIV.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XV.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plurianuais,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XVI.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subsidiariamente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2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Lazer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Lazer: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modalidades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olímpica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paraolímpica,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nível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amador,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subdividida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seguintes Departamentos: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79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Cumpre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esportiva,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seguintes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termos: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I.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461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competições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amador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II.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associações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desportivos,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recreativos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lazer;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III.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competições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entre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IV.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patrocínio;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competições,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nacional.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 programas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planos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recreação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 aprovado; VII.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recreação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VIII.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IX.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78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gerentes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bairros,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Ginásio,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Estádio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poliesportivas;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32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5659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Esporte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57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Cumpre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seguintes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termos: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esportivas,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extraorçamentária,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devidos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tesouro,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desembolsos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mensalmente, movimentar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bancárias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disponibilidades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caixa.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882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Finanças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impossibilidade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Fazenda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Chefiar,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Atribuir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funções,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econômico-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extraorçamentária,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devidos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tesouro,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desembolsos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mensalmente,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movimentar</a:t>
                      </a:r>
                      <a:r>
                        <a:rPr dirty="0" sz="1200" spc="6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6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bancárias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disponibilidades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financeiras,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caixa.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1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8859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Receita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impossibilidade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econômico-financeira,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maneiras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diminuir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sonegação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49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II.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designados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III.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IV.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adequando-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emergentes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VI.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redirecionamento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VII. Exercer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 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5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4323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Bairros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Cumpre: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I.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Ginásio,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Estádio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poliesportivas;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II.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esportivos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III.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tiver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poderá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ministrar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aulas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76200">
                        <a:lnSpc>
                          <a:spcPct val="102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IV.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867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parceria/apoio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V.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 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8100" cy="403606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642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R="3810">
              <a:lnSpc>
                <a:spcPct val="100000"/>
              </a:lnSpc>
              <a:spcBef>
                <a:spcPts val="121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XVII</a:t>
            </a:r>
            <a:endParaRPr sz="120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spcBef>
                <a:spcPts val="83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SERVIÇOS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PÚBLICOS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8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39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Públicos,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gerenciar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regionais,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adequada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disponíveis;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adequados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administrado, </a:t>
            </a:r>
            <a:r>
              <a:rPr dirty="0" sz="1200">
                <a:latin typeface="Times New Roman"/>
                <a:cs typeface="Times New Roman"/>
              </a:rPr>
              <a:t>objetivando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melhorar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gerenciamento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prestados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limpeza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conservação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bueiros,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galerias </a:t>
            </a:r>
            <a:r>
              <a:rPr dirty="0" sz="1200">
                <a:latin typeface="Times New Roman"/>
                <a:cs typeface="Times New Roman"/>
              </a:rPr>
              <a:t>pluviais;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conservação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parques,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praças,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jardins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quadras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esportivas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públicas;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carpintaria,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pintura,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marcenaria,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eletricidade,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árvores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pequenos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reparos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Prefeitura;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arborização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ajardinamento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logradouros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públicos;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iluminação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limpeza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urbana </a:t>
            </a:r>
            <a:r>
              <a:rPr dirty="0" sz="1200">
                <a:latin typeface="Times New Roman"/>
                <a:cs typeface="Times New Roman"/>
              </a:rPr>
              <a:t>(coleta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lixo),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aprimoramento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metodologias </a:t>
            </a:r>
            <a:r>
              <a:rPr dirty="0" sz="1200">
                <a:latin typeface="Times New Roman"/>
                <a:cs typeface="Times New Roman"/>
              </a:rPr>
              <a:t>de levantamento,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análise de dados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transporte;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garantir o desenvolvimento 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aplicação de planos 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análise das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subsídio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tomada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decisão,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supervisão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controle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coletivo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individual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passageiros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autorização,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concessão,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permissão,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utilidade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concedidos,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autorizados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permitidos,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Federais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Estaduais;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relacionadas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municipais.</a:t>
            </a:r>
            <a:endParaRPr sz="1200">
              <a:latin typeface="Times New Roman"/>
              <a:cs typeface="Times New Roman"/>
            </a:endParaRPr>
          </a:p>
          <a:p>
            <a:pPr algn="just" marL="12700" marR="9525">
              <a:lnSpc>
                <a:spcPct val="105000"/>
              </a:lnSpc>
              <a:spcBef>
                <a:spcPts val="760"/>
              </a:spcBef>
            </a:pPr>
            <a:r>
              <a:rPr dirty="0" sz="1200" spc="-10">
                <a:latin typeface="Times New Roman"/>
                <a:cs typeface="Times New Roman"/>
              </a:rPr>
              <a:t>Art.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40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Secretária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comissão,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 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2678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assuntos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cidade;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permanentemente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anuais,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créditos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suplementares,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 normas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observada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disponibilidade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desta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emanadas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centrais;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Divisões,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644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Serviços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5016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06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ligados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Assistir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ligação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568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Representar o Secretário, nos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comunicação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 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designado.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competências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04569" marR="323850" indent="-69532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905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Urbana: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indivisíveis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empreitada,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munícipes-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condutas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posturas municipais.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2730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35380" marR="133985" indent="-101282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aplicáveis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delegados;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delegados;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tecnicamente,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2295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varrição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ruas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trechos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seguidos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varrição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ruas,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garis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correta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determinado;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trechos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seguidos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motoristas</a:t>
                      </a:r>
                      <a:r>
                        <a:rPr dirty="0" sz="1200" spc="84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caminhões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coletores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correta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determinado;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lixeiras</a:t>
                      </a:r>
                      <a:r>
                        <a:rPr dirty="0" sz="1200" spc="8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fixas</a:t>
                      </a:r>
                      <a:r>
                        <a:rPr dirty="0" sz="1200" spc="8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móveis,</a:t>
                      </a:r>
                      <a:r>
                        <a:rPr dirty="0" sz="1200" spc="8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8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novas aquisições;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V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quantitativos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recolhidos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terceirizada;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1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Pública: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energia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elétrica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concessionária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19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2190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energia;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eficiência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energética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Custeio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energia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elétrica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energética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inovações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intervenções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encerrados;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 complementares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empreendimentos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interfaces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rede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lâmpadas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canais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expansão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energia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elétrica;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serviços executados,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padrões,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sugerir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executores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inadimplentes;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consecução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5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2125" marR="300990" indent="-20574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Desassoreamento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Canais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sofrem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recorrência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alagamentos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enchentes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erosão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desassoreamento,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consiste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remoção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sedimentos,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areia,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detritos,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acumulam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ampliação,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79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 vinculados,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bairros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sub-bairros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Liderar,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primeiro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levantando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bairros/sub-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bairros;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36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58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gerais,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recepção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copa,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sobretudo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915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Pública: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elétricas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haja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devido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intenso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tráfego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pessoa; proceder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elétrica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crono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373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gramação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reparos;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consultoria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diz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encontradas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energia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elétrica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consonância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 desenvolvidas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equipamentos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satisfatórias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intensificar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reposição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lâmpadas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luminária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iluminação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iluminação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substituindo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lâmpadas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queimadas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danificadas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depredação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urbana,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504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790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Urbana: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pequenos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praças, meio-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prédios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municiais,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logradouros,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pontes,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placas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sinalização;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construção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crescimento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econômico.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11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ocupante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 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 quer em viagens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 assuntos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18159" marR="406400" indent="-111760">
                        <a:lnSpc>
                          <a:spcPct val="105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 Especializado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possuem;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Secretário,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verbalmente ou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 escrito,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depois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convenientemente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apurado,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lhe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caiba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resolver,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 conhecimento ao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cuja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cumpre-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lhe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estiver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lotado;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pequenas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pontes,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bueiros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burros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estradas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vicinais,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ramais,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rurais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secundárias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divisão</a:t>
                      </a:r>
                      <a:r>
                        <a:rPr dirty="0" sz="1200" spc="1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cidade</a:t>
                      </a:r>
                      <a:r>
                        <a:rPr dirty="0" sz="1200" spc="10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geográficas,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inspecionando-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constatar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higiene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logradouros;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científicos</a:t>
                      </a:r>
                      <a:r>
                        <a:rPr dirty="0" sz="1200" spc="7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medição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varrição</a:t>
                      </a:r>
                      <a:r>
                        <a:rPr dirty="0" sz="1200" spc="7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periodicamente,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aspecto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quantitativos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qualitativos,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tornar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racional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cidade;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coletar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detritos,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sólidos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entulhos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provenientes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privados;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zoneamento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permitir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otimização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viaturas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aterro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sanitário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usina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reciclagem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sólidos;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proprietários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lotes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urbanos,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pertinente;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elaborar estudos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aproveitamento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sólidos,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sub-produtos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Bem-estar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6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Agronegócios;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Sustentabilidade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Bem-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animal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Secretária</a:t>
                      </a:r>
                      <a:r>
                        <a:rPr dirty="0" sz="1200" spc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Agronegócios,</a:t>
                      </a:r>
                      <a:r>
                        <a:rPr dirty="0" sz="1200" spc="10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mobilização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515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limpeza;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extraordinária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remoção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poem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alugados;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particulares,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transportaram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similares,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itinerários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remoção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lixo;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submeter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apreciação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gerencial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compatíveis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atribuídas.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081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556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531495" algn="l"/>
                          <a:tab pos="1275715" algn="l"/>
                          <a:tab pos="172783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Urbana: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244">
                        <a:lnSpc>
                          <a:spcPct val="103299"/>
                        </a:lnSpc>
                        <a:tabLst>
                          <a:tab pos="718820" algn="l"/>
                          <a:tab pos="895985" algn="l"/>
                          <a:tab pos="1009650" algn="l"/>
                          <a:tab pos="1176655" algn="l"/>
                          <a:tab pos="1520825" algn="l"/>
                          <a:tab pos="1679575" algn="l"/>
                          <a:tab pos="2035810" algn="l"/>
                          <a:tab pos="2199005" algn="l"/>
                          <a:tab pos="2524125" algn="l"/>
                          <a:tab pos="2893060" algn="l"/>
                          <a:tab pos="297243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celeridade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 III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varrição,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coleta, transporte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disposição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final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lixo;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323850" indent="-250825">
                        <a:lnSpc>
                          <a:spcPts val="1355"/>
                        </a:lnSpc>
                        <a:buAutoNum type="romanUcPeriod" startAt="4"/>
                        <a:tabLst>
                          <a:tab pos="32385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vistorias;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60325" indent="177800">
                        <a:lnSpc>
                          <a:spcPct val="103600"/>
                        </a:lnSpc>
                        <a:spcBef>
                          <a:spcPts val="20"/>
                        </a:spcBef>
                        <a:buAutoNum type="romanUcPeriod" startAt="4"/>
                        <a:tabLst>
                          <a:tab pos="250825" algn="l"/>
                          <a:tab pos="1017905" algn="l"/>
                          <a:tab pos="1642745" algn="l"/>
                          <a:tab pos="261556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parques, praças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jardins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propostas;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 indent="278130">
                        <a:lnSpc>
                          <a:spcPct val="103299"/>
                        </a:lnSpc>
                        <a:spcBef>
                          <a:spcPts val="10"/>
                        </a:spcBef>
                        <a:buAutoNum type="romanUcPeriod" startAt="7"/>
                        <a:tabLst>
                          <a:tab pos="35115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Recomendações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9055" indent="320675">
                        <a:lnSpc>
                          <a:spcPct val="103299"/>
                        </a:lnSpc>
                        <a:buAutoNum type="romanUcPeriod" startAt="7"/>
                        <a:tabLst>
                          <a:tab pos="3937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Desassoreamento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avaliação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sofrem com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recorrência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alagamentos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enchentes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erosão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desassoreamento,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consiste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remoção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sedimentos,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areia,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detritos,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acumulam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equipes.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otimização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 planos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também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falhas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gargalos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1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Desassoreamento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2452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regiões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sofrem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recorrência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alagamentos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enchentes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erosão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desassoreamento,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consiste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remoção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sedimentos,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areia,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detritos,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acumulam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rios,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lagoas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32772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SEÇÂO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XVIII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DEFESA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CIVIL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800"/>
              </a:spcBef>
            </a:pPr>
            <a:r>
              <a:rPr dirty="0" sz="1200" spc="-10">
                <a:latin typeface="Times New Roman"/>
                <a:cs typeface="Times New Roman"/>
              </a:rPr>
              <a:t>Art.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41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Defesa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Civil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prover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medidas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pertinentes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destinadas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prevenir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amenizar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consequências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fatos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ocorridos; </a:t>
            </a:r>
            <a:r>
              <a:rPr dirty="0" sz="1200">
                <a:latin typeface="Times New Roman"/>
                <a:cs typeface="Times New Roman"/>
              </a:rPr>
              <a:t>socorrer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atingidas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provocadas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natureza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levantamento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atingida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envolvida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avaliar 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informar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necessário,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decretar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situação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emergência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envolvidas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situações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especiais: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inundação, seca,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incêndio,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tempestade,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vendavais,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acidentes,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epidemias,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geadas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granizo,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deslizamentos,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explosões,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colapso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abastecimento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água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outras </a:t>
            </a:r>
            <a:r>
              <a:rPr dirty="0" sz="1200">
                <a:latin typeface="Times New Roman"/>
                <a:cs typeface="Times New Roman"/>
              </a:rPr>
              <a:t>situações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perigosas;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vistoriar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qualquer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tipo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produtos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químicos,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imóveis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residenciais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comerciais,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industriais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e,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sobretudo,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locais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onde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haja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aglomeração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pessoas,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funcionem supermercados,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cinemas,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casas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espetáculos,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clubes,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circos,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parques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diversões,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depósito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gás,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combustíveis,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explosivos,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produtos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químicos, </a:t>
            </a:r>
            <a:r>
              <a:rPr dirty="0" sz="1200">
                <a:latin typeface="Times New Roman"/>
                <a:cs typeface="Times New Roman"/>
              </a:rPr>
              <a:t>postos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combustíveis,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pedreira;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3299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42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Civil,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4108069"/>
          <a:ext cx="9118600" cy="595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8450">
                <a:tc>
                  <a:txBody>
                    <a:bodyPr/>
                    <a:lstStyle/>
                    <a:p>
                      <a:pPr marL="14605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971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Civil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81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experiente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reconhecida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311086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capacidade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desastres,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autoridade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crise.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Entre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atribuições,</a:t>
                      </a:r>
                      <a:r>
                        <a:rPr dirty="0" sz="1200" spc="1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estão:</a:t>
                      </a:r>
                      <a:r>
                        <a:rPr dirty="0" sz="1200" spc="1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Prever</a:t>
                      </a:r>
                      <a:r>
                        <a:rPr dirty="0" sz="1200" spc="166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orçamentários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próprios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resposta,</a:t>
                      </a:r>
                      <a:r>
                        <a:rPr dirty="0" sz="1200" spc="9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10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9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preventiva,</a:t>
                      </a:r>
                      <a:r>
                        <a:rPr dirty="0" sz="1200" spc="10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contrapartida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transferências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União,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mapear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no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desastres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diretores,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preventivos,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contingência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operação;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Promover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 identificação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ameaças,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suscetibilidades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desastres,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6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reduzir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meteorológicos,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hidrológicos,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geológicos,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biológicos,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nucleares,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químicos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potencialmente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causadores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Vistoriar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intervenção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evacuação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vulneráveis;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 spc="1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aperfeiçoamento,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treinamento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pessoal;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6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1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1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envolvimento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mitigação,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minimizar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central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informado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posturas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desastres;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decretação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“Situação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Emergência”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“Estado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Calamidade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Pública”;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Decidir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emergenciais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consultas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8895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542925" algn="l"/>
                          <a:tab pos="1138555" algn="l"/>
                          <a:tab pos="1972945" algn="l"/>
                          <a:tab pos="2197100" algn="l"/>
                          <a:tab pos="304990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capacidade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ausente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estão: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 civil;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 conjunto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matérias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planejados;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continuidade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criteriosa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anomalias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encontradas;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cargo.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00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deverá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habilidades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reportando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civil.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estão: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Providenciar,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pequeno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valor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adiantamento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favor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(EPI);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existentes,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funcionalidade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daquele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tiver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constante;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Checar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 técnico-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funcional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mesmos.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anomalias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encontradas.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81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076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deverá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êxito.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ativar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envolvem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indiretamente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Remanejar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estejam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abrigo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calamidade;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logística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salvamento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haveres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perigo;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iminência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operacionais.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5685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Vigidesastres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 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vigidesastre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deverá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capaz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desastres.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cargo: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desastres naturais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provocadas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homem;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salvamento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haveres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perigo;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calamidades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iminência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tipo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desastre;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emergência.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6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Capacidade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armazenagem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insumos.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cargo: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tocante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operacionais;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recepção,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estocagem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manipulação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insumos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ferramentas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opcionais;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(EPI);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Vistoriar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edificações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evacuação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65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devidamente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habilitado,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(documentos,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encaminhamentos,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outros)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mecânicos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informatizados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fim.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9011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contabilização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receita,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despesa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retenção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encargos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incidentes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Tribunal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Tesouro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balanços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demonstrativos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cópias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pelos cidadãos,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externa,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Retido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Fonte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fornecedores.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Tesouraria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Movimentar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Fazenda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bancárias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débitos,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créditos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obrigatórias,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boletins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caixa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lançamentos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8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350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40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Formular,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7874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modernização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  <a:tabLst>
                          <a:tab pos="831850" algn="l"/>
                          <a:tab pos="1167130" algn="l"/>
                          <a:tab pos="1613535" algn="l"/>
                          <a:tab pos="1891030" algn="l"/>
                          <a:tab pos="2254250" algn="l"/>
                          <a:tab pos="2684145" algn="l"/>
                          <a:tab pos="297053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alto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edificações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vulneráveis.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6195" cy="308800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451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XIX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OBRAS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7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43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concernentes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construção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instalações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municipais;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construção, </a:t>
            </a:r>
            <a:r>
              <a:rPr dirty="0" sz="1200">
                <a:latin typeface="Times New Roman"/>
                <a:cs typeface="Times New Roman"/>
              </a:rPr>
              <a:t>pavimentação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estradas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urbanas;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respectivos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orçamentos,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 spc="-10">
                <a:latin typeface="Times New Roman"/>
                <a:cs typeface="Times New Roman"/>
              </a:rPr>
              <a:t>programação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topográficos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prefeitura;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acompanhamento,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contratadas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terceiros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Prefeitura;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arquivo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construções,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prédios públicos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manutenção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Cadastro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Técnico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proposição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urbanos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compatíveis com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situação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econômico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financeira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sempre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possível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conveniente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interesse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atuará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através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Administrações </a:t>
            </a:r>
            <a:r>
              <a:rPr dirty="0" sz="1200">
                <a:latin typeface="Times New Roman"/>
                <a:cs typeface="Times New Roman"/>
              </a:rPr>
              <a:t>Regional,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10160">
              <a:lnSpc>
                <a:spcPct val="103299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44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Obras,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3920616"/>
          <a:ext cx="9118600" cy="1438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14300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01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macro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 obras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destacam: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indicando 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aprovar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9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6439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subordinadas;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 alcançar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consecução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Obras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afastamentos.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0055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edificações,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aquelas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 concessão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habite-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aceitação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urbanização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grupamentos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ruas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vila;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laudos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contrapartida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análise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outros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especialmente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Fazenda,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Urbanismo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matéria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comunhão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Sustentável,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Comércio,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consultoria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 organizar, dirigir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edificações,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atuação.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 baseada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obtenção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pretendidos,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955675" algn="l"/>
                          <a:tab pos="1588135" algn="l"/>
                          <a:tab pos="1786255" algn="l"/>
                          <a:tab pos="2293620" algn="l"/>
                          <a:tab pos="262636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certidões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4769">
                        <a:lnSpc>
                          <a:spcPct val="100000"/>
                        </a:lnSpc>
                        <a:spcBef>
                          <a:spcPts val="60"/>
                        </a:spcBef>
                        <a:tabLst>
                          <a:tab pos="767715" algn="l"/>
                          <a:tab pos="981075" algn="l"/>
                          <a:tab pos="1866900" algn="l"/>
                          <a:tab pos="2077085" algn="l"/>
                          <a:tab pos="278765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formalização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convênios; controlar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físico-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0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enviada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data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trabalhando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Escritório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(EGP)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25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9530">
                        <a:lnSpc>
                          <a:spcPct val="103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engenharia;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incumbindo-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aprovação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submetendo-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8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seja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concluída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obras;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previsto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dentre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engenharia.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5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12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6230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normatização,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racionalização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competindo-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lhe: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dividir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alcançáveis;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liberar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envolvidas;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atrasos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empecilhos;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dentre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habite-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aceitação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edificações;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licenciamento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aceitação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urbanização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logradouros,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grupamentos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ruas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vila,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assessorando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86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construtivas,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aceitação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lidar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1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custos,</a:t>
                      </a:r>
                      <a:r>
                        <a:rPr dirty="0" sz="1200" spc="1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prazos,</a:t>
                      </a:r>
                      <a:r>
                        <a:rPr dirty="0" sz="1200" spc="1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produtividade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qualidade,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vistoria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entregar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obra;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comparando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legais,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exigir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acadêmicas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cooperação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Escritório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(EGP);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sigilo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confidencialidade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possuem;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verbalmente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escrito,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depois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convenientemente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apurado,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caiba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resolver,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dependam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fatos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cuja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cumpre-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43789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estiver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lotado;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devidamente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habilitado,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(documentos,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registros, encaminhamentos,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outros)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mecânicos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e/ou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informatizados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fim.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888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viagens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estratégicos;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30005" cy="62420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832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XX</a:t>
            </a:r>
            <a:endParaRPr sz="1200">
              <a:latin typeface="Times New Roman"/>
              <a:cs typeface="Times New Roman"/>
            </a:endParaRPr>
          </a:p>
          <a:p>
            <a:pPr algn="ctr" marR="698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SEGURANÇA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ORDEM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PÚBLICA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00"/>
              </a:lnSpc>
              <a:spcBef>
                <a:spcPts val="77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45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cuja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sigla para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intergovernamentais </a:t>
            </a:r>
            <a:r>
              <a:rPr dirty="0" sz="1200">
                <a:latin typeface="Times New Roman"/>
                <a:cs typeface="Times New Roman"/>
              </a:rPr>
              <a:t>é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SEMOP,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além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prover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assessoria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imediata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assuntos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Nacional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Pública, </a:t>
            </a:r>
            <a:r>
              <a:rPr dirty="0" sz="1200">
                <a:latin typeface="Times New Roman"/>
                <a:cs typeface="Times New Roman"/>
              </a:rPr>
              <a:t>planejando,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operacionalizando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executando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voltadas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sossego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comunidade,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dentro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limites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legais.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 </a:t>
            </a:r>
            <a:r>
              <a:rPr dirty="0" sz="1200">
                <a:latin typeface="Times New Roman"/>
                <a:cs typeface="Times New Roman"/>
              </a:rPr>
              <a:t>ainda: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zelar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patrimonial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melhoramento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bens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das </a:t>
            </a:r>
            <a:r>
              <a:rPr dirty="0" sz="1200">
                <a:latin typeface="Times New Roman"/>
                <a:cs typeface="Times New Roman"/>
              </a:rPr>
              <a:t>instalações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públicas;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garantir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procedimento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apropriado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enfrentamento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problemas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típicos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urbana, </a:t>
            </a:r>
            <a:r>
              <a:rPr dirty="0" sz="1200">
                <a:latin typeface="Times New Roman"/>
                <a:cs typeface="Times New Roman"/>
              </a:rPr>
              <a:t>implantando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promovam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proteção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cidadão,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articulando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integrando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organismos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governamentais;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coordenar, </a:t>
            </a:r>
            <a:r>
              <a:rPr dirty="0" sz="1200">
                <a:latin typeface="Times New Roman"/>
                <a:cs typeface="Times New Roman"/>
              </a:rPr>
              <a:t>comandar,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Guarda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Agentes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Controladores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fluxo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no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cumprimento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própria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cidadãos,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mediante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territorial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melhoria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condições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tráfego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próprias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municipais;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implantação,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viário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trânsito;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autorizar,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controlar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atuação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permissionários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cumprimento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todas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estipulações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contratuais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legais, </a:t>
            </a:r>
            <a:r>
              <a:rPr dirty="0" sz="1200">
                <a:latin typeface="Times New Roman"/>
                <a:cs typeface="Times New Roman"/>
              </a:rPr>
              <a:t>garantindo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qualidade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autorização,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regulamentação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uso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espaços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observando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pertinente,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Código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Postura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convocar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prioritário,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fiscais</a:t>
            </a:r>
            <a:r>
              <a:rPr dirty="0" sz="1200" spc="-25">
                <a:latin typeface="Times New Roman"/>
                <a:cs typeface="Times New Roman"/>
              </a:rPr>
              <a:t> de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setores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administrativos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operações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especiais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determinação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obedecendo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hierarquia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existente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entre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os </a:t>
            </a:r>
            <a:r>
              <a:rPr dirty="0" sz="1200">
                <a:latin typeface="Times New Roman"/>
                <a:cs typeface="Times New Roman"/>
              </a:rPr>
              <a:t>Secretários;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administração,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continuada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sinalização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viária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gerenciamento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planos 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contingenciamento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trânsito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garantindo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0">
                <a:latin typeface="Times New Roman"/>
                <a:cs typeface="Times New Roman"/>
              </a:rPr>
              <a:t> cidadãos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logradouros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municipalidade;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comandar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fiscalização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Depósito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Veículos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apreendidos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respeitados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limites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primordialmente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orientação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vigente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serem</a:t>
            </a:r>
            <a:r>
              <a:rPr dirty="0" sz="1200" spc="11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ministrados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campanhas publicitárias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instrumentos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ampla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divulgação;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emitir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infração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multas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casos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cumprimento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princípios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constitucionais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legais,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especialmente</a:t>
            </a:r>
            <a:r>
              <a:rPr dirty="0" sz="1200">
                <a:latin typeface="Times New Roman"/>
                <a:cs typeface="Times New Roman"/>
              </a:rPr>
              <a:t> da </a:t>
            </a:r>
            <a:r>
              <a:rPr dirty="0" sz="1200" spc="-10">
                <a:latin typeface="Times New Roman"/>
                <a:cs typeface="Times New Roman"/>
              </a:rPr>
              <a:t>legalidade,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moralidade,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razoabilidade,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proporcionalidade,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motivação,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ampla defesa,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devido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legal,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dentre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sempre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notificação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prévia;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atuar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parcerias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Judiciário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Polícias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esferas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governamentais;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gerir,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administrar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aplicar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FUNESOP,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criado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Lei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nº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516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2014,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 como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lhe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expressamente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determinadas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894445" cy="13093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1276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3299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46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850389"/>
          <a:ext cx="9118600" cy="4845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5275">
                <a:tc>
                  <a:txBody>
                    <a:bodyPr/>
                    <a:lstStyle/>
                    <a:p>
                      <a:pPr marL="14605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9692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54977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37260" marR="290195" indent="-6623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 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Ordem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será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norteada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princípios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fundamentais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regionalização.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comandar,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interlocução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de: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avaliações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desempenho, produtividade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eficiência,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alinhamento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 referentes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lançamento,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cobrança,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taxas,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contribuições,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pertencentes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confiadas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permanentemente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arrecadação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795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Turmas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Volantes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Tributos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principalmente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ISSQN;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contribuintes,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 cumprimento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principais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acessórias,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tributos,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empregando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alcance,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sonegação,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proteger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possuem;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imediato,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verbalmente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depois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convenientemente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apurado,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caiba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resolver,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dependam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ocorridos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cuja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designado;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caráter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urgente,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ocasional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hierárquico,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potencializar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regulamentos;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comparecer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regulamentares,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pessoalmente,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delegar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observando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limites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celebrar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similares,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privadas,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estrangeiras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internacionais,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 aprovar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desembolso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obtenção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 de sua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constituir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comissões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consultivas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especialistas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disporá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duração;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anteprojetos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decretos,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editais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concurso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FUNESOP;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lei.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37260" marR="121285" indent="-826769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39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905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descritas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acima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Ordem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Trânsito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ORDEM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descritas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acima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tratar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tráfego,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sustentável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socialmente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includente.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Inteligência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Logística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descritas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acima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incluindo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escritório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suprimentos.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desses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eficácia.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35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r" marR="3244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será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planejamentos,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alinhados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responsabilizando-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ainda,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3982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r" marR="2774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será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competindo-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lhe: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gerir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6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efetuadas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 determinadas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81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3310" marR="326390" indent="-774700">
                        <a:lnSpc>
                          <a:spcPct val="103299"/>
                        </a:lnSpc>
                        <a:spcBef>
                          <a:spcPts val="6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 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793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905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Ordem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2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tráfego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jurisdição,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tráfego,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congestionamentos,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regulamentos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dependências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tocante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imóveis.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 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FUNESOP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515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demonstração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quadrimestral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FUNESOP;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 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FUNESOP;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Controladoria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Município: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a)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Bimestralmente,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b)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Semestralmente,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c)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balanço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FUNESOP,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não-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receita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relatório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semestral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0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59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02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Subchefe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9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5405">
                        <a:lnSpc>
                          <a:spcPct val="104200"/>
                        </a:lnSpc>
                        <a:tabLst>
                          <a:tab pos="271145" algn="l"/>
                          <a:tab pos="1001394" algn="l"/>
                          <a:tab pos="1272540" algn="l"/>
                          <a:tab pos="1924685" algn="l"/>
                          <a:tab pos="2367280" algn="l"/>
                          <a:tab pos="2760345" algn="l"/>
                        </a:tabLst>
                      </a:pP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deste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dirigir,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determinar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 Civil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3573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Corregedor-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fiel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 normas contidas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ordenamento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jurídico;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disciplinares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criminais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instaurados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Cargos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Apurar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seus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apreciar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membros;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fiscalizações,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inspeções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correições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extraordinárias,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quaisquer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viaturas,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armários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revista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agentes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investigação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ética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candidatos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carreira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pertencentes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 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 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Civil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desses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estágio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probatório;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integrantes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prolatadas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sindicâncias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disciplinares,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inquéritos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policiais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0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652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penais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manifestar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despachar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requisições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Procuradoria-Geral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8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requisições</a:t>
                      </a:r>
                      <a:r>
                        <a:rPr dirty="0" sz="1200" spc="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Judiciário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atinentes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infrações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penais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pertencente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quadra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8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8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81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correição,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investigação,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agentes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integrantes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organizacional</a:t>
                      </a:r>
                      <a:r>
                        <a:rPr dirty="0" sz="1200" spc="1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1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Apreciar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representações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instaurar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sindicâncias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processos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administrativos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exigir;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penas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disciplina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disciplinar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podendo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sanções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punições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código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conduta,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jurídico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tramitação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autos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disciplinares;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venham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atribuídas.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80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3310" marR="113030" indent="-982344">
                        <a:lnSpc>
                          <a:spcPct val="103299"/>
                        </a:lnSpc>
                        <a:spcBef>
                          <a:spcPts val="27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Operacional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40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policiamento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8419">
                        <a:lnSpc>
                          <a:spcPct val="103299"/>
                        </a:lnSpc>
                        <a:tabLst>
                          <a:tab pos="353695" algn="l"/>
                          <a:tab pos="1013460" algn="l"/>
                          <a:tab pos="1217295" algn="l"/>
                          <a:tab pos="2019300" algn="l"/>
                          <a:tab pos="2473960" algn="l"/>
                          <a:tab pos="310769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ostensivo,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preventivo,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uniformizado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aparelhado,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166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cidadãos,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hospitais,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praças,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monumentos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jurisdição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20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tráfego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veículos,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acidentes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engarrafamentos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tráfego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jurisdição.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fluidez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tráfego.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233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Depósito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79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Depósito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apreendidos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limites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1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Pesquisa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Município.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protótipos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faz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tecnologia.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9955" marR="436245" indent="-489584">
                        <a:lnSpc>
                          <a:spcPct val="103299"/>
                        </a:lnSpc>
                        <a:spcBef>
                          <a:spcPts val="24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Estacionamento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04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  <a:tabLst>
                          <a:tab pos="927735" algn="l"/>
                          <a:tab pos="1671955" algn="l"/>
                          <a:tab pos="1909445" algn="l"/>
                          <a:tab pos="267779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244">
                        <a:lnSpc>
                          <a:spcPct val="103299"/>
                        </a:lnSpc>
                        <a:tabLst>
                          <a:tab pos="377825" algn="l"/>
                          <a:tab pos="1074420" algn="l"/>
                          <a:tab pos="1775460" algn="l"/>
                          <a:tab pos="2004060" algn="l"/>
                          <a:tab pos="311086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liderar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rotinas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referente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estacionamento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76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sinalização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189990" marR="103505" indent="-1102360">
                        <a:lnSpc>
                          <a:spcPct val="1034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Tático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(GTO)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080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tropa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criada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intuito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oferecer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rápida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exigem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tratamento especializado,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Ronda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Tesoureiro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FUNESOP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Assinar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FUNESOP,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opinar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investimentos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reservas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FUNESOP,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segundo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Monetário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Nacional;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demonstrativos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FUNESOP.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73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89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inspecionar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supervisão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7150">
                        <a:lnSpc>
                          <a:spcPct val="103299"/>
                        </a:lnSpc>
                        <a:spcBef>
                          <a:spcPts val="10"/>
                        </a:spcBef>
                        <a:tabLst>
                          <a:tab pos="704850" algn="l"/>
                          <a:tab pos="1361440" algn="l"/>
                          <a:tab pos="1576070" algn="l"/>
                          <a:tab pos="2121535" algn="l"/>
                          <a:tab pos="2724785" algn="l"/>
                          <a:tab pos="293941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Ronda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eles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subordinados.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SGM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454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3310" marR="184785" indent="-916305">
                        <a:lnSpc>
                          <a:spcPct val="103299"/>
                        </a:lnSpc>
                        <a:spcBef>
                          <a:spcPts val="969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Operacional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3189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  <a:tabLst>
                          <a:tab pos="1059815" algn="l"/>
                          <a:tab pos="1903730" algn="l"/>
                          <a:tab pos="2113915" algn="l"/>
                          <a:tab pos="302450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1412875" algn="l"/>
                          <a:tab pos="248602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patrulhamento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ostensivo,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1594">
                        <a:lnSpc>
                          <a:spcPct val="103299"/>
                        </a:lnSpc>
                        <a:spcBef>
                          <a:spcPts val="15"/>
                        </a:spcBef>
                        <a:tabLst>
                          <a:tab pos="883919" algn="l"/>
                          <a:tab pos="1047115" algn="l"/>
                          <a:tab pos="1268095" algn="l"/>
                          <a:tab pos="1346835" algn="l"/>
                          <a:tab pos="1993264" algn="l"/>
                          <a:tab pos="2127250" algn="l"/>
                          <a:tab pos="2205355" algn="l"/>
                          <a:tab pos="2423160" algn="l"/>
                          <a:tab pos="3019425" algn="l"/>
                          <a:tab pos="310451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uniformizado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aparelhado,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SOGM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4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cidadãos,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61594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hospitais,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praças,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monumentos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jurisdição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tráfego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acidentes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engarrafamentos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cidade.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disso,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pedestres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vias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2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Ronda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1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975">
                        <a:lnSpc>
                          <a:spcPts val="1490"/>
                        </a:lnSpc>
                        <a:spcBef>
                          <a:spcPts val="55"/>
                        </a:spcBef>
                        <a:tabLst>
                          <a:tab pos="1183005" algn="l"/>
                          <a:tab pos="1569720" algn="l"/>
                          <a:tab pos="2089150" algn="l"/>
                          <a:tab pos="297243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657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Fiscalização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posturas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Urbanística;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parcelamento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posturas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código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coligir,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examinar,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selecionar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externa;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notificações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lavrar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Imposição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Apreensão,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cientificando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formalmente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Infrator,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auxílio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força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requerer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judicial,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indispensável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diligências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inspeções;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 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posteriormente;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604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correspondências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conduzir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inscrição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cancelamento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créditos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proveniente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taxas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cobrança administrativa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judicial,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Tribunal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contribuintes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manifestar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requerimentos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envolvam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dúvidas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débitos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inscritos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dívida ativa.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classificar,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concernentes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ordenador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Tribunal,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Tribunal,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vinculadas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059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Telecomunicação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terceirizados,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138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permanentemente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informada</a:t>
                      </a:r>
                      <a:r>
                        <a:rPr dirty="0" sz="1200" spc="9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96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encontradas,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repassadas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6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zoneamento,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urbanização,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ambiente,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7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7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consumidor,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edilícias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posturas</a:t>
                      </a:r>
                      <a:r>
                        <a:rPr dirty="0" sz="1200" spc="9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aquelas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polícia</a:t>
                      </a:r>
                      <a:r>
                        <a:rPr dirty="0" sz="1200" spc="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administrativa;</a:t>
                      </a:r>
                      <a:r>
                        <a:rPr dirty="0" sz="1200" spc="7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solicitar,</a:t>
                      </a:r>
                      <a:r>
                        <a:rPr dirty="0" sz="1200" spc="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vistoria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lhe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pareçam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desacordo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vigentes;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vierem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Administração.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0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separação,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estocagem,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itens.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saída,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armazenagem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devolução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itens;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 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50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contabilidade.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financeiras.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métodos,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contábeis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2406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adequados.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66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imobilizado,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catalogação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demonstrativos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lei.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7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9990" marR="242570" indent="-965200">
                        <a:lnSpc>
                          <a:spcPct val="104200"/>
                        </a:lnSpc>
                        <a:spcBef>
                          <a:spcPts val="60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(GTO)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762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Oferecer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rápida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7150">
                        <a:lnSpc>
                          <a:spcPct val="103299"/>
                        </a:lnSpc>
                        <a:spcBef>
                          <a:spcPts val="10"/>
                        </a:spcBef>
                        <a:tabLst>
                          <a:tab pos="995680" algn="l"/>
                          <a:tab pos="1437640" algn="l"/>
                          <a:tab pos="2107565" algn="l"/>
                          <a:tab pos="252539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exigem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25209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L="443230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XXI</a:t>
            </a:r>
            <a:endParaRPr sz="1200">
              <a:latin typeface="Times New Roman"/>
              <a:cs typeface="Times New Roman"/>
            </a:endParaRPr>
          </a:p>
          <a:p>
            <a:pPr algn="ctr" marL="440690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JUNTA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SERVIÇO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MILITAR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-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JSM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699"/>
              </a:lnSpc>
              <a:spcBef>
                <a:spcPts val="79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47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Junta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militar,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subordinada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diretamente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instruções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funcionamento, </a:t>
            </a:r>
            <a:r>
              <a:rPr dirty="0" sz="1200">
                <a:latin typeface="Times New Roman"/>
                <a:cs typeface="Times New Roman"/>
              </a:rPr>
              <a:t>baixadas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Ministério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Exército;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prestações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técnicas baixadas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Circunscrição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Militar;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executar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inclusive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publicidade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Militar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jurisdição;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Militar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cargo, </a:t>
            </a:r>
            <a:r>
              <a:rPr dirty="0" sz="1200">
                <a:latin typeface="Times New Roman"/>
                <a:cs typeface="Times New Roman"/>
              </a:rPr>
              <a:t>mantendo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padrão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moral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proibindo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intermediários;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8890">
              <a:lnSpc>
                <a:spcPct val="103299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48 -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Junta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Serviço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Militar,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 quantitativo 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 comissão,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livre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10768" y="1368805"/>
          <a:ext cx="9139555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3820"/>
                <a:gridCol w="2790825"/>
                <a:gridCol w="3154045"/>
                <a:gridCol w="1758950"/>
              </a:tblGrid>
              <a:tr h="299720">
                <a:tc>
                  <a:txBody>
                    <a:bodyPr/>
                    <a:lstStyle/>
                    <a:p>
                      <a:pPr marL="16129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04521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9244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Militar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Cooperar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Forças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Armadas,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convocação,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alistamento,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baixadas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113982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Circunscrição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Militar;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militares;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alistamento militar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daqueles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Circunscrição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andamento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Circunscrição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informação; prover 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munícipes,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alistamento,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circunscrição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Militar,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Delegacia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graves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10768" y="1368805"/>
          <a:ext cx="9139555" cy="29730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3820"/>
                <a:gridCol w="2790825"/>
                <a:gridCol w="3154045"/>
                <a:gridCol w="1758950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Alistamento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circunscrição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70485" indent="1566545">
                        <a:lnSpc>
                          <a:spcPts val="1500"/>
                        </a:lnSpc>
                        <a:spcBef>
                          <a:spcPts val="45"/>
                        </a:spcBef>
                        <a:tabLst>
                          <a:tab pos="248729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trabalhos;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5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Militar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alistamento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01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8419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Militar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também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5560" cy="402272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451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R="635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XXII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DEFESA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DIREITOS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POLÍTICAS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PÚBLICAS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MULHER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FAMÍLIA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3400"/>
              </a:lnSpc>
              <a:spcBef>
                <a:spcPts val="76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49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-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Compete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12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Secretaria</a:t>
            </a:r>
            <a:r>
              <a:rPr dirty="0" sz="1300" spc="114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12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Defesa</a:t>
            </a:r>
            <a:r>
              <a:rPr dirty="0" sz="1300" spc="114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dos</a:t>
            </a:r>
            <a:r>
              <a:rPr dirty="0" sz="1300" spc="10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Direitos</a:t>
            </a:r>
            <a:r>
              <a:rPr dirty="0" sz="1300" spc="1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0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Políticas</a:t>
            </a:r>
            <a:r>
              <a:rPr dirty="0" sz="1300" spc="12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Públicas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Mulher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2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Família</a:t>
            </a:r>
            <a:r>
              <a:rPr dirty="0" sz="1300" b="1">
                <a:latin typeface="Times New Roman"/>
                <a:cs typeface="Times New Roman"/>
              </a:rPr>
              <a:t>:</a:t>
            </a:r>
            <a:r>
              <a:rPr dirty="0" sz="1300" spc="120" b="1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formular,</a:t>
            </a:r>
            <a:r>
              <a:rPr dirty="0" sz="1300" spc="1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coordenar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25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articular </a:t>
            </a:r>
            <a:r>
              <a:rPr dirty="0" sz="1300">
                <a:latin typeface="Times New Roman"/>
                <a:cs typeface="Times New Roman"/>
              </a:rPr>
              <a:t>políticas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públicas</a:t>
            </a:r>
            <a:r>
              <a:rPr dirty="0" sz="1300" spc="-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voltadas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promoção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 mulher,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garantia</a:t>
            </a:r>
            <a:r>
              <a:rPr dirty="0" sz="1300" spc="-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 direitos,</a:t>
            </a:r>
            <a:r>
              <a:rPr dirty="0" sz="1300" spc="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1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proteção,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ao</a:t>
            </a:r>
            <a:r>
              <a:rPr dirty="0" sz="1300" spc="-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acolhimento,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eliminação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todas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as</a:t>
            </a:r>
            <a:r>
              <a:rPr dirty="0" sz="1300" spc="-1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formas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 spc="-25">
                <a:latin typeface="Times New Roman"/>
                <a:cs typeface="Times New Roman"/>
              </a:rPr>
              <a:t>de </a:t>
            </a:r>
            <a:r>
              <a:rPr dirty="0" sz="1300">
                <a:latin typeface="Times New Roman"/>
                <a:cs typeface="Times New Roman"/>
              </a:rPr>
              <a:t>discriminação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violência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contra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as</a:t>
            </a:r>
            <a:r>
              <a:rPr dirty="0" sz="1300" spc="5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mulheres,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bem</a:t>
            </a:r>
            <a:r>
              <a:rPr dirty="0" sz="1300" spc="4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como,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desenvolver,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implementar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monitorar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políticas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programas</a:t>
            </a:r>
            <a:r>
              <a:rPr dirty="0" sz="1300" spc="5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temáticos</a:t>
            </a:r>
            <a:r>
              <a:rPr dirty="0" sz="1300" spc="110">
                <a:latin typeface="Times New Roman"/>
                <a:cs typeface="Times New Roman"/>
              </a:rPr>
              <a:t> </a:t>
            </a:r>
            <a:r>
              <a:rPr dirty="0" sz="1300" spc="-25">
                <a:latin typeface="Times New Roman"/>
                <a:cs typeface="Times New Roman"/>
              </a:rPr>
              <a:t>nas </a:t>
            </a:r>
            <a:r>
              <a:rPr dirty="0" sz="1300">
                <a:latin typeface="Times New Roman"/>
                <a:cs typeface="Times New Roman"/>
              </a:rPr>
              <a:t>áreas</a:t>
            </a:r>
            <a:r>
              <a:rPr dirty="0" sz="1300" spc="2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educação,</a:t>
            </a:r>
            <a:r>
              <a:rPr dirty="0" sz="1300" spc="2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trabalho,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cultura,</a:t>
            </a:r>
            <a:r>
              <a:rPr dirty="0" sz="1300" spc="2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saúde,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autonomia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econômica</a:t>
            </a:r>
            <a:r>
              <a:rPr dirty="0" sz="1300" spc="2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26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participação</a:t>
            </a:r>
            <a:r>
              <a:rPr dirty="0" sz="1300" spc="26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política,</a:t>
            </a:r>
            <a:r>
              <a:rPr dirty="0" sz="1300" spc="2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que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considerem</a:t>
            </a:r>
            <a:r>
              <a:rPr dirty="0" sz="1300" spc="2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as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mulheres</a:t>
            </a:r>
            <a:r>
              <a:rPr dirty="0" sz="1300" spc="2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em</a:t>
            </a:r>
            <a:r>
              <a:rPr dirty="0" sz="1300" spc="260">
                <a:latin typeface="Times New Roman"/>
                <a:cs typeface="Times New Roman"/>
              </a:rPr>
              <a:t> </a:t>
            </a:r>
            <a:r>
              <a:rPr dirty="0" sz="1300" spc="-25">
                <a:latin typeface="Times New Roman"/>
                <a:cs typeface="Times New Roman"/>
              </a:rPr>
              <a:t>sua </a:t>
            </a:r>
            <a:r>
              <a:rPr dirty="0" sz="1300">
                <a:latin typeface="Times New Roman"/>
                <a:cs typeface="Times New Roman"/>
              </a:rPr>
              <a:t>diversidade,</a:t>
            </a:r>
            <a:r>
              <a:rPr dirty="0" sz="1300" spc="204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com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vistas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promoção</a:t>
            </a:r>
            <a:r>
              <a:rPr dirty="0" sz="1300" spc="2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19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igualdade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também,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acompanhar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implementação</a:t>
            </a:r>
            <a:r>
              <a:rPr dirty="0" sz="1300" spc="19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legislação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2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ação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afirmativa</a:t>
            </a:r>
            <a:r>
              <a:rPr dirty="0" sz="1300" spc="19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 spc="-50">
                <a:latin typeface="Times New Roman"/>
                <a:cs typeface="Times New Roman"/>
              </a:rPr>
              <a:t>o </a:t>
            </a:r>
            <a:r>
              <a:rPr dirty="0" sz="1300">
                <a:latin typeface="Times New Roman"/>
                <a:cs typeface="Times New Roman"/>
              </a:rPr>
              <a:t>cumprimento</a:t>
            </a:r>
            <a:r>
              <a:rPr dirty="0" sz="1300" spc="1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acordos,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tratados,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convenções</a:t>
            </a:r>
            <a:r>
              <a:rPr dirty="0" sz="1300" spc="1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planos</a:t>
            </a:r>
            <a:r>
              <a:rPr dirty="0" sz="1300" spc="1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ações</a:t>
            </a:r>
            <a:r>
              <a:rPr dirty="0" sz="1300" spc="19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sobre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1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promoção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204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igualdade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entre</a:t>
            </a:r>
            <a:r>
              <a:rPr dirty="0" sz="1300" spc="20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mulheres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homens</a:t>
            </a:r>
            <a:r>
              <a:rPr dirty="0" sz="1300" spc="1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185">
                <a:latin typeface="Times New Roman"/>
                <a:cs typeface="Times New Roman"/>
              </a:rPr>
              <a:t> </a:t>
            </a:r>
            <a:r>
              <a:rPr dirty="0" sz="1300" spc="-50">
                <a:latin typeface="Times New Roman"/>
                <a:cs typeface="Times New Roman"/>
              </a:rPr>
              <a:t>o </a:t>
            </a:r>
            <a:r>
              <a:rPr dirty="0" sz="1300">
                <a:latin typeface="Times New Roman"/>
                <a:cs typeface="Times New Roman"/>
              </a:rPr>
              <a:t>combate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discriminação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todas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as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formas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violência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contra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às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mulheres.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Em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relação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família,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compete: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formulação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195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políticas </a:t>
            </a:r>
            <a:r>
              <a:rPr dirty="0" sz="1300">
                <a:latin typeface="Times New Roman"/>
                <a:cs typeface="Times New Roman"/>
              </a:rPr>
              <a:t>públicas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suporte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formação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desenvolvimento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família;</a:t>
            </a:r>
            <a:r>
              <a:rPr dirty="0" sz="1300" spc="9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fortalecimento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dos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vínculos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familiares;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promoção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do</a:t>
            </a:r>
            <a:r>
              <a:rPr dirty="0" sz="1300" spc="3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equilíbrio</a:t>
            </a:r>
            <a:r>
              <a:rPr dirty="0" sz="1300" spc="60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entre trabalho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família;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fomento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políticas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enfrentamento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discriminação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à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família;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fortalecimento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das</a:t>
            </a:r>
            <a:r>
              <a:rPr dirty="0" sz="1300" spc="-3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relações</a:t>
            </a:r>
            <a:r>
              <a:rPr dirty="0" sz="1300" spc="-3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familiares</a:t>
            </a:r>
            <a:r>
              <a:rPr dirty="0" sz="1300" spc="2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por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meio</a:t>
            </a:r>
            <a:r>
              <a:rPr dirty="0" sz="1300" spc="-25">
                <a:latin typeface="Times New Roman"/>
                <a:cs typeface="Times New Roman"/>
              </a:rPr>
              <a:t> de </a:t>
            </a:r>
            <a:r>
              <a:rPr dirty="0" sz="1300">
                <a:latin typeface="Times New Roman"/>
                <a:cs typeface="Times New Roman"/>
              </a:rPr>
              <a:t>novas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tecnologias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ferramentas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digitais;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coordenar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o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planejamento</a:t>
            </a:r>
            <a:r>
              <a:rPr dirty="0" sz="1300" spc="8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e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implementação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de</a:t>
            </a:r>
            <a:r>
              <a:rPr dirty="0" sz="1300" spc="8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políticas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familiares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transversais;</a:t>
            </a:r>
            <a:r>
              <a:rPr dirty="0" sz="1300" spc="7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propor</a:t>
            </a:r>
            <a:r>
              <a:rPr dirty="0" sz="1300" spc="70">
                <a:latin typeface="Times New Roman"/>
                <a:cs typeface="Times New Roman"/>
              </a:rPr>
              <a:t> </a:t>
            </a:r>
            <a:r>
              <a:rPr dirty="0" sz="1300" spc="-50">
                <a:latin typeface="Times New Roman"/>
                <a:cs typeface="Times New Roman"/>
              </a:rPr>
              <a:t>e </a:t>
            </a:r>
            <a:r>
              <a:rPr dirty="0" sz="1300" spc="-10">
                <a:latin typeface="Times New Roman"/>
                <a:cs typeface="Times New Roman"/>
              </a:rPr>
              <a:t>incentivar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</a:t>
            </a:r>
            <a:r>
              <a:rPr dirty="0" sz="1300" spc="-10">
                <a:latin typeface="Times New Roman"/>
                <a:cs typeface="Times New Roman"/>
              </a:rPr>
              <a:t> conscientização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pública</a:t>
            </a:r>
            <a:r>
              <a:rPr dirty="0" sz="1300" spc="-10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acerca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do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papel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social</a:t>
            </a:r>
            <a:r>
              <a:rPr dirty="0" sz="1300" spc="-15">
                <a:latin typeface="Times New Roman"/>
                <a:cs typeface="Times New Roman"/>
              </a:rPr>
              <a:t> </a:t>
            </a:r>
            <a:r>
              <a:rPr dirty="0" sz="1300">
                <a:latin typeface="Times New Roman"/>
                <a:cs typeface="Times New Roman"/>
              </a:rPr>
              <a:t>da</a:t>
            </a:r>
            <a:r>
              <a:rPr dirty="0" sz="1300" spc="-25">
                <a:latin typeface="Times New Roman"/>
                <a:cs typeface="Times New Roman"/>
              </a:rPr>
              <a:t> </a:t>
            </a:r>
            <a:r>
              <a:rPr dirty="0" sz="1300" spc="-10">
                <a:latin typeface="Times New Roman"/>
                <a:cs typeface="Times New Roman"/>
              </a:rPr>
              <a:t>família.</a:t>
            </a:r>
            <a:endParaRPr sz="1300">
              <a:latin typeface="Times New Roman"/>
              <a:cs typeface="Times New Roman"/>
            </a:endParaRPr>
          </a:p>
          <a:p>
            <a:pPr marL="12700" marR="11430">
              <a:lnSpc>
                <a:spcPct val="103299"/>
              </a:lnSpc>
              <a:spcBef>
                <a:spcPts val="83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50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 da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Mulher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Família,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59536" y="1143253"/>
          <a:ext cx="9063355" cy="3710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3815"/>
                <a:gridCol w="2872740"/>
                <a:gridCol w="3069589"/>
                <a:gridCol w="1723390"/>
              </a:tblGrid>
              <a:tr h="298450">
                <a:tc>
                  <a:txBody>
                    <a:bodyPr/>
                    <a:lstStyle/>
                    <a:p>
                      <a:pPr marL="14033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83756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00266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70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73025" marR="54610">
                        <a:lnSpc>
                          <a:spcPct val="103800"/>
                        </a:lnSpc>
                      </a:pPr>
                      <a:r>
                        <a:rPr dirty="0" sz="13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3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3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3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3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3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3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3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3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3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3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3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3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3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 spc="-10">
                          <a:latin typeface="Times New Roman"/>
                          <a:cs typeface="Times New Roman"/>
                        </a:rPr>
                        <a:t>Família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Propor,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143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violência,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diferentes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proporcionando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especializado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contínuo;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 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social;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questões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gênero;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interagir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Região;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Fóruns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59536" y="1368805"/>
          <a:ext cx="9063355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3815"/>
                <a:gridCol w="2872740"/>
                <a:gridCol w="3069589"/>
                <a:gridCol w="1723390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discutir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emprego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salário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assédio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separações,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pensões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Mulheres;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agressões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Sociedade,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mãe,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geradora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responsabilidades.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financiamentos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 Federal,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ONGS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46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10096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Enfrentamento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97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indireta,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discriminações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atingem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liberdade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equidade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assegurando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debate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brasileira,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enfrentamento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violência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interfaces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66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59536" y="1368805"/>
          <a:ext cx="9063355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3815"/>
                <a:gridCol w="2872740"/>
                <a:gridCol w="3069589"/>
                <a:gridCol w="1723390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340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mulher;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Direitos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078604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1594">
                        <a:lnSpc>
                          <a:spcPct val="104200"/>
                        </a:lnSpc>
                        <a:spcBef>
                          <a:spcPts val="5"/>
                        </a:spcBef>
                        <a:tabLst>
                          <a:tab pos="1048385" algn="l"/>
                          <a:tab pos="1334770" algn="l"/>
                          <a:tab pos="2002789" algn="l"/>
                          <a:tab pos="266382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valorização,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governo, entidades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autonomia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poder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vínculos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equilíbrio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enfrentamento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discriminação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família;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meio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digitais; coordenar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transversais;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79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>
                        <a:lnSpc>
                          <a:spcPct val="100000"/>
                        </a:lnSpc>
                        <a:spcBef>
                          <a:spcPts val="80"/>
                        </a:spcBef>
                        <a:tabLst>
                          <a:tab pos="405130" algn="l"/>
                          <a:tab pos="859155" algn="l"/>
                          <a:tab pos="1135380" algn="l"/>
                          <a:tab pos="2023745" algn="l"/>
                          <a:tab pos="2281555" algn="l"/>
                          <a:tab pos="286067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vítimas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59536" y="1368805"/>
          <a:ext cx="9063355" cy="533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3815"/>
                <a:gridCol w="2872740"/>
                <a:gridCol w="3069589"/>
                <a:gridCol w="1723390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violência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doméstica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familiar,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parcerias institucionais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algn="ctr" marL="889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prevenção, promoção,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inclusive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formando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91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Geral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violação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buscando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individuais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coletivas,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buscando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construir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91032" y="432307"/>
            <a:ext cx="5135880" cy="590169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27710" marR="185801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1200">
              <a:latin typeface="Arial"/>
              <a:cs typeface="Arial"/>
            </a:endParaRPr>
          </a:p>
          <a:p>
            <a:pPr marL="344805" indent="-332105">
              <a:lnSpc>
                <a:spcPct val="100000"/>
              </a:lnSpc>
              <a:spcBef>
                <a:spcPts val="5"/>
              </a:spcBef>
              <a:buAutoNum type="romanUcPeriod" startAt="13"/>
              <a:tabLst>
                <a:tab pos="34480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Humanos;</a:t>
            </a:r>
            <a:endParaRPr sz="1200">
              <a:latin typeface="Times New Roman"/>
              <a:cs typeface="Times New Roman"/>
            </a:endParaRPr>
          </a:p>
          <a:p>
            <a:pPr marL="12700" marR="5080" indent="414655">
              <a:lnSpc>
                <a:spcPct val="103299"/>
              </a:lnSpc>
              <a:spcBef>
                <a:spcPts val="790"/>
              </a:spcBef>
              <a:buAutoNum type="romanUcPeriod" startAt="13"/>
              <a:tabLst>
                <a:tab pos="42735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4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8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Planejamento,</a:t>
            </a:r>
            <a:r>
              <a:rPr dirty="0" sz="1200" spc="100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4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Sustentável,</a:t>
            </a:r>
            <a:r>
              <a:rPr dirty="0" sz="1200" spc="105">
                <a:latin typeface="Times New Roman"/>
                <a:cs typeface="Times New Roman"/>
              </a:rPr>
              <a:t>  </a:t>
            </a:r>
            <a:r>
              <a:rPr dirty="0" sz="1200">
                <a:latin typeface="Times New Roman"/>
                <a:cs typeface="Times New Roman"/>
              </a:rPr>
              <a:t>Indústria</a:t>
            </a:r>
            <a:r>
              <a:rPr dirty="0" sz="1200" spc="484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Comércio;</a:t>
            </a:r>
            <a:endParaRPr sz="1200">
              <a:latin typeface="Times New Roman"/>
              <a:cs typeface="Times New Roman"/>
            </a:endParaRPr>
          </a:p>
          <a:p>
            <a:pPr marL="307340" indent="-294640">
              <a:lnSpc>
                <a:spcPct val="100000"/>
              </a:lnSpc>
              <a:spcBef>
                <a:spcPts val="845"/>
              </a:spcBef>
              <a:buAutoNum type="romanUcPeriod" startAt="13"/>
              <a:tabLst>
                <a:tab pos="307340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Sustentabilidade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Bem-</a:t>
            </a:r>
            <a:r>
              <a:rPr dirty="0" sz="1200">
                <a:latin typeface="Times New Roman"/>
                <a:cs typeface="Times New Roman"/>
              </a:rPr>
              <a:t>Estar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Animal;</a:t>
            </a:r>
            <a:endParaRPr sz="1200">
              <a:latin typeface="Times New Roman"/>
              <a:cs typeface="Times New Roman"/>
            </a:endParaRPr>
          </a:p>
          <a:p>
            <a:pPr marL="359410" indent="-346710">
              <a:lnSpc>
                <a:spcPct val="100000"/>
              </a:lnSpc>
              <a:spcBef>
                <a:spcPts val="860"/>
              </a:spcBef>
              <a:buAutoNum type="romanUcPeriod" startAt="13"/>
              <a:tabLst>
                <a:tab pos="359410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Emprego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Renda;</a:t>
            </a:r>
            <a:endParaRPr sz="1200">
              <a:latin typeface="Times New Roman"/>
              <a:cs typeface="Times New Roman"/>
            </a:endParaRPr>
          </a:p>
          <a:p>
            <a:pPr marL="405130" indent="-392430">
              <a:lnSpc>
                <a:spcPct val="100000"/>
              </a:lnSpc>
              <a:spcBef>
                <a:spcPts val="840"/>
              </a:spcBef>
              <a:buAutoNum type="romanUcPeriod" startAt="13"/>
              <a:tabLst>
                <a:tab pos="40513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Agronegócios,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Pesca,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Comércio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Abastecimento;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romanUcPeriod" startAt="13"/>
            </a:pPr>
            <a:endParaRPr sz="1200">
              <a:latin typeface="Times New Roman"/>
              <a:cs typeface="Times New Roman"/>
            </a:endParaRPr>
          </a:p>
          <a:p>
            <a:pPr marL="457834" indent="-445134">
              <a:lnSpc>
                <a:spcPct val="100000"/>
              </a:lnSpc>
              <a:buAutoNum type="romanUcPeriod" startAt="13"/>
              <a:tabLst>
                <a:tab pos="457834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Turismo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Juventude;</a:t>
            </a:r>
            <a:endParaRPr sz="1200">
              <a:latin typeface="Times New Roman"/>
              <a:cs typeface="Times New Roman"/>
            </a:endParaRPr>
          </a:p>
          <a:p>
            <a:pPr marL="357505" indent="-344805">
              <a:lnSpc>
                <a:spcPct val="100000"/>
              </a:lnSpc>
              <a:spcBef>
                <a:spcPts val="850"/>
              </a:spcBef>
              <a:buAutoNum type="romanUcPeriod" startAt="13"/>
              <a:tabLst>
                <a:tab pos="35750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Ciência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Tecnologia;</a:t>
            </a:r>
            <a:endParaRPr sz="1200">
              <a:latin typeface="Times New Roman"/>
              <a:cs typeface="Times New Roman"/>
            </a:endParaRPr>
          </a:p>
          <a:p>
            <a:pPr marL="307340" indent="-294640">
              <a:lnSpc>
                <a:spcPct val="100000"/>
              </a:lnSpc>
              <a:spcBef>
                <a:spcPts val="845"/>
              </a:spcBef>
              <a:buAutoNum type="romanUcPeriod" startAt="13"/>
              <a:tabLst>
                <a:tab pos="307340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 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Idosa;</a:t>
            </a:r>
            <a:endParaRPr sz="1200">
              <a:latin typeface="Times New Roman"/>
              <a:cs typeface="Times New Roman"/>
            </a:endParaRPr>
          </a:p>
          <a:p>
            <a:pPr marL="357505" indent="-344805">
              <a:lnSpc>
                <a:spcPct val="100000"/>
              </a:lnSpc>
              <a:spcBef>
                <a:spcPts val="860"/>
              </a:spcBef>
              <a:buAutoNum type="romanUcPeriod" startAt="13"/>
              <a:tabLst>
                <a:tab pos="35750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Mulher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Família;</a:t>
            </a:r>
            <a:endParaRPr sz="1200">
              <a:latin typeface="Times New Roman"/>
              <a:cs typeface="Times New Roman"/>
            </a:endParaRPr>
          </a:p>
          <a:p>
            <a:pPr marL="408305" indent="-395605">
              <a:lnSpc>
                <a:spcPct val="100000"/>
              </a:lnSpc>
              <a:spcBef>
                <a:spcPts val="840"/>
              </a:spcBef>
              <a:buAutoNum type="romanUcPeriod" startAt="13"/>
              <a:tabLst>
                <a:tab pos="408305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Lazer;</a:t>
            </a:r>
            <a:endParaRPr sz="1200">
              <a:latin typeface="Times New Roman"/>
              <a:cs typeface="Times New Roman"/>
            </a:endParaRPr>
          </a:p>
          <a:p>
            <a:pPr marL="457834" indent="-445134">
              <a:lnSpc>
                <a:spcPct val="100000"/>
              </a:lnSpc>
              <a:spcBef>
                <a:spcPts val="840"/>
              </a:spcBef>
              <a:buAutoNum type="romanUcPeriod" startAt="13"/>
              <a:tabLst>
                <a:tab pos="457834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Públicos;</a:t>
            </a:r>
            <a:endParaRPr sz="1200">
              <a:latin typeface="Times New Roman"/>
              <a:cs typeface="Times New Roman"/>
            </a:endParaRPr>
          </a:p>
          <a:p>
            <a:pPr marL="468630" indent="-455930">
              <a:lnSpc>
                <a:spcPct val="100000"/>
              </a:lnSpc>
              <a:spcBef>
                <a:spcPts val="865"/>
              </a:spcBef>
              <a:buAutoNum type="romanUcPeriod" startAt="13"/>
              <a:tabLst>
                <a:tab pos="468630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Defesa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Civil;</a:t>
            </a:r>
            <a:endParaRPr sz="1200">
              <a:latin typeface="Times New Roman"/>
              <a:cs typeface="Times New Roman"/>
            </a:endParaRPr>
          </a:p>
          <a:p>
            <a:pPr marL="417830" indent="-405130">
              <a:lnSpc>
                <a:spcPct val="100000"/>
              </a:lnSpc>
              <a:spcBef>
                <a:spcPts val="830"/>
              </a:spcBef>
              <a:buAutoNum type="romanUcPeriod" startAt="13"/>
              <a:tabLst>
                <a:tab pos="417830" algn="l"/>
              </a:tabLst>
            </a:pP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Obras;</a:t>
            </a:r>
            <a:endParaRPr sz="1200">
              <a:latin typeface="Times New Roman"/>
              <a:cs typeface="Times New Roman"/>
            </a:endParaRPr>
          </a:p>
          <a:p>
            <a:pPr marL="467995" indent="-455295">
              <a:lnSpc>
                <a:spcPct val="100000"/>
              </a:lnSpc>
              <a:spcBef>
                <a:spcPts val="865"/>
              </a:spcBef>
              <a:buAutoNum type="romanUcPeriod" startAt="13"/>
              <a:tabLst>
                <a:tab pos="467995" algn="l"/>
              </a:tabLst>
            </a:pP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Pública;</a:t>
            </a:r>
            <a:endParaRPr sz="1200">
              <a:latin typeface="Times New Roman"/>
              <a:cs typeface="Times New Roman"/>
            </a:endParaRPr>
          </a:p>
          <a:p>
            <a:pPr marL="507365" indent="-494665">
              <a:lnSpc>
                <a:spcPct val="100000"/>
              </a:lnSpc>
              <a:spcBef>
                <a:spcPts val="385"/>
              </a:spcBef>
              <a:buAutoNum type="romanUcPeriod" startAt="13"/>
              <a:tabLst>
                <a:tab pos="507365" algn="l"/>
              </a:tabLst>
            </a:pPr>
            <a:r>
              <a:rPr dirty="0" sz="1200" spc="-20">
                <a:latin typeface="Times New Roman"/>
                <a:cs typeface="Times New Roman"/>
              </a:rPr>
              <a:t>Secretaria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Transportes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Mobilidade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Urbana;</a:t>
            </a:r>
            <a:endParaRPr sz="1200">
              <a:latin typeface="Times New Roman"/>
              <a:cs typeface="Times New Roman"/>
            </a:endParaRPr>
          </a:p>
          <a:p>
            <a:pPr marL="568960" indent="-556260">
              <a:lnSpc>
                <a:spcPct val="100000"/>
              </a:lnSpc>
              <a:spcBef>
                <a:spcPts val="360"/>
              </a:spcBef>
              <a:buAutoNum type="romanUcPeriod" startAt="13"/>
              <a:tabLst>
                <a:tab pos="568960" algn="l"/>
              </a:tabLst>
            </a:pP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Município;</a:t>
            </a:r>
            <a:endParaRPr sz="1200">
              <a:latin typeface="Times New Roman"/>
              <a:cs typeface="Times New Roman"/>
            </a:endParaRPr>
          </a:p>
          <a:p>
            <a:pPr marL="467359" indent="-454659">
              <a:lnSpc>
                <a:spcPct val="100000"/>
              </a:lnSpc>
              <a:spcBef>
                <a:spcPts val="780"/>
              </a:spcBef>
              <a:buAutoNum type="romanUcPeriod" startAt="13"/>
              <a:tabLst>
                <a:tab pos="467359" algn="l"/>
              </a:tabLst>
            </a:pPr>
            <a:r>
              <a:rPr dirty="0" sz="1200">
                <a:latin typeface="Times New Roman"/>
                <a:cs typeface="Times New Roman"/>
              </a:rPr>
              <a:t>Junta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Militar.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Centro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93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9450" marR="220979" indent="-47117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Escrituração Contábil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Escriturar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sintética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analiticamente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efetuando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correspondentes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lançamentos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contábeis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possibilitar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econômico,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arquivamento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liquidados,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opinar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restituição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fianças,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cauções,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depósitos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indevidamente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retenções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encargos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incidentes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regularmente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certidões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negativas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débito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perante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7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87985" marR="158115" indent="-24701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(ISSQN)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271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969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ISSQN;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ISSQN,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223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elementos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ocasionar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futuras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diligências.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842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40995" marR="34163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Imposto Territorial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Predial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Chefiar 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cadastramento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sujeitas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inscrição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Contribuintes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IPTU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observância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documentos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alteram 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imobiliário,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inscrições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facultativas,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processos 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certidões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59536" y="1368805"/>
          <a:ext cx="9063355" cy="3270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3815"/>
                <a:gridCol w="2872740"/>
                <a:gridCol w="3069589"/>
                <a:gridCol w="1723390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mulher.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 institucionais.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1805" marR="317500" indent="-170815">
                        <a:lnSpc>
                          <a:spcPct val="103299"/>
                        </a:lnSpc>
                        <a:spcBef>
                          <a:spcPts val="63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Núcleo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Integrado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Mulher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(NIAM)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06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 marR="5778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Núcleo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(NIAM)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6195" cy="4011929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38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44005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XXIII</a:t>
            </a:r>
            <a:endParaRPr sz="1200">
              <a:latin typeface="Times New Roman"/>
              <a:cs typeface="Times New Roman"/>
            </a:endParaRPr>
          </a:p>
          <a:p>
            <a:pPr algn="ctr" marL="44323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DEFESA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DIREITOS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POLÍTICAS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PÚBLICAS</a:t>
            </a:r>
            <a:r>
              <a:rPr dirty="0" sz="1200" spc="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PESSOA</a:t>
            </a:r>
            <a:r>
              <a:rPr dirty="0" sz="1200" spc="-10" b="1">
                <a:latin typeface="Times New Roman"/>
                <a:cs typeface="Times New Roman"/>
              </a:rPr>
              <a:t> IDOSA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800"/>
              </a:lnSpc>
              <a:spcBef>
                <a:spcPts val="85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51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3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Idosa: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diretrizes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ações </a:t>
            </a:r>
            <a:r>
              <a:rPr dirty="0" sz="1200">
                <a:latin typeface="Times New Roman"/>
                <a:cs typeface="Times New Roman"/>
              </a:rPr>
              <a:t>governamentais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estabelecidas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(Lei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n.º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8.842/1994);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assistir,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fomentar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apoiar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Conselho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Pessoa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dar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questões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relativas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luz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Estatuto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(Lei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n.º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10.741/2003);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as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territorial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assuntos,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governamentais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referentes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à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aperfeiçoamento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fortalecimento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coordenar,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orientar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articular,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governamentais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não</a:t>
            </a:r>
            <a:r>
              <a:rPr dirty="0" sz="1200" spc="-10">
                <a:latin typeface="Times New Roman"/>
                <a:cs typeface="Times New Roman"/>
              </a:rPr>
              <a:t> governamentais,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-10">
                <a:latin typeface="Times New Roman"/>
                <a:cs typeface="Times New Roman"/>
              </a:rPr>
              <a:t> desenvolver,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monitorar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destinados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aperfeiçoamento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temas 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competência; </a:t>
            </a:r>
            <a:r>
              <a:rPr dirty="0" sz="1200">
                <a:latin typeface="Times New Roman"/>
                <a:cs typeface="Times New Roman"/>
              </a:rPr>
              <a:t>formular,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apoiar,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articular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avaliar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2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2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idosa,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considerados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perspectiva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família,</a:t>
            </a:r>
            <a:r>
              <a:rPr dirty="0" sz="1200" spc="204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fortalecimento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vínculos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familiares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solidariedade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intergeracional;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analisar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propostas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termos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parceria,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acordos,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ajustes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instrumentos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congêneres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além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analisar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execução.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8890">
              <a:lnSpc>
                <a:spcPct val="103299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52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Defesa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Idosa,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cargos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4842636"/>
          <a:ext cx="8676005" cy="1816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295275">
                <a:tc>
                  <a:txBody>
                    <a:bodyPr/>
                    <a:lstStyle/>
                    <a:p>
                      <a:pPr marL="33782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80327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7978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52082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1315" marR="339090" indent="-30480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governamentais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(Lei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n.º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8.842/1994),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1368805"/>
          <a:ext cx="8676005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previdência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habitação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urbanismo;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justiça;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lazer;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assistir,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questões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 da 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sediadas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território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legítimo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polícia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reforço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apoio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1368805"/>
          <a:ext cx="8676005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policial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Procuradoria-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795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1315" marR="233679" indent="-13779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889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Idosa: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635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idosas,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considerando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aspectos inerentes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envelhecimento;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desafios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sensibilizar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sociedade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questões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envelhecimento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valorização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desse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grupo;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 ao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celebração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instituições,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redes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dessa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capacitação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1368805"/>
          <a:ext cx="8676005" cy="5118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51181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proporcionar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06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transformações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etárias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população;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atuar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fundamentais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idosas,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combatendo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discriminação,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abusos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violações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estimulando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essenciais;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proposição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comunitárias,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proporcionando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facilitem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inserção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econômica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idosas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mercado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profissional,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orientação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empreendedorismo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oportunidades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adequadas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experiência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habilidades;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públicas,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consultas,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fóruns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participativos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democrática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transparente;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ausências,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1368805"/>
          <a:ext cx="8676005" cy="5234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afastamentos,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impedimentos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suspeições.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997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40790" marR="167640" indent="-108712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Idosa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 marR="52069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consonância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Idosa, 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 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sentido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articulando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abusos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lesões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ts val="138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civil.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solidFill>
                            <a:srgbClr val="535353"/>
                          </a:solidFill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solidFill>
                            <a:srgbClr val="53535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40790" marR="231140" indent="-102616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Idosa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 marR="52069">
                        <a:lnSpc>
                          <a:spcPts val="138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 educação,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78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previdência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habitação,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urbanismo,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acessibilidade,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solidFill>
                            <a:srgbClr val="535353"/>
                          </a:solidFill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solidFill>
                            <a:srgbClr val="535353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4" name="object 4" descr=""/>
          <p:cNvSpPr/>
          <p:nvPr/>
        </p:nvSpPr>
        <p:spPr>
          <a:xfrm>
            <a:off x="8244585" y="1748282"/>
            <a:ext cx="1360170" cy="175260"/>
          </a:xfrm>
          <a:custGeom>
            <a:avLst/>
            <a:gdLst/>
            <a:ahLst/>
            <a:cxnLst/>
            <a:rect l="l" t="t" r="r" b="b"/>
            <a:pathLst>
              <a:path w="1360170" h="175260">
                <a:moveTo>
                  <a:pt x="1359662" y="0"/>
                </a:moveTo>
                <a:lnTo>
                  <a:pt x="0" y="0"/>
                </a:lnTo>
                <a:lnTo>
                  <a:pt x="0" y="175260"/>
                </a:lnTo>
                <a:lnTo>
                  <a:pt x="1359662" y="175260"/>
                </a:lnTo>
                <a:lnTo>
                  <a:pt x="1359662" y="0"/>
                </a:lnTo>
                <a:close/>
              </a:path>
            </a:pathLst>
          </a:custGeom>
          <a:solidFill>
            <a:srgbClr val="F7F6F8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1054912" y="1368805"/>
          <a:ext cx="8676005" cy="52882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3714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cultura,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esporte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lazer.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916805">
                <a:tc>
                  <a:txBody>
                    <a:bodyPr/>
                    <a:lstStyle/>
                    <a:p>
                      <a:pPr marL="73025">
                        <a:lnSpc>
                          <a:spcPts val="139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1315" marR="250825" indent="-12255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 marR="51435">
                        <a:lnSpc>
                          <a:spcPts val="1370"/>
                        </a:lnSpc>
                        <a:spcBef>
                          <a:spcPts val="3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ts val="1380"/>
                        </a:lnSpc>
                        <a:spcBef>
                          <a:spcPts val="5"/>
                        </a:spcBef>
                        <a:tabLst>
                          <a:tab pos="1783714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Idosa: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proteger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idosa.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implica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ts val="1380"/>
                        </a:lnSpc>
                        <a:tabLst>
                          <a:tab pos="201930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direcionamento,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compromissos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sociedade.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garantam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igualdade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justiça,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dignidade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idosos.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Facilitar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concretização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Seropédica.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ts val="1380"/>
                        </a:lnSpc>
                        <a:spcBef>
                          <a:spcPts val="5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disseminar</a:t>
                      </a:r>
                      <a:r>
                        <a:rPr dirty="0" sz="1200" spc="6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6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6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estudos,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diagnósticos,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campanhas.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Oferecer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Pessoa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desempenha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papel crucial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defesa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ts val="129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81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1054912" y="1368805"/>
          <a:ext cx="8676005" cy="4594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325"/>
                <a:gridCol w="2801620"/>
                <a:gridCol w="2618739"/>
                <a:gridCol w="1461770"/>
              </a:tblGrid>
              <a:tr h="3162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 marR="5016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compõem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953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universal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envelhecimento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saudável;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idosa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ts val="138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20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0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assistir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ts val="129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3693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operacionais, estratégicas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30640" cy="601154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896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438784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XXIV</a:t>
            </a:r>
            <a:endParaRPr sz="1200">
              <a:latin typeface="Times New Roman"/>
              <a:cs typeface="Times New Roman"/>
            </a:endParaRPr>
          </a:p>
          <a:p>
            <a:pPr algn="ctr" marL="43307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TRANSPORTES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MOBILIDADE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URBANA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800"/>
              </a:lnSpc>
              <a:spcBef>
                <a:spcPts val="85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53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solidFill>
                  <a:srgbClr val="333333"/>
                </a:solidFill>
                <a:latin typeface="Times New Roman"/>
                <a:cs typeface="Times New Roman"/>
              </a:rPr>
              <a:t>Compete</a:t>
            </a:r>
            <a:r>
              <a:rPr dirty="0" sz="1200" spc="-3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à</a:t>
            </a:r>
            <a:r>
              <a:rPr dirty="0" sz="1200" spc="-3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 spc="-10">
                <a:solidFill>
                  <a:srgbClr val="333333"/>
                </a:solidFill>
                <a:latin typeface="Times New Roman"/>
                <a:cs typeface="Times New Roman"/>
              </a:rPr>
              <a:t>Secretaria</a:t>
            </a:r>
            <a:r>
              <a:rPr dirty="0" sz="1200" spc="-4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de</a:t>
            </a:r>
            <a:r>
              <a:rPr dirty="0" sz="1200" spc="-4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 spc="-10">
                <a:solidFill>
                  <a:srgbClr val="333333"/>
                </a:solidFill>
                <a:latin typeface="Times New Roman"/>
                <a:cs typeface="Times New Roman"/>
              </a:rPr>
              <a:t>Transporte</a:t>
            </a:r>
            <a:r>
              <a:rPr dirty="0" sz="1200" spc="-3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e</a:t>
            </a:r>
            <a:r>
              <a:rPr dirty="0" sz="1200" spc="-3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 spc="-10">
                <a:solidFill>
                  <a:srgbClr val="333333"/>
                </a:solidFill>
                <a:latin typeface="Times New Roman"/>
                <a:cs typeface="Times New Roman"/>
              </a:rPr>
              <a:t>Mobilidade</a:t>
            </a:r>
            <a:r>
              <a:rPr dirty="0" sz="1200" spc="-3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Urbana:</a:t>
            </a:r>
            <a:r>
              <a:rPr dirty="0" sz="1200" spc="-1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mobilidade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acessibilidade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pedestres,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ciclistas,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idosos,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gestantes,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deficiências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física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visual,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temporária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definitiva,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motociclistas,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automóveis,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veículos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tração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animal,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público,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fomentar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qualidade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vida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preservar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ambiente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assegurar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primados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dignidade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equilibrada 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sustentável;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ampliar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liberdade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locomoção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assegurar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vir;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periódicos,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assim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interativa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tange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necessidades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locomoção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objetivando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dar </a:t>
            </a:r>
            <a:r>
              <a:rPr dirty="0" sz="1200">
                <a:latin typeface="Times New Roman"/>
                <a:cs typeface="Times New Roman"/>
              </a:rPr>
              <a:t>efetividade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promovidas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STMU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visem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atender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anseios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mobilidade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população;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formular,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acompanhar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executar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privilegiem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passageiros;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tarifárias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assegurem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mobilidade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baixa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renda,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ênfase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massa;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redução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circulação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veículos,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estacionamento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reorientação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tráfego,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maior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fluidez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tráfego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diminuir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emissão 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poluentes;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definir 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gerenciar,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 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locais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paradas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ônibus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intermunicipais;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regulamentar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os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táxi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alternativos,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 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modo 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podendo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realizar</a:t>
            </a:r>
            <a:r>
              <a:rPr dirty="0" sz="1200" spc="-10">
                <a:latin typeface="Times New Roman"/>
                <a:cs typeface="Times New Roman"/>
              </a:rPr>
              <a:t> parcerias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iniciativa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privada,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tange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espaços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essas atividades;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estimular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aprimoramento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técnico,</a:t>
            </a:r>
            <a:r>
              <a:rPr dirty="0" sz="1200" spc="-10">
                <a:latin typeface="Times New Roman"/>
                <a:cs typeface="Times New Roman"/>
              </a:rPr>
              <a:t> humano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gerencial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empresas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operadoras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Passageiros,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prestando-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lhes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capacitação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mão-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de- </a:t>
            </a:r>
            <a:r>
              <a:rPr dirty="0" sz="1200">
                <a:latin typeface="Times New Roman"/>
                <a:cs typeface="Times New Roman"/>
              </a:rPr>
              <a:t>obra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passageiros;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conjunto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Guarda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0">
                <a:latin typeface="Times New Roman"/>
                <a:cs typeface="Times New Roman"/>
              </a:rPr>
              <a:t> diretrizes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conjunto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implantar,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sinalização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coletar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dados </a:t>
            </a:r>
            <a:r>
              <a:rPr dirty="0" sz="1200">
                <a:latin typeface="Times New Roman"/>
                <a:cs typeface="Times New Roman"/>
              </a:rPr>
              <a:t>estatísticos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acidentes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causas,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desenvolver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destinados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contribuir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pronto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atendimento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vítimas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acidentes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trânsito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rápida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desobstrução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interrompida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acidente;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controlar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abastecer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frota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veículos,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mantendo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conservação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constante;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conjunto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Serviços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planejar,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estruturar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serviço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utilidade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coletivo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passageiros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território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municipal, </a:t>
            </a:r>
            <a:r>
              <a:rPr dirty="0" sz="1200">
                <a:latin typeface="Times New Roman"/>
                <a:cs typeface="Times New Roman"/>
              </a:rPr>
              <a:t>seja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diretamente,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seja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concessão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seja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descentralização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administrativa,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criação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empresa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transporte </a:t>
            </a:r>
            <a:r>
              <a:rPr dirty="0" sz="1200">
                <a:latin typeface="Times New Roman"/>
                <a:cs typeface="Times New Roman"/>
              </a:rPr>
              <a:t>público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coletivo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passageiros,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proporcionando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maximização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mobilidade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urbana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munícipe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Seropédica;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exercer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 </a:t>
            </a:r>
            <a:r>
              <a:rPr dirty="0" sz="1200">
                <a:latin typeface="Times New Roman"/>
                <a:cs typeface="Times New Roman"/>
              </a:rPr>
              <a:t>correlatas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principais.</a:t>
            </a:r>
            <a:endParaRPr sz="1200">
              <a:latin typeface="Times New Roman"/>
              <a:cs typeface="Times New Roman"/>
            </a:endParaRPr>
          </a:p>
          <a:p>
            <a:pPr algn="just" marL="12700" marR="15240">
              <a:lnSpc>
                <a:spcPts val="1390"/>
              </a:lnSpc>
              <a:spcBef>
                <a:spcPts val="85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54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Secretaria</a:t>
            </a:r>
            <a:r>
              <a:rPr dirty="0" sz="1200" spc="4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de</a:t>
            </a:r>
            <a:r>
              <a:rPr dirty="0" sz="1200" spc="4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Transporte</a:t>
            </a:r>
            <a:r>
              <a:rPr dirty="0" sz="1200" spc="4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e</a:t>
            </a:r>
            <a:r>
              <a:rPr dirty="0" sz="1200" spc="4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Mobilidade</a:t>
            </a:r>
            <a:r>
              <a:rPr dirty="0" sz="1200" spc="45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dirty="0" sz="1200">
                <a:solidFill>
                  <a:srgbClr val="333333"/>
                </a:solidFill>
                <a:latin typeface="Times New Roman"/>
                <a:cs typeface="Times New Roman"/>
              </a:rPr>
              <a:t>Urbana</a:t>
            </a:r>
            <a:r>
              <a:rPr dirty="0" sz="1200">
                <a:latin typeface="Times New Roman"/>
                <a:cs typeface="Times New Roman"/>
              </a:rPr>
              <a:t>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livre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56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9830"/>
                <a:gridCol w="3034665"/>
                <a:gridCol w="3359785"/>
                <a:gridCol w="1461770"/>
              </a:tblGrid>
              <a:tr h="29972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4843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 marR="5080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Transportes: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47625">
                        <a:lnSpc>
                          <a:spcPts val="138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competências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concessões,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permissões</a:t>
                      </a:r>
                      <a:r>
                        <a:rPr dirty="0" sz="1200" spc="7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autorizações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público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passageiros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estudo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tarifário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48895">
                        <a:lnSpc>
                          <a:spcPts val="138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sinalização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dispositivos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regulamentação,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estacionamento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rotativo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2069">
                        <a:lnSpc>
                          <a:spcPts val="137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STMU;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143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STMU,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Decreto.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100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763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Transportes: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substituir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 marR="6731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1005"/>
                        </a:spcBef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763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2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programações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emergenciais,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submetendo-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Inspetoria Geral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preparação,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administrativos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tributários,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acervo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série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histórica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3525" marR="248920">
                        <a:lnSpc>
                          <a:spcPct val="103299"/>
                        </a:lnSpc>
                        <a:spcBef>
                          <a:spcPts val="135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(ITBI)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20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Imóveis.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Parágrafo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único: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caberá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ITBI,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ocasionar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futuras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diligências.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2760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1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78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tributária relativas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Imobiliárias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Mobiliárias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fiscal,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normativos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obedecidas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disposições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regulamentares,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diligências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processuais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reemissão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guias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contribuintes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atraso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tributárias,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contribuinte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crédito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70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9830"/>
                <a:gridCol w="3034665"/>
                <a:gridCol w="3359785"/>
                <a:gridCol w="1461770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prefeitura;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diretrizes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procedimentais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Mobilidade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municipal, melhoria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trânsito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viárias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infraestrutura,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avenidas,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ruas,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viadutos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ciclovias.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67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 marR="5334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2705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frota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abastecimento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frota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emitir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conclusivos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providenciando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75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9830"/>
                <a:gridCol w="3034665"/>
                <a:gridCol w="3359785"/>
                <a:gridCol w="1461770"/>
              </a:tblGrid>
              <a:tr h="10579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 marR="5461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69215">
                        <a:lnSpc>
                          <a:spcPts val="1330"/>
                        </a:lnSpc>
                        <a:spcBef>
                          <a:spcPts val="4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83919">
                <a:tc>
                  <a:txBody>
                    <a:bodyPr/>
                    <a:lstStyle/>
                    <a:p>
                      <a:pPr marL="73025">
                        <a:lnSpc>
                          <a:spcPts val="139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9563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111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marR="56515">
                        <a:lnSpc>
                          <a:spcPts val="1370"/>
                        </a:lnSpc>
                        <a:spcBef>
                          <a:spcPts val="3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previstas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>
                        <a:lnSpc>
                          <a:spcPts val="131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 marR="240665">
                        <a:lnSpc>
                          <a:spcPts val="1330"/>
                        </a:lnSpc>
                        <a:spcBef>
                          <a:spcPts val="10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Urbana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81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111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9011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Transportes: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embarque,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desembarque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transbordo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carga;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performance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frota,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alocação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motoristas;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motoristas;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trânsito;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zelar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economicidade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combustível;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 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condutores;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Urbana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circulação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pedestres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15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viário;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infração;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 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1056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9830"/>
                <a:gridCol w="3034665"/>
                <a:gridCol w="3359785"/>
                <a:gridCol w="1461770"/>
              </a:tblGrid>
              <a:tr h="10560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9518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795019" y="432307"/>
            <a:ext cx="9016365" cy="26047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823594" marR="56438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 marL="531495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XXV</a:t>
            </a:r>
            <a:endParaRPr sz="1200">
              <a:latin typeface="Times New Roman"/>
              <a:cs typeface="Times New Roman"/>
            </a:endParaRPr>
          </a:p>
          <a:p>
            <a:pPr algn="ctr" marL="53467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CIÊNCIA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10" b="1">
                <a:latin typeface="Times New Roman"/>
                <a:cs typeface="Times New Roman"/>
              </a:rPr>
              <a:t> TECNOLOGIA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590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55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Ciência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Tecnologia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é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responsável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políticas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fomento,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estímulo,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capacitação</a:t>
            </a:r>
            <a:r>
              <a:rPr dirty="0" sz="1200">
                <a:latin typeface="Times New Roman"/>
                <a:cs typeface="Times New Roman"/>
              </a:rPr>
              <a:t> 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utilização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métodos,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técnicas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ferramentas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tecnológicas,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além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prática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conhecimento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científico.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fortalecimento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científico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tecnológico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democratização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acesso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universo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digital,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impulsionando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crescimento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modernização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transformação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digital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</a:t>
            </a:r>
            <a:r>
              <a:rPr dirty="0" sz="1200" spc="-10">
                <a:latin typeface="Times New Roman"/>
                <a:cs typeface="Times New Roman"/>
              </a:rPr>
              <a:t> municipal.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11430">
              <a:lnSpc>
                <a:spcPts val="139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56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Ciência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Tecnologia,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3208654"/>
          <a:ext cx="9118600" cy="1438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9305"/>
                <a:gridCol w="2280920"/>
                <a:gridCol w="2527300"/>
                <a:gridCol w="2169159"/>
              </a:tblGrid>
              <a:tr h="298450">
                <a:tc>
                  <a:txBody>
                    <a:bodyPr/>
                    <a:lstStyle/>
                    <a:p>
                      <a:pPr marL="511809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3406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1398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Tecnologia: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16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9305"/>
                <a:gridCol w="2280920"/>
                <a:gridCol w="2527300"/>
                <a:gridCol w="2169159"/>
              </a:tblGrid>
              <a:tr h="49295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diretrizes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 indent="1007110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231521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concernentes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científico;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implantar,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tecnológicas;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4889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projetar,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divulgar,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digital;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tecnológicas.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67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660"/>
                        </a:spcBef>
                        <a:tabLst>
                          <a:tab pos="1113790" algn="l"/>
                          <a:tab pos="1470660" algn="l"/>
                          <a:tab pos="214757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838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0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9305"/>
                <a:gridCol w="2280920"/>
                <a:gridCol w="2527300"/>
                <a:gridCol w="2169159"/>
              </a:tblGrid>
              <a:tr h="13322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9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85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atribuições;</a:t>
                      </a:r>
                      <a:r>
                        <a:rPr dirty="0" sz="1200" spc="-1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-2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">
                          <a:solidFill>
                            <a:srgbClr val="333333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055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7945">
                        <a:lnSpc>
                          <a:spcPct val="103499"/>
                        </a:lnSpc>
                        <a:tabLst>
                          <a:tab pos="1120140" algn="l"/>
                          <a:tab pos="147955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Governança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Digital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Governança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Digital: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digital;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estruturantes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6746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(TICs)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 gestão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78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qualidade; liderar,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37325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9305"/>
                <a:gridCol w="2280920"/>
                <a:gridCol w="2527300"/>
                <a:gridCol w="2169159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concepção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461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conclusão;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alinhar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TI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446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2705">
                        <a:lnSpc>
                          <a:spcPct val="103299"/>
                        </a:lnSpc>
                        <a:tabLst>
                          <a:tab pos="1094105" algn="l"/>
                          <a:tab pos="1463040" algn="l"/>
                          <a:tab pos="215201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Tecnologia: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várias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 desenvolvidas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5"/>
                        </a:spcBef>
                        <a:tabLst>
                          <a:tab pos="149288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795019" y="432307"/>
            <a:ext cx="9018270" cy="394462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823594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53276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XXVI</a:t>
            </a:r>
            <a:endParaRPr sz="1200">
              <a:latin typeface="Times New Roman"/>
              <a:cs typeface="Times New Roman"/>
            </a:endParaRPr>
          </a:p>
          <a:p>
            <a:pPr algn="ctr" marL="53022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OUVIDORIA-</a:t>
            </a:r>
            <a:r>
              <a:rPr dirty="0" sz="1200" b="1">
                <a:latin typeface="Times New Roman"/>
                <a:cs typeface="Times New Roman"/>
              </a:rPr>
              <a:t>GERAL</a:t>
            </a:r>
            <a:r>
              <a:rPr dirty="0" sz="1200" spc="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2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MUNICÍPIO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57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 à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Município: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receber, analisar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encaminhar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competentes 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manifestações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 sociedade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 </a:t>
            </a:r>
            <a:r>
              <a:rPr dirty="0" sz="1200" spc="-25">
                <a:latin typeface="Times New Roman"/>
                <a:cs typeface="Times New Roman"/>
              </a:rPr>
              <a:t>lhe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dirigidas,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aquelas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sobre: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a)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violação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qualquer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discriminação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atentatória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direitos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liberdades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fundamentais;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b) </a:t>
            </a:r>
            <a:r>
              <a:rPr dirty="0" sz="1200">
                <a:latin typeface="Times New Roman"/>
                <a:cs typeface="Times New Roman"/>
              </a:rPr>
              <a:t>ilegalidades,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improbidade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abuso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c)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funcionamento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Prefeitura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dar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prosseguimento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manifestações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recebidas;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informar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2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deverá</a:t>
            </a:r>
            <a:r>
              <a:rPr dirty="0" sz="1200" spc="2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dirigir-se,</a:t>
            </a:r>
            <a:r>
              <a:rPr dirty="0" sz="1200" spc="27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quando </a:t>
            </a:r>
            <a:r>
              <a:rPr dirty="0" sz="1200">
                <a:latin typeface="Times New Roman"/>
                <a:cs typeface="Times New Roman"/>
              </a:rPr>
              <a:t>manifestações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não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organizar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mecanismos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canais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acesso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interessados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à </a:t>
            </a: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facilitar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amplo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acesso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usuário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Ouvidoria,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simplificando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procedimentos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os </a:t>
            </a:r>
            <a:r>
              <a:rPr dirty="0" sz="1200">
                <a:latin typeface="Times New Roman"/>
                <a:cs typeface="Times New Roman"/>
              </a:rPr>
              <a:t>cidadãos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meios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formalização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mensagens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serem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encaminhadas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Ouvidoria-Geral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acompanhar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manifestações </a:t>
            </a:r>
            <a:r>
              <a:rPr dirty="0" sz="1200">
                <a:latin typeface="Times New Roman"/>
                <a:cs typeface="Times New Roman"/>
              </a:rPr>
              <a:t>encaminhadas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civil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conhecer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opiniões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necessidades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sociedade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sugerir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as </a:t>
            </a:r>
            <a:r>
              <a:rPr dirty="0" sz="1200">
                <a:latin typeface="Times New Roman"/>
                <a:cs typeface="Times New Roman"/>
              </a:rPr>
              <a:t>mudanças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almejadas;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auxiliar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divulgação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trabalhos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conhecimento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cidadãos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dos </a:t>
            </a:r>
            <a:r>
              <a:rPr dirty="0" sz="1200">
                <a:latin typeface="Times New Roman"/>
                <a:cs typeface="Times New Roman"/>
              </a:rPr>
              <a:t>canais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comunicação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mecanismos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disponíveis.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5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16510">
              <a:lnSpc>
                <a:spcPts val="139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58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Ouvidoria-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02207" y="4548505"/>
          <a:ext cx="8653780" cy="2195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7905"/>
                <a:gridCol w="2094230"/>
                <a:gridCol w="2284730"/>
                <a:gridCol w="1903729"/>
              </a:tblGrid>
              <a:tr h="298450">
                <a:tc>
                  <a:txBody>
                    <a:bodyPr/>
                    <a:lstStyle/>
                    <a:p>
                      <a:pPr marL="62293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0769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29083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Ouvidor-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manifestações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7945" marR="59690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1217295" algn="l"/>
                          <a:tab pos="208915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cidadãos,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reclamações,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elogios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solicitações;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manifestações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mudanças;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apontar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irregulares;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conflitos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intercambiar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470"/>
                        </a:lnSpc>
                      </a:pPr>
                      <a:r>
                        <a:rPr dirty="0" sz="1300" spc="-25">
                          <a:latin typeface="Times New Roman"/>
                          <a:cs typeface="Times New Roman"/>
                        </a:rPr>
                        <a:t>OG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02207" y="1368805"/>
          <a:ext cx="865378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7905"/>
                <a:gridCol w="2094230"/>
                <a:gridCol w="2284730"/>
                <a:gridCol w="1903729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945" marR="5588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defesa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consumidor.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6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Ouvidoria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liderar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7945" marR="54610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Ouvidoria,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 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identidade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LGPD.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485"/>
                        </a:lnSpc>
                      </a:pPr>
                      <a:r>
                        <a:rPr dirty="0" sz="1300" spc="-30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3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3466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Ouvidoria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7945" marR="56515">
                        <a:lnSpc>
                          <a:spcPct val="103299"/>
                        </a:lnSpc>
                        <a:spcBef>
                          <a:spcPts val="10"/>
                        </a:spcBef>
                        <a:tabLst>
                          <a:tab pos="1071245" algn="l"/>
                          <a:tab pos="1602740" algn="l"/>
                          <a:tab pos="16256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manifestações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reclamações,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elogios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denúncias.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Conflitos: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mediador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buscando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apresentadas.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Transparência: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públicos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acessíveis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compreensíveis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cidadão.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Relatórios: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Produzir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manifestações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recebidas,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475"/>
                        </a:lnSpc>
                      </a:pPr>
                      <a:r>
                        <a:rPr dirty="0" sz="1300" spc="-30">
                          <a:latin typeface="Times New Roman"/>
                          <a:cs typeface="Times New Roman"/>
                        </a:rPr>
                        <a:t>DAS-</a:t>
                      </a:r>
                      <a:r>
                        <a:rPr dirty="0" sz="13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02207" y="1368805"/>
          <a:ext cx="865378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7905"/>
                <a:gridCol w="2094230"/>
                <a:gridCol w="2284730"/>
                <a:gridCol w="1903729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tendências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7945" marR="5524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propondo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públicos.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Intersetorial: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resolver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questões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levantadas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cidadãos.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Públicas: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população.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Formação: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treinamentos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importância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cidadão.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Dados: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permita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Cidadão: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eficiente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cordial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dirigem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ouvidoria.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Ouvidoria: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ouvidoria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incentivando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uso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informado,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lançado,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inscrito 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parcelado;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racionalizar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Inspetoria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Fiscalização,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modo 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várias rendas 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7004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tributária,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exigidas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integrantes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SEMEF,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Gerentes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Mobiliárias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Imobiliárias,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proceder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0325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159258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tributários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cujo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racionalização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várias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exercer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ciência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subsídios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examinar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idoneidade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qualitativa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Imposto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ISSQN,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enquadramento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contribuintes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ISSQN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estimativa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exclusão,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fixação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revisão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estimativa,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02207" y="1368805"/>
          <a:ext cx="8653780" cy="2379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7905"/>
                <a:gridCol w="2094230"/>
                <a:gridCol w="2284730"/>
                <a:gridCol w="1903729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canais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7945" marR="56515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1544955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manifestações.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Públicos: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propondo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ajustes quando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Respostas: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respostas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cidadãos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satisfatórias,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886460" y="4020692"/>
            <a:ext cx="8705850" cy="398780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40"/>
              </a:spcBef>
            </a:pPr>
            <a:r>
              <a:rPr dirty="0" sz="1200">
                <a:latin typeface="Times New Roman"/>
                <a:cs typeface="Times New Roman"/>
              </a:rPr>
              <a:t>Parágrafo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único.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vencimento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Ouvidor-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(Símbolo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OG)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será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correspondente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vencimento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Subsecretário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 </a:t>
            </a:r>
            <a:r>
              <a:rPr dirty="0" sz="1200">
                <a:latin typeface="Times New Roman"/>
                <a:cs typeface="Times New Roman"/>
              </a:rPr>
              <a:t>(Símbolo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SS).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6830" cy="605599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15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4445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DELEGAÇÃO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EXERCÍCIO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AUTORIDADE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699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59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Fica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facultado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Decreto,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Secretários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Municipais,</a:t>
            </a:r>
            <a:r>
              <a:rPr dirty="0" sz="1200" spc="-10">
                <a:latin typeface="Times New Roman"/>
                <a:cs typeface="Times New Roman"/>
              </a:rPr>
              <a:t> Procurador-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Município, por Resolução, a delegação 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 como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instrumento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descentralização</a:t>
            </a:r>
            <a:r>
              <a:rPr dirty="0" sz="1200">
                <a:latin typeface="Times New Roman"/>
                <a:cs typeface="Times New Roman"/>
              </a:rPr>
              <a:t> administrativa,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objetivo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assegurar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maior </a:t>
            </a:r>
            <a:r>
              <a:rPr dirty="0" sz="1200">
                <a:latin typeface="Times New Roman"/>
                <a:cs typeface="Times New Roman"/>
              </a:rPr>
              <a:t>rapidez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decisões.</a:t>
            </a: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830"/>
              </a:spcBef>
            </a:pPr>
            <a:r>
              <a:rPr dirty="0" sz="1200">
                <a:latin typeface="Times New Roman"/>
                <a:cs typeface="Times New Roman"/>
              </a:rPr>
              <a:t>§1º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delegação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indicará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delegante,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delegada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delegação.</a:t>
            </a: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830"/>
              </a:spcBef>
            </a:pPr>
            <a:r>
              <a:rPr dirty="0" sz="1200">
                <a:latin typeface="Times New Roman"/>
                <a:cs typeface="Times New Roman"/>
              </a:rPr>
              <a:t>§2º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delegação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caráter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normativo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decisão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</a:t>
            </a:r>
            <a:r>
              <a:rPr dirty="0" sz="1200" spc="-10">
                <a:latin typeface="Times New Roman"/>
                <a:cs typeface="Times New Roman"/>
              </a:rPr>
              <a:t> administrativo.</a:t>
            </a:r>
            <a:endParaRPr sz="1200">
              <a:latin typeface="Times New Roman"/>
              <a:cs typeface="Times New Roman"/>
            </a:endParaRPr>
          </a:p>
          <a:p>
            <a:pPr algn="just" marL="12700" marR="7620">
              <a:lnSpc>
                <a:spcPct val="103800"/>
              </a:lnSpc>
              <a:spcBef>
                <a:spcPts val="819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60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Secretários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Controlador-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 a prática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atos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inerentes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Secretarias,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Procuradoria-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Controladoria-</a:t>
            </a:r>
            <a:r>
              <a:rPr dirty="0" sz="1200">
                <a:latin typeface="Times New Roman"/>
                <a:cs typeface="Times New Roman"/>
              </a:rPr>
              <a:t>Geral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devendo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anulá-</a:t>
            </a:r>
            <a:r>
              <a:rPr dirty="0" sz="1200">
                <a:latin typeface="Times New Roman"/>
                <a:cs typeface="Times New Roman"/>
              </a:rPr>
              <a:t>los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por </a:t>
            </a:r>
            <a:r>
              <a:rPr dirty="0" sz="1200" spc="-10">
                <a:latin typeface="Times New Roman"/>
                <a:cs typeface="Times New Roman"/>
              </a:rPr>
              <a:t>ilegalidade</a:t>
            </a:r>
            <a:r>
              <a:rPr dirty="0" sz="1200">
                <a:latin typeface="Times New Roman"/>
                <a:cs typeface="Times New Roman"/>
              </a:rPr>
              <a:t> ou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revogá-</a:t>
            </a:r>
            <a:r>
              <a:rPr dirty="0" sz="1200">
                <a:latin typeface="Times New Roman"/>
                <a:cs typeface="Times New Roman"/>
              </a:rPr>
              <a:t>los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motivo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</a:t>
            </a:r>
            <a:r>
              <a:rPr dirty="0" sz="1200" spc="-10">
                <a:latin typeface="Times New Roman"/>
                <a:cs typeface="Times New Roman"/>
              </a:rPr>
              <a:t>conveniência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oportunidade.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VII</a:t>
            </a:r>
            <a:endParaRPr sz="1200">
              <a:latin typeface="Times New Roman"/>
              <a:cs typeface="Times New Roman"/>
            </a:endParaRPr>
          </a:p>
          <a:p>
            <a:pPr algn="ctr" marL="480695" marR="478790">
              <a:lnSpc>
                <a:spcPct val="103299"/>
              </a:lnSpc>
              <a:spcBef>
                <a:spcPts val="805"/>
              </a:spcBef>
            </a:pP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CASOS,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CONDIÇÕES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PERCENTUAL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MÍNIMO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4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PREENCHIMENTO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CARGOS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EM</a:t>
            </a:r>
            <a:r>
              <a:rPr dirty="0" sz="1200" spc="-4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COMISSÃO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POR </a:t>
            </a:r>
            <a:r>
              <a:rPr dirty="0" sz="1200" b="1">
                <a:latin typeface="Times New Roman"/>
                <a:cs typeface="Times New Roman"/>
              </a:rPr>
              <a:t>SERVIDORES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EFETIVOS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(ART.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37,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V,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CRFB/88)</a:t>
            </a:r>
            <a:endParaRPr sz="1200">
              <a:latin typeface="Times New Roman"/>
              <a:cs typeface="Times New Roman"/>
            </a:endParaRPr>
          </a:p>
          <a:p>
            <a:pPr marL="12700" marR="12065">
              <a:lnSpc>
                <a:spcPts val="1420"/>
              </a:lnSpc>
              <a:spcBef>
                <a:spcPts val="86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61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criados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presente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ocupados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mínimo,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20%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efetivos,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respeitando-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grau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escolaridade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exigido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respectivo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complexidade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atribuições.</a:t>
            </a:r>
            <a:endParaRPr sz="1200">
              <a:latin typeface="Times New Roman"/>
              <a:cs typeface="Times New Roman"/>
            </a:endParaRPr>
          </a:p>
          <a:p>
            <a:pPr marL="12700" marR="7620">
              <a:lnSpc>
                <a:spcPts val="1380"/>
              </a:lnSpc>
              <a:spcBef>
                <a:spcPts val="755"/>
              </a:spcBef>
            </a:pPr>
            <a:r>
              <a:rPr dirty="0" sz="1200">
                <a:latin typeface="Times New Roman"/>
                <a:cs typeface="Times New Roman"/>
              </a:rPr>
              <a:t>§1º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preenchimento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mínimo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comissionados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deverá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proporcional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diversos </a:t>
            </a:r>
            <a:r>
              <a:rPr dirty="0" sz="1200">
                <a:latin typeface="Times New Roman"/>
                <a:cs typeface="Times New Roman"/>
              </a:rPr>
              <a:t>níveis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hierárquicos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estabelecidos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lei.</a:t>
            </a:r>
            <a:endParaRPr sz="1200">
              <a:latin typeface="Times New Roman"/>
              <a:cs typeface="Times New Roman"/>
            </a:endParaRPr>
          </a:p>
          <a:p>
            <a:pPr marL="12700" marR="10160">
              <a:lnSpc>
                <a:spcPts val="1420"/>
              </a:lnSpc>
              <a:spcBef>
                <a:spcPts val="760"/>
              </a:spcBef>
            </a:pPr>
            <a:r>
              <a:rPr dirty="0" sz="1200">
                <a:latin typeface="Times New Roman"/>
                <a:cs typeface="Times New Roman"/>
              </a:rPr>
              <a:t>§2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Competirá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>
                <a:latin typeface="Times New Roman"/>
                <a:cs typeface="Times New Roman"/>
              </a:rPr>
              <a:t> realizar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cumprimento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percentual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mínimo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ocupação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em </a:t>
            </a:r>
            <a:r>
              <a:rPr dirty="0" sz="1200">
                <a:latin typeface="Times New Roman"/>
                <a:cs typeface="Times New Roman"/>
              </a:rPr>
              <a:t>comissão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Direta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890000" cy="604964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076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29209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spc="-20" b="1">
                <a:latin typeface="Times New Roman"/>
                <a:cs typeface="Times New Roman"/>
              </a:rPr>
              <a:t>VIII</a:t>
            </a:r>
            <a:endParaRPr sz="1200">
              <a:latin typeface="Times New Roman"/>
              <a:cs typeface="Times New Roman"/>
            </a:endParaRPr>
          </a:p>
          <a:p>
            <a:pPr algn="ctr" marL="2413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IMPLANTAÇÃO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NOVA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ESTRUTURA</a:t>
            </a:r>
            <a:r>
              <a:rPr dirty="0" sz="1200" spc="-10" b="1">
                <a:latin typeface="Times New Roman"/>
                <a:cs typeface="Times New Roman"/>
              </a:rPr>
              <a:t> ADMINISTRATIVA</a:t>
            </a:r>
            <a:endParaRPr sz="1200">
              <a:latin typeface="Times New Roman"/>
              <a:cs typeface="Times New Roman"/>
            </a:endParaRPr>
          </a:p>
          <a:p>
            <a:pPr marL="12700" marR="1397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62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estabelecida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presente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entrará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funcionamento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gradualmente,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a </a:t>
            </a:r>
            <a:r>
              <a:rPr dirty="0" sz="1200">
                <a:latin typeface="Times New Roman"/>
                <a:cs typeface="Times New Roman"/>
              </a:rPr>
              <a:t>compõem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implantados,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conveniências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disponibilidades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recursos.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1200">
                <a:latin typeface="Times New Roman"/>
                <a:cs typeface="Times New Roman"/>
              </a:rPr>
              <a:t>Parágrafo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será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feita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medidas: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>
                <a:latin typeface="Times New Roman"/>
                <a:cs typeface="Times New Roman"/>
              </a:rPr>
              <a:t>I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Provimento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respectivos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chefia;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1200">
                <a:latin typeface="Times New Roman"/>
                <a:cs typeface="Times New Roman"/>
              </a:rPr>
              <a:t>II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Dotação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elementos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humanos,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materiais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financeiros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indispensáveis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2540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IX</a:t>
            </a:r>
            <a:endParaRPr sz="1200">
              <a:latin typeface="Times New Roman"/>
              <a:cs typeface="Times New Roman"/>
            </a:endParaRPr>
          </a:p>
          <a:p>
            <a:pPr algn="ctr" marL="26034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ÓRGÃOS</a:t>
            </a:r>
            <a:r>
              <a:rPr dirty="0" sz="1200" spc="-3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PARTICIPAÇÃO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10" b="1">
                <a:latin typeface="Times New Roman"/>
                <a:cs typeface="Times New Roman"/>
              </a:rPr>
              <a:t> REPRESENTAÇÃO</a:t>
            </a:r>
            <a:endParaRPr sz="1200">
              <a:latin typeface="Times New Roman"/>
              <a:cs typeface="Times New Roman"/>
            </a:endParaRPr>
          </a:p>
          <a:p>
            <a:pPr marL="12700" marR="71755">
              <a:lnSpc>
                <a:spcPct val="103299"/>
              </a:lnSpc>
              <a:spcBef>
                <a:spcPts val="80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63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representação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tem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instruir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coadjuvar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formulação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levadas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efeito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criadas.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4200"/>
              </a:lnSpc>
              <a:spcBef>
                <a:spcPts val="770"/>
              </a:spcBef>
            </a:pPr>
            <a:r>
              <a:rPr dirty="0" sz="1200">
                <a:latin typeface="Times New Roman"/>
                <a:cs typeface="Times New Roman"/>
              </a:rPr>
              <a:t>Parágrafo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Conselhos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criados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Artigo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231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Orgânica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(Lei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nº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027/97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30/06/97),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venham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Administrativa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reger-se-</a:t>
            </a:r>
            <a:r>
              <a:rPr dirty="0" sz="1200">
                <a:latin typeface="Times New Roman"/>
                <a:cs typeface="Times New Roman"/>
              </a:rPr>
              <a:t>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regulamentos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próprios.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36195">
              <a:lnSpc>
                <a:spcPct val="100000"/>
              </a:lnSpc>
              <a:spcBef>
                <a:spcPts val="5"/>
              </a:spcBef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40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X</a:t>
            </a:r>
            <a:endParaRPr sz="1200">
              <a:latin typeface="Times New Roman"/>
              <a:cs typeface="Times New Roman"/>
            </a:endParaRPr>
          </a:p>
          <a:p>
            <a:pPr algn="ctr" marL="26034">
              <a:lnSpc>
                <a:spcPct val="100000"/>
              </a:lnSpc>
              <a:spcBef>
                <a:spcPts val="840"/>
              </a:spcBef>
            </a:pP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4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PLANEJAMENTO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MUNICIPAL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64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prejuízo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disposições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legais,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agentes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deverão: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200">
                <a:latin typeface="Times New Roman"/>
                <a:cs typeface="Times New Roman"/>
              </a:rPr>
              <a:t>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àquelas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União;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895715" cy="623887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1403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marL="12700" marR="5080" indent="165100">
              <a:lnSpc>
                <a:spcPct val="103299"/>
              </a:lnSpc>
              <a:buAutoNum type="romanUcPeriod" startAt="2"/>
              <a:tabLst>
                <a:tab pos="17780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Coordenar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integrar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nível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compatibilizando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metas,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objetivos,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setoriais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globais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trabalho,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plurianuais;</a:t>
            </a:r>
            <a:endParaRPr sz="1200">
              <a:latin typeface="Times New Roman"/>
              <a:cs typeface="Times New Roman"/>
            </a:endParaRPr>
          </a:p>
          <a:p>
            <a:pPr marL="202565" indent="-189865">
              <a:lnSpc>
                <a:spcPct val="100000"/>
              </a:lnSpc>
              <a:spcBef>
                <a:spcPts val="855"/>
              </a:spcBef>
              <a:buAutoNum type="romanUcPeriod" startAt="2"/>
              <a:tabLst>
                <a:tab pos="20256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eficiência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efetividade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65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titular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pasta,</a:t>
            </a:r>
            <a:r>
              <a:rPr dirty="0" sz="1200" spc="-10">
                <a:latin typeface="Times New Roman"/>
                <a:cs typeface="Times New Roman"/>
              </a:rPr>
              <a:t> deverá:</a:t>
            </a:r>
            <a:endParaRPr sz="1200">
              <a:latin typeface="Times New Roman"/>
              <a:cs typeface="Times New Roman"/>
            </a:endParaRPr>
          </a:p>
          <a:p>
            <a:pPr marL="103505" indent="-90805">
              <a:lnSpc>
                <a:spcPct val="100000"/>
              </a:lnSpc>
              <a:spcBef>
                <a:spcPts val="875"/>
              </a:spcBef>
              <a:buAutoNum type="romanUcPeriod"/>
              <a:tabLst>
                <a:tab pos="10350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Conhecer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problemas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demandas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população;</a:t>
            </a:r>
            <a:endParaRPr sz="1200">
              <a:latin typeface="Times New Roman"/>
              <a:cs typeface="Times New Roman"/>
            </a:endParaRPr>
          </a:p>
          <a:p>
            <a:pPr marL="153670" indent="-140970">
              <a:lnSpc>
                <a:spcPct val="100000"/>
              </a:lnSpc>
              <a:spcBef>
                <a:spcPts val="830"/>
              </a:spcBef>
              <a:buAutoNum type="romanUcPeriod"/>
              <a:tabLst>
                <a:tab pos="15367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Estudar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-10">
                <a:latin typeface="Times New Roman"/>
                <a:cs typeface="Times New Roman"/>
              </a:rPr>
              <a:t> alternativas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solução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economicamente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compatíveis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realidade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local;</a:t>
            </a:r>
            <a:endParaRPr sz="1200">
              <a:latin typeface="Times New Roman"/>
              <a:cs typeface="Times New Roman"/>
            </a:endParaRPr>
          </a:p>
          <a:p>
            <a:pPr marL="202565" indent="-189865">
              <a:lnSpc>
                <a:spcPct val="100000"/>
              </a:lnSpc>
              <a:spcBef>
                <a:spcPts val="850"/>
              </a:spcBef>
              <a:buAutoNum type="romanUcPeriod"/>
              <a:tabLst>
                <a:tab pos="20256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Definir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operacionalizar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governamental;</a:t>
            </a:r>
            <a:endParaRPr sz="1200">
              <a:latin typeface="Times New Roman"/>
              <a:cs typeface="Times New Roman"/>
            </a:endParaRPr>
          </a:p>
          <a:p>
            <a:pPr marL="213360" indent="-200660">
              <a:lnSpc>
                <a:spcPct val="100000"/>
              </a:lnSpc>
              <a:spcBef>
                <a:spcPts val="865"/>
              </a:spcBef>
              <a:buAutoNum type="romanUcPeriod"/>
              <a:tabLst>
                <a:tab pos="21336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programas,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atividades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lhes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afetos;</a:t>
            </a:r>
            <a:endParaRPr sz="1200">
              <a:latin typeface="Times New Roman"/>
              <a:cs typeface="Times New Roman"/>
            </a:endParaRPr>
          </a:p>
          <a:p>
            <a:pPr marL="160020" indent="-14732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16002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periodicamente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resultado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ações;</a:t>
            </a:r>
            <a:endParaRPr sz="1200">
              <a:latin typeface="Times New Roman"/>
              <a:cs typeface="Times New Roman"/>
            </a:endParaRPr>
          </a:p>
          <a:p>
            <a:pPr marL="213360" indent="-200660">
              <a:lnSpc>
                <a:spcPct val="100000"/>
              </a:lnSpc>
              <a:spcBef>
                <a:spcPts val="845"/>
              </a:spcBef>
              <a:buAutoNum type="romanUcPeriod"/>
              <a:tabLst>
                <a:tab pos="21336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Atualizar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objetivos,</a:t>
            </a:r>
            <a:r>
              <a:rPr dirty="0" sz="1200" spc="-10">
                <a:latin typeface="Times New Roman"/>
                <a:cs typeface="Times New Roman"/>
              </a:rPr>
              <a:t> programas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métodos;</a:t>
            </a:r>
            <a:endParaRPr sz="1200">
              <a:latin typeface="Times New Roman"/>
              <a:cs typeface="Times New Roman"/>
            </a:endParaRPr>
          </a:p>
          <a:p>
            <a:pPr marL="263525" indent="-250825">
              <a:lnSpc>
                <a:spcPct val="100000"/>
              </a:lnSpc>
              <a:spcBef>
                <a:spcPts val="875"/>
              </a:spcBef>
              <a:buAutoNum type="romanUcPeriod"/>
              <a:tabLst>
                <a:tab pos="26352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Decidir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primeira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instância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processos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competência.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66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formulados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principalmente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seguintes</a:t>
            </a:r>
            <a:r>
              <a:rPr dirty="0" sz="1200" spc="-10">
                <a:latin typeface="Times New Roman"/>
                <a:cs typeface="Times New Roman"/>
              </a:rPr>
              <a:t> instrumentos:</a:t>
            </a:r>
            <a:endParaRPr sz="1200">
              <a:latin typeface="Times New Roman"/>
              <a:cs typeface="Times New Roman"/>
            </a:endParaRPr>
          </a:p>
          <a:p>
            <a:pPr marL="12700" marR="125730" indent="98425">
              <a:lnSpc>
                <a:spcPct val="103299"/>
              </a:lnSpc>
              <a:spcBef>
                <a:spcPts val="830"/>
              </a:spcBef>
              <a:buAutoNum type="romanUcPeriod"/>
              <a:tabLst>
                <a:tab pos="111125" algn="l"/>
              </a:tabLst>
            </a:pP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Diretor,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define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prioridades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físico-</a:t>
            </a:r>
            <a:r>
              <a:rPr dirty="0" sz="1200">
                <a:latin typeface="Times New Roman"/>
                <a:cs typeface="Times New Roman"/>
              </a:rPr>
              <a:t>territorial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básicas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urbanística;</a:t>
            </a:r>
            <a:endParaRPr sz="1200">
              <a:latin typeface="Times New Roman"/>
              <a:cs typeface="Times New Roman"/>
            </a:endParaRPr>
          </a:p>
          <a:p>
            <a:pPr marL="153670" indent="-140970">
              <a:lnSpc>
                <a:spcPct val="100000"/>
              </a:lnSpc>
              <a:spcBef>
                <a:spcPts val="830"/>
              </a:spcBef>
              <a:buAutoNum type="romanUcPeriod"/>
              <a:tabLst>
                <a:tab pos="153670" algn="l"/>
              </a:tabLst>
            </a:pP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Plurianual,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abrange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investimentos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efetivados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exercício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Municipal;</a:t>
            </a:r>
            <a:endParaRPr sz="1200">
              <a:latin typeface="Times New Roman"/>
              <a:cs typeface="Times New Roman"/>
            </a:endParaRPr>
          </a:p>
          <a:p>
            <a:pPr marL="12700" marR="92710" indent="195580">
              <a:lnSpc>
                <a:spcPct val="103299"/>
              </a:lnSpc>
              <a:spcBef>
                <a:spcPts val="805"/>
              </a:spcBef>
              <a:buAutoNum type="romanUcPeriod"/>
              <a:tabLst>
                <a:tab pos="208279" algn="l"/>
              </a:tabLst>
            </a:pP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Diretrizes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compreende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prioridades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incluindo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Capital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financeiro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subsequente,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orientando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Orçamentária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dispondo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alterações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tributária;</a:t>
            </a:r>
            <a:endParaRPr sz="1200">
              <a:latin typeface="Times New Roman"/>
              <a:cs typeface="Times New Roman"/>
            </a:endParaRPr>
          </a:p>
          <a:p>
            <a:pPr marL="12700" marR="38100" indent="208279">
              <a:lnSpc>
                <a:spcPct val="103299"/>
              </a:lnSpc>
              <a:spcBef>
                <a:spcPts val="820"/>
              </a:spcBef>
              <a:buAutoNum type="romanUcPeriod"/>
              <a:tabLst>
                <a:tab pos="220979" algn="l"/>
              </a:tabLst>
            </a:pP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é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aprovado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inclui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receitas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relativas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poderes,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 Municipal.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67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Fica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Institucionalizado</a:t>
            </a:r>
            <a:r>
              <a:rPr dirty="0" sz="1200">
                <a:latin typeface="Times New Roman"/>
                <a:cs typeface="Times New Roman"/>
              </a:rPr>
              <a:t> como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permanentes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10">
                <a:latin typeface="Times New Roman"/>
                <a:cs typeface="Times New Roman"/>
              </a:rPr>
              <a:t> Prefeitura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treinamento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-10">
                <a:latin typeface="Times New Roman"/>
                <a:cs typeface="Times New Roman"/>
              </a:rPr>
              <a:t> servidores.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883015" cy="624014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0133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68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treinamento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terá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sempre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caráter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objetivo,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será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ministrado:</a:t>
            </a:r>
            <a:endParaRPr sz="1200">
              <a:latin typeface="Times New Roman"/>
              <a:cs typeface="Times New Roman"/>
            </a:endParaRPr>
          </a:p>
          <a:p>
            <a:pPr marL="141605" indent="-89535">
              <a:lnSpc>
                <a:spcPct val="100000"/>
              </a:lnSpc>
              <a:spcBef>
                <a:spcPts val="880"/>
              </a:spcBef>
              <a:buAutoNum type="romanUcPeriod"/>
              <a:tabLst>
                <a:tab pos="14160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Sempre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possível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Prefeitura,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utilizando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quadros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humanos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locais;</a:t>
            </a:r>
            <a:endParaRPr sz="1200">
              <a:latin typeface="Times New Roman"/>
              <a:cs typeface="Times New Roman"/>
            </a:endParaRPr>
          </a:p>
          <a:p>
            <a:pPr marL="153670" indent="-140970">
              <a:lnSpc>
                <a:spcPct val="100000"/>
              </a:lnSpc>
              <a:spcBef>
                <a:spcPts val="825"/>
              </a:spcBef>
              <a:buAutoNum type="romanUcPeriod"/>
              <a:tabLst>
                <a:tab pos="15367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especializadas,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forma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lei;</a:t>
            </a:r>
            <a:endParaRPr sz="1200">
              <a:latin typeface="Times New Roman"/>
              <a:cs typeface="Times New Roman"/>
            </a:endParaRPr>
          </a:p>
          <a:p>
            <a:pPr marL="12700" marR="1761489" indent="189865">
              <a:lnSpc>
                <a:spcPct val="157500"/>
              </a:lnSpc>
              <a:spcBef>
                <a:spcPts val="50"/>
              </a:spcBef>
              <a:buAutoNum type="romanUcPeriod"/>
              <a:tabLst>
                <a:tab pos="20256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Mediante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encaminhamento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 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organizações</a:t>
            </a:r>
            <a:r>
              <a:rPr dirty="0" sz="1200" spc="-10">
                <a:latin typeface="Times New Roman"/>
                <a:cs typeface="Times New Roman"/>
              </a:rPr>
              <a:t> especializadas,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localizadas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não.</a:t>
            </a:r>
            <a:r>
              <a:rPr dirty="0" sz="1200" spc="5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69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níveis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hierárquicos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participará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treinamento,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hipóteses:</a:t>
            </a:r>
            <a:endParaRPr sz="1200">
              <a:latin typeface="Times New Roman"/>
              <a:cs typeface="Times New Roman"/>
            </a:endParaRPr>
          </a:p>
          <a:p>
            <a:pPr marL="12700" marR="10795" indent="106045">
              <a:lnSpc>
                <a:spcPct val="104200"/>
              </a:lnSpc>
              <a:spcBef>
                <a:spcPts val="795"/>
              </a:spcBef>
              <a:buAutoNum type="romanUcPeriod"/>
              <a:tabLst>
                <a:tab pos="11874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Identificando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estudando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necessitam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treinamento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além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melhoria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servidores;</a:t>
            </a:r>
            <a:endParaRPr sz="1200">
              <a:latin typeface="Times New Roman"/>
              <a:cs typeface="Times New Roman"/>
            </a:endParaRPr>
          </a:p>
          <a:p>
            <a:pPr marL="153670" indent="-140970">
              <a:lnSpc>
                <a:spcPct val="100000"/>
              </a:lnSpc>
              <a:spcBef>
                <a:spcPts val="850"/>
              </a:spcBef>
              <a:buAutoNum type="romanUcPeriod"/>
              <a:tabLst>
                <a:tab pos="15367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Facilitando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participação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seus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subordinados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treinamento;</a:t>
            </a:r>
            <a:endParaRPr sz="1200">
              <a:latin typeface="Times New Roman"/>
              <a:cs typeface="Times New Roman"/>
            </a:endParaRPr>
          </a:p>
          <a:p>
            <a:pPr marL="202565" indent="-18986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202565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Desempenhando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dentro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instrutores;</a:t>
            </a:r>
            <a:endParaRPr sz="1200">
              <a:latin typeface="Times New Roman"/>
              <a:cs typeface="Times New Roman"/>
            </a:endParaRPr>
          </a:p>
          <a:p>
            <a:pPr marL="213360" indent="-20066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213360" algn="l"/>
              </a:tabLst>
            </a:pP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Submetendo-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treinamento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atribuições.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3302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XI</a:t>
            </a:r>
            <a:endParaRPr sz="1200">
              <a:latin typeface="Times New Roman"/>
              <a:cs typeface="Times New Roman"/>
            </a:endParaRPr>
          </a:p>
          <a:p>
            <a:pPr algn="ctr" marL="3302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DISPOSIÇÕES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FINAIS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TRANSITÓRIAS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3299"/>
              </a:lnSpc>
              <a:spcBef>
                <a:spcPts val="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70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revogada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n.º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723,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27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janeiro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2022,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consequente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extinção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funções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confiança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criados.</a:t>
            </a:r>
            <a:endParaRPr sz="1200">
              <a:latin typeface="Times New Roman"/>
              <a:cs typeface="Times New Roman"/>
            </a:endParaRPr>
          </a:p>
          <a:p>
            <a:pPr marL="12700" marR="113030">
              <a:lnSpc>
                <a:spcPct val="103299"/>
              </a:lnSpc>
              <a:spcBef>
                <a:spcPts val="81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71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forem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instalados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novos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nesta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fica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autorizado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promover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10">
                <a:latin typeface="Times New Roman"/>
                <a:cs typeface="Times New Roman"/>
              </a:rPr>
              <a:t> transferências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pessoas,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nomeando-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Funções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nova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Administrativa.</a:t>
            </a:r>
            <a:endParaRPr sz="1200">
              <a:latin typeface="Times New Roman"/>
              <a:cs typeface="Times New Roman"/>
            </a:endParaRPr>
          </a:p>
          <a:p>
            <a:pPr marL="12700" marR="58419">
              <a:lnSpc>
                <a:spcPct val="104200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72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decorrência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vigência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Orçamentária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exercício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curso,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procederá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ajustamentos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pessoal </a:t>
            </a:r>
            <a:r>
              <a:rPr dirty="0" sz="1200">
                <a:latin typeface="Times New Roman"/>
                <a:cs typeface="Times New Roman"/>
              </a:rPr>
              <a:t>nas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existentes,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respeitados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elementos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funções,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cujas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correrão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dotações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consignadas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orçamento.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777605" cy="237172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49529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3299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73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Fica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autorizado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remanejar,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Decreto,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dotações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extintos,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modificados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cindidos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órgãos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farão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nova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 </a:t>
            </a:r>
            <a:r>
              <a:rPr dirty="0" sz="1200">
                <a:latin typeface="Times New Roman"/>
                <a:cs typeface="Times New Roman"/>
              </a:rPr>
              <a:t>criada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Lei.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3299"/>
              </a:lnSpc>
              <a:spcBef>
                <a:spcPts val="82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74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decorrentes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desta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provenientes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criação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confiança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correrão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dotações orçamentárias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próprias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pessoal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orçamento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corrente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Seropédica.</a:t>
            </a:r>
            <a:endParaRPr sz="1200">
              <a:latin typeface="Times New Roman"/>
              <a:cs typeface="Times New Roman"/>
            </a:endParaRPr>
          </a:p>
          <a:p>
            <a:pPr marL="12700" marR="2210435">
              <a:lnSpc>
                <a:spcPts val="2300"/>
              </a:lnSpc>
              <a:spcBef>
                <a:spcPts val="7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75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regulamentação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presente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couber,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far-se-</a:t>
            </a:r>
            <a:r>
              <a:rPr dirty="0" sz="1200">
                <a:latin typeface="Times New Roman"/>
                <a:cs typeface="Times New Roman"/>
              </a:rPr>
              <a:t>á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através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Decreto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Executivo. </a:t>
            </a: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76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Lei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vigor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data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publicação,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revogando-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disposições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contrário.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4110354" y="4322444"/>
            <a:ext cx="24701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" b="1">
                <a:latin typeface="Times New Roman"/>
                <a:cs typeface="Times New Roman"/>
              </a:rPr>
              <a:t>Seropédica-</a:t>
            </a:r>
            <a:r>
              <a:rPr dirty="0" sz="1200" b="1">
                <a:latin typeface="Times New Roman"/>
                <a:cs typeface="Times New Roman"/>
              </a:rPr>
              <a:t>RJ,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10</a:t>
            </a:r>
            <a:r>
              <a:rPr dirty="0" sz="1200" spc="4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janeiro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2025.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4287139" y="5138166"/>
            <a:ext cx="2114550" cy="3975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Times New Roman"/>
                <a:cs typeface="Times New Roman"/>
              </a:rPr>
              <a:t>LUCAS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DUTRA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SANTOS</a:t>
            </a:r>
            <a:endParaRPr sz="120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45"/>
              </a:spcBef>
            </a:pPr>
            <a:r>
              <a:rPr dirty="0" sz="1200" b="1">
                <a:latin typeface="Times New Roman"/>
                <a:cs typeface="Times New Roman"/>
              </a:rPr>
              <a:t>Prefeito</a:t>
            </a:r>
            <a:r>
              <a:rPr dirty="0" sz="1200" spc="-4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Municipal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28663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3025"/>
                <a:gridCol w="1880870"/>
                <a:gridCol w="4052570"/>
                <a:gridCol w="1760220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ITBI,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lançamento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tributos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comércio localizado,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eventual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rudimentar,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indústrias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produtores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proferir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despachos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15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930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Ativa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Atribuições: Proceder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inscrição 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cancelamento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créditos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proveniente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taxas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Procuradoria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cobrança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judicial,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livros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Tribunal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manifestar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requerimentos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envolvam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dúvidas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débitos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inscritos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dívida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7465" cy="489585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57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III</a:t>
            </a:r>
            <a:endParaRPr sz="1200">
              <a:latin typeface="Times New Roman"/>
              <a:cs typeface="Times New Roman"/>
            </a:endParaRPr>
          </a:p>
          <a:p>
            <a:pPr algn="ctr" marR="6350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EDUCAÇÃO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21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proposição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educacional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levando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realidade </a:t>
            </a:r>
            <a:r>
              <a:rPr dirty="0" sz="1200">
                <a:latin typeface="Times New Roman"/>
                <a:cs typeface="Times New Roman"/>
              </a:rPr>
              <a:t>econômica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social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local;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elaboração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Federais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 spc="-10">
                <a:latin typeface="Times New Roman"/>
                <a:cs typeface="Times New Roman"/>
              </a:rPr>
              <a:t>desenvolvimento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 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manutenção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cursos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nível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técnico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 com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privadas;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instalação,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manutenção,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orientação</a:t>
            </a:r>
            <a:r>
              <a:rPr dirty="0" sz="1200" spc="-10">
                <a:latin typeface="Times New Roman"/>
                <a:cs typeface="Times New Roman"/>
              </a:rPr>
              <a:t> técnica-pedagógica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ensino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fixação</a:t>
            </a:r>
            <a:r>
              <a:rPr dirty="0" sz="1200" spc="-25">
                <a:latin typeface="Times New Roman"/>
                <a:cs typeface="Times New Roman"/>
              </a:rPr>
              <a:t> de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escolar,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didática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disciplinar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unidades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ensino;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legislação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vigor;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administração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educando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diz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respeito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alimentação</a:t>
            </a:r>
            <a:r>
              <a:rPr dirty="0" sz="1200" spc="1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escolar,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materiais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didáticos,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transporte,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aspectos,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em </a:t>
            </a:r>
            <a:r>
              <a:rPr dirty="0" sz="1200" spc="-10">
                <a:latin typeface="Times New Roman"/>
                <a:cs typeface="Times New Roman"/>
              </a:rPr>
              <a:t>articulações,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couber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competentes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orientação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pedagógica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aperfeiçoamento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professores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especialistas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auxiliares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ensino,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relacionados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área,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aprimoramentoda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qualidade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ensino;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organizar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natureza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artística,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cívica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equipamentos</a:t>
            </a:r>
            <a:r>
              <a:rPr dirty="0" sz="1200" spc="3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rede,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para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diversificadas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amostras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artes,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músicas,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cinema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teatro,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associando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lazer,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resgate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memória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cultural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suporte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incentivo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 artesanal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artes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plásticas,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promoção,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desenvolvimento dos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esporte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lazer;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estabelecimento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entidades,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privadas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implantação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atividades </a:t>
            </a:r>
            <a:r>
              <a:rPr dirty="0" sz="1200">
                <a:latin typeface="Times New Roman"/>
                <a:cs typeface="Times New Roman"/>
              </a:rPr>
              <a:t>esportivas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recreação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pública;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esporte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amador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desportivos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caráter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popular;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associação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grupos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desportivos,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base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comunitária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desempenho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de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11430">
              <a:lnSpc>
                <a:spcPct val="104400"/>
              </a:lnSpc>
              <a:spcBef>
                <a:spcPts val="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22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 básica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434337"/>
          <a:ext cx="9119870" cy="3140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95275">
                <a:tc>
                  <a:txBody>
                    <a:bodyPr/>
                    <a:lstStyle/>
                    <a:p>
                      <a:pPr marL="14922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ts val="139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8454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Educação: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8419">
                        <a:lnSpc>
                          <a:spcPct val="103400"/>
                        </a:lnSpc>
                        <a:spcBef>
                          <a:spcPts val="10"/>
                        </a:spcBef>
                        <a:tabLst>
                          <a:tab pos="819785" algn="l"/>
                          <a:tab pos="850265" algn="l"/>
                          <a:tab pos="894080" algn="l"/>
                          <a:tab pos="1089660" algn="l"/>
                          <a:tab pos="1710055" algn="l"/>
                          <a:tab pos="1735455" algn="l"/>
                          <a:tab pos="1923414" algn="l"/>
                          <a:tab pos="2237105" algn="l"/>
                          <a:tab pos="2601595" algn="l"/>
                          <a:tab pos="2823845" algn="l"/>
                          <a:tab pos="2985135" algn="l"/>
                          <a:tab pos="3190875" algn="l"/>
                          <a:tab pos="352425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diretoras(es)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SME;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uma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3"/>
                        </a:rPr>
                        <a:t>gestão</a:t>
                      </a:r>
                      <a:r>
                        <a:rPr dirty="0" sz="1200">
                          <a:latin typeface="Times New Roman"/>
                          <a:cs typeface="Times New Roman"/>
                          <a:hlinkClick r:id="rId3"/>
                        </a:rPr>
                        <a:t>		participativa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institucionalizar Conselhos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federai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200" spc="1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não-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privada;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desempenho; Adquirir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público;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financeira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escolares;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transparente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15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contínua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imprensa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memorandos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releases.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recursos: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didático,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3"/>
                        </a:rPr>
                        <a:t>plataformas</a:t>
                      </a:r>
                      <a:r>
                        <a:rPr dirty="0" sz="1200" spc="-45">
                          <a:latin typeface="Times New Roman"/>
                          <a:cs typeface="Times New Roman"/>
                          <a:hlinkClick r:id="rId3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3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  <a:hlinkClick r:id="rId3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3"/>
                        </a:rPr>
                        <a:t>gestão</a:t>
                      </a:r>
                      <a:r>
                        <a:rPr dirty="0" sz="1200" spc="-40">
                          <a:latin typeface="Times New Roman"/>
                          <a:cs typeface="Times New Roman"/>
                          <a:hlinkClick r:id="rId3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3"/>
                        </a:rPr>
                        <a:t>escolar,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merenda,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verbas.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produzir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contratos.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pedagógicos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município.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Nesse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sentido,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por: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rendimento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estudantes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  <a:hlinkClick r:id="rId4"/>
                        </a:rPr>
                        <a:t>formação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  <a:hlinkClick r:id="rId4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  <a:hlinkClick r:id="rId4"/>
                        </a:rPr>
                        <a:t>continuada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educadores(as)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Plurianual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Estratégico;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convênios.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8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viagens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50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47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1282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39700" marR="146685" indent="14922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Relações Institucionais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Educação: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·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demandas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representantes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autarquias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externos;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potencializem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públicas 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iniciativas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territórios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interface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Central;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Recepcionar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parlamentares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potência,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organicidade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capilaridade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5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12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Instruir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modo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 se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conscientizem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12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possuem;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levar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verbalmente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depois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convenientemente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apurado,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caiba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resolver,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dependam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ocorrências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fatos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tenha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iniciativa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periódicas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auxiliares;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disciplina,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cuja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cumpre-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7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fiscalizar;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7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mudanças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estiver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lotado;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cumprir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Secretaria; solicitar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devidamente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habilitado,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autorizado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7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(documentos,</a:t>
                      </a:r>
                      <a:r>
                        <a:rPr dirty="0" sz="1200" spc="17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registros,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encaminhamentos,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outros)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cargo,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utilizando-se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mecânicos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informatizados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disponíveis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esse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fim.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Ensino: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·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sistematicamente,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27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50285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relevantes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direcionadas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definidas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anuais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estabelecer: diretrizes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Seropédica;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vulneráveis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mesmas;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subordinadas;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abrangência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celebrados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estudantes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externas;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·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currículo,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currículo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845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5609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6446520" cy="286829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316484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L="247142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CAPÍTULO</a:t>
            </a:r>
            <a:r>
              <a:rPr dirty="0" sz="1200" spc="-50" b="1">
                <a:latin typeface="Times New Roman"/>
                <a:cs typeface="Times New Roman"/>
              </a:rPr>
              <a:t> </a:t>
            </a:r>
            <a:r>
              <a:rPr dirty="0" sz="1200" spc="-25" b="1">
                <a:latin typeface="Times New Roman"/>
                <a:cs typeface="Times New Roman"/>
              </a:rPr>
              <a:t>II</a:t>
            </a:r>
            <a:endParaRPr sz="1200">
              <a:latin typeface="Times New Roman"/>
              <a:cs typeface="Times New Roman"/>
            </a:endParaRPr>
          </a:p>
          <a:p>
            <a:pPr algn="ctr" marL="247078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DOS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ÓRGÃOS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ASSESSORIA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DIRETA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10" b="1">
                <a:latin typeface="Times New Roman"/>
                <a:cs typeface="Times New Roman"/>
              </a:rPr>
              <a:t> PREFEITO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2º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Constituem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assessoria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direta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Prefeito:</a:t>
            </a:r>
            <a:endParaRPr sz="1200">
              <a:latin typeface="Times New Roman"/>
              <a:cs typeface="Times New Roman"/>
            </a:endParaRPr>
          </a:p>
          <a:p>
            <a:pPr marL="860425" indent="-128270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860425" algn="l"/>
              </a:tabLst>
            </a:pP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Prefeito;</a:t>
            </a:r>
            <a:endParaRPr sz="1200">
              <a:latin typeface="Times New Roman"/>
              <a:cs typeface="Times New Roman"/>
            </a:endParaRPr>
          </a:p>
          <a:p>
            <a:pPr marL="909319" indent="-177165">
              <a:lnSpc>
                <a:spcPct val="100000"/>
              </a:lnSpc>
              <a:spcBef>
                <a:spcPts val="840"/>
              </a:spcBef>
              <a:buAutoNum type="romanUcPeriod"/>
              <a:tabLst>
                <a:tab pos="909319" algn="l"/>
              </a:tabLst>
            </a:pPr>
            <a:r>
              <a:rPr dirty="0" sz="1200">
                <a:latin typeface="Times New Roman"/>
                <a:cs typeface="Times New Roman"/>
              </a:rPr>
              <a:t>Escritório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Gerenciamento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–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EGP;</a:t>
            </a:r>
            <a:endParaRPr sz="1200">
              <a:latin typeface="Times New Roman"/>
              <a:cs typeface="Times New Roman"/>
            </a:endParaRPr>
          </a:p>
          <a:p>
            <a:pPr marL="958850" indent="-226695">
              <a:lnSpc>
                <a:spcPct val="100000"/>
              </a:lnSpc>
              <a:spcBef>
                <a:spcPts val="875"/>
              </a:spcBef>
              <a:buAutoNum type="romanUcPeriod"/>
              <a:tabLst>
                <a:tab pos="958850" algn="l"/>
              </a:tabLst>
            </a:pPr>
            <a:r>
              <a:rPr dirty="0" sz="1200" spc="-10">
                <a:latin typeface="Times New Roman"/>
                <a:cs typeface="Times New Roman"/>
              </a:rPr>
              <a:t>Cerimonial.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886460" y="3965828"/>
            <a:ext cx="8927465" cy="24022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spc="-50" b="1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850"/>
              </a:spcBef>
            </a:pP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GABINETE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10" b="1">
                <a:latin typeface="Times New Roman"/>
                <a:cs typeface="Times New Roman"/>
              </a:rPr>
              <a:t> PREFEITO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9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3º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Prefeito: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coordenação,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planejamento,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referentes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funcionamento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Executivo;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assessoramento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suas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atribuições,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assuntos </a:t>
            </a:r>
            <a:r>
              <a:rPr dirty="0" sz="1200">
                <a:latin typeface="Times New Roman"/>
                <a:cs typeface="Times New Roman"/>
              </a:rPr>
              <a:t>relacionados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 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administrativa;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assistência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nas funções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 assistência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atendimento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munícipes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autoridades;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comunicação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institucional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atos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governo;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elaboração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publicidade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institucional </a:t>
            </a:r>
            <a:r>
              <a:rPr dirty="0" sz="1200">
                <a:latin typeface="Times New Roman"/>
                <a:cs typeface="Times New Roman"/>
              </a:rPr>
              <a:t>estratégica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planejamento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festividades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calendário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municipal,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daqueles determinados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conjunto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Cerimonial;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tarefas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correlatas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determinadas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3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Executivo.</a:t>
            </a:r>
            <a:endParaRPr sz="1200">
              <a:latin typeface="Times New Roman"/>
              <a:cs typeface="Times New Roman"/>
            </a:endParaRPr>
          </a:p>
          <a:p>
            <a:pPr algn="just" marL="12700" marR="15875">
              <a:lnSpc>
                <a:spcPct val="103299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4º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 básica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 Prefeito,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 quantitativo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Infraestrutura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como: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PPA,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LOA;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aperfeiçoamento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regras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setoriais,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tocante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governamentais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acompanhando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miúdas,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distratos,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gradativamente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consórcios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suspensão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declaração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inidoneidade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contratar,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jurídicas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tenham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conduzido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infringência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contratuais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ajustadas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concessão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vantagens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limites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alocado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eventuais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alterações;</a:t>
                      </a:r>
                      <a:r>
                        <a:rPr dirty="0" sz="1200" spc="8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8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licitatório,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produtos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menor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preço,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transparência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processos,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rapidez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Gerenciar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privados,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89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8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9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educacionais;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6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6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Programar,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infraestrutura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Implementar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nutrição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necessário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não-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governamentais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iniciativa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privada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lucrativos,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 acesso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5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escola;</a:t>
                      </a:r>
                      <a:r>
                        <a:rPr dirty="0" sz="1200" spc="5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edificação</a:t>
                      </a:r>
                      <a:r>
                        <a:rPr dirty="0" sz="1200" spc="5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prédios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escolares;–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projetos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infraestrutura.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66420" marR="325120" indent="-259079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preservação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predial,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pintura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anexos.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organograma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prestadores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4640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cardápio;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PNAE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Educacionais,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administrativos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 ao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PNAE;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subsídios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supervisores;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testes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aceitabilidade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Nutricional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Educacionais;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 sua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11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semanal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licenciamento anual;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rigorosamente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atendendo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urgentes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designando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cumpridas;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457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559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88010" marR="327025" indent="-28067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programas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atuação.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baseada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foco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pessoas.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normatização,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racionalizar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engenharia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quadrados,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projetista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civil,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orçamentista,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arquitetura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prediais,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901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778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obter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 das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pessoal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ajudar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extensão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saudáveis;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esforços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parceiros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comunitários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 que,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 na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01040" marR="247650" indent="-47434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judiciais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representatividade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(Procuradoria-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Município);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titular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emissão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normativos;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37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proporcionar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formações continuadas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 técnico-administrativo-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calendários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organogramas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tabelas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durante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letivo;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cunho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concordância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cunho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coordenadores,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orientadores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eficácia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dessas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 que, por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características, se incluam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50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Biblioteca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biblioteca;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planejados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debater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1377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planos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 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biblioteca; zelar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disciplina;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penas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superiores;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expediente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bibliotecários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obedecendo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biblioteca;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biblioteca;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69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99695" indent="-62992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treinamento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Cuidar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lotados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7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7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7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envio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mesma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responsável;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cuidar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desligamento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remanejamento,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lotação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desses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respectivos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administrativamente,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 Educação,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oficiais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entidades;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(DRT,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Sindicato,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Justiça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5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etc.); coordenar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designando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integrantes;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676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571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096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estabelecendo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parceiros.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741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79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413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equipamentos, materiais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acessórios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Cultura.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51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1520" marR="245745" indent="-50292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14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escolares,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PDDE,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413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gestores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escolares;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gestores,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PDDE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recebida.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49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material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diariamente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principalmente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solucionando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anomalias crônicas;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imóveis,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verificando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baixa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recebimento,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distribuição, mediante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requisição,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adquiridos;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provisório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 notas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atestadas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definitivo;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estágio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probatório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chefia;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providenciar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gerir: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autorizadas, mantendo-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arrolamento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inservíveis, observada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específica;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incorporação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patrimoniáveis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terceiros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particulares;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consumo;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306070" indent="-41783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Gestar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operacionalmente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todo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contingente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desses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setores;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portarias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elevar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nível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produtividade;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responder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planilhas,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retratem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sirvam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referência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funcionários,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instrumento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pesquisa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Pessoal;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rotina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zeladores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patrimoniais,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cultivando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consciência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deveres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corporativa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fundamental às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táticas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estratégicas;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mitigação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riscos;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rotina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treinamentos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alternativas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solucionar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zeladores patrimoniais;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Estatuto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Criança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acessibilidade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serviço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supervisionando-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combate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incêndios,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uso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extintores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bombeiros.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rede;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homepage,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após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Subsecretaria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tecnológicos;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submeter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revendo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 adicionais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possíveis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impactos,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sugestões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ampliação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níveis,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turno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consultoria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natureza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computadores;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95275" marR="276860" indent="-3048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Estudante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alguma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debilidade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grave,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gestante,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lactante,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domiciliares,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pleno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conteúdos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avaliações,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476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fizer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continuidade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fornecedores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prestadores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posteriormente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exercício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subsequente;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serviços; proceder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ts val="142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Tribunal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especificação,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quantidade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certidões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acerca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reposição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mapas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cotação,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trocas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90016" y="1368805"/>
          <a:ext cx="9001125" cy="5250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2710"/>
                <a:gridCol w="1898014"/>
                <a:gridCol w="4137025"/>
                <a:gridCol w="1521459"/>
              </a:tblGrid>
              <a:tr h="299720">
                <a:tc>
                  <a:txBody>
                    <a:bodyPr/>
                    <a:lstStyle/>
                    <a:p>
                      <a:pPr marL="16446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1888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6275" marR="336550" indent="-424180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assistir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relações político-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munícipes,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privadas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associações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audiências,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entrevistas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solenidades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funcionamento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Executivo.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715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 ocupante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viagens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dirigindo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assessoramento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estratégicos;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398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0220" marR="285750" indent="-21336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Administrativo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52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  <a:tabLst>
                          <a:tab pos="907415" algn="l"/>
                          <a:tab pos="1372235" algn="l"/>
                          <a:tab pos="2063750" algn="l"/>
                          <a:tab pos="3136265" algn="l"/>
                          <a:tab pos="3481704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88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estabelecendo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período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gozo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licenças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resultados;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731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almoxarifado;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Almoxarifado.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4850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214629" indent="-51244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78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 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 do estoque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nutricionista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cardápio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alimentar,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disseminar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importância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alcançando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inspeções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demonstrar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dificuldades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possibilidades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feito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merenda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resoluções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questões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PNAE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(Programa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Escolar);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identificando: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fraquezas,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forças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oportunidades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alcance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pré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planejamento;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2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(a)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(a).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52475" marR="278765" indent="-489584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 Social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47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direitos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acessíveis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funcionários.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soluções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impactar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positivamente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alunos.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maus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acionar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Tutelar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46760" marR="88900" indent="-66802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Libras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 relativas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técnico-administrativo-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egressos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adaptação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série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matriculados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pleiteiam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matrículas;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técnico-administrativo-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membros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 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professores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reclassificação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continuamente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vistoriando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assinando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encaminhamento,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4769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mesma.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934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0850" marR="88900" indent="-37211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Horário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Integral: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procurando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40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 b="1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aprendizagem,</a:t>
                      </a:r>
                      <a:r>
                        <a:rPr dirty="0" sz="1200" spc="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4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avaliação,</a:t>
                      </a:r>
                      <a:r>
                        <a:rPr dirty="0" sz="1200" spc="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formação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-4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6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inovações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coerentes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conceitos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aprendizagens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comprometidos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apoiem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nesse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curricular.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isso,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conheça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Currículo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Cidade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também se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aproprie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articulador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acontecem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8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95020" marR="90805" indent="-71818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Pedagógico;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Professores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encontros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intercâmbio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uniformidade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3327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Seminários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estabelecendo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frequentemente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convocado;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Finais,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atendam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estipuladas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expectativas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Acadêmico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enviar,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estipulados,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avaliativos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Área, quando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 anual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incluindo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científica,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tecnológica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e/ou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artística;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738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8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08634" marR="172085" indent="-33845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Disciplina: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9055">
                        <a:lnSpc>
                          <a:spcPct val="103499"/>
                        </a:lnSpc>
                        <a:spcBef>
                          <a:spcPts val="10"/>
                        </a:spcBef>
                        <a:tabLst>
                          <a:tab pos="339090" algn="l"/>
                          <a:tab pos="837565" algn="l"/>
                          <a:tab pos="1041400" algn="l"/>
                          <a:tab pos="1141095" algn="l"/>
                          <a:tab pos="1548130" algn="l"/>
                          <a:tab pos="1830070" algn="l"/>
                          <a:tab pos="1905000" algn="l"/>
                          <a:tab pos="2118360" algn="l"/>
                          <a:tab pos="2266950" algn="l"/>
                          <a:tab pos="2564765" algn="l"/>
                          <a:tab pos="2771775" algn="l"/>
                          <a:tab pos="3117215" algn="l"/>
                          <a:tab pos="3227705" algn="l"/>
                          <a:tab pos="3481704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metodologias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buscando constantemente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formação.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Colocar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direcionando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esforços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Pedagógico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Infantil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selecionar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serão utilizadas,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inovando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trabalho.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dinâmica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série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78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atribuições.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Liderar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complexa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requer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engajamento,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motivação,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inspiração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mobilização.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 situações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ocorrem no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escolar.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aula,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pontuando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falta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algo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inserido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nesse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ideias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transformar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01955" marR="88900" indent="-323215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Infantil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Infantil: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metodologias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buscando constantemente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formação.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Colocar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direcionando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esforços 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 esse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objetivo.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Pedagógico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Infantil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selecionar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inovando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trabalho.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dinâmica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exercendo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série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atribuições.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Liderar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complexa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criação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engajamento,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motivação,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inspiração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mobilização.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ocorrem 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 escolar. Além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aula,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pontuando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falta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algo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inserido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nesse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ideias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transformar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903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8300" marR="88900" indent="-28956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Especial: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Submeter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Educativo,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atuando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transmissor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mesmos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aquele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Psicopedagógico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 ao Órgão 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abrangidos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Especial;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restantes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referenciação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transmitindo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143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PEI,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PIT;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“Experiências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Laborais”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CEI,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partilha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experiências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planificação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reflexão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crítica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3820" marR="7683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(Anos Iniciais)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15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(anos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iniciais):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escolher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u="sng" sz="120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  <a:hlinkClick r:id="rId3"/>
                        </a:rPr>
                        <a:t>materiais</a:t>
                      </a:r>
                      <a:r>
                        <a:rPr dirty="0" u="sng" sz="1200" spc="365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  <a:hlinkClick r:id="rId3"/>
                        </a:rPr>
                        <a:t> </a:t>
                      </a:r>
                      <a:r>
                        <a:rPr dirty="0" u="sng" sz="120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  <a:hlinkClick r:id="rId3"/>
                        </a:rPr>
                        <a:t>didáticos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otimizar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experiência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alunos.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capacitações,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eficaz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pais,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direção.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soluciona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conflitos,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alinha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expectativas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construtiva.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político-pedagógico.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208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83820" marR="7683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(Anos Finais)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(anos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finais):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escolher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 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u="sng" sz="120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  <a:hlinkClick r:id="rId3"/>
                        </a:rPr>
                        <a:t>materiais didáticos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otimizar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experiência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alunos.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suporte,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capacitações,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eficaz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direção.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soluciona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conflitos,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alinha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expectativas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colaboração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56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construtiva.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político-pedagógico.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9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21995" marR="90805" indent="-645160">
                        <a:lnSpc>
                          <a:spcPct val="1044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Leitura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Leitura: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bibliotecários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leitura,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empréstimo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escola.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troca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arrecadação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livros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2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0370" marR="88900" indent="-341630">
                        <a:lnSpc>
                          <a:spcPct val="104200"/>
                        </a:lnSpc>
                        <a:spcBef>
                          <a:spcPts val="134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Adultos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01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Jovens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742950" algn="l"/>
                          <a:tab pos="1397635" algn="l"/>
                          <a:tab pos="1743710" algn="l"/>
                          <a:tab pos="2164080" algn="l"/>
                          <a:tab pos="3253104" algn="l"/>
                          <a:tab pos="366458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Adultos: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413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 boas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 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Ficar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5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8820" marR="90805" indent="-641985">
                        <a:lnSpc>
                          <a:spcPct val="103299"/>
                        </a:lnSpc>
                        <a:spcBef>
                          <a:spcPts val="135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Música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20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Música: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54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professores;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 boas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 comunidade escolar;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Ficar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47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61620" marR="88900" indent="-18288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Afro-indígena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Afro-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5244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indígena: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boas relações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Ficar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antirracista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infantil.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investimento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588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significativamente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ressignificação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caminho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éticos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democráticos,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solidariedade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 escolar,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pequenos,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cognitivo,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afetivo,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psicológico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2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essenciais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identidade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autonomia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nessa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étnico-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raciais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sociedade antirracista;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tema,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educativa,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coletivos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justifica-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erradicação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práticas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discriminatórias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estabelecendo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obrigatoriedade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história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afro-brasileira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africana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privada.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2895" marR="90805" indent="-226060">
                        <a:lnSpc>
                          <a:spcPct val="1058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Ambiental: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agir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cotidiano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construindo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significativa,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situando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uma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socioeducativa,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interagindo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vive,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regional,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coordenando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reflexões,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oportunizando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institucional.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986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22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desenvolvidas,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coordenadores mantendo-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articulada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programações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regularidade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prestados,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propício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solicitados,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lhe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cunho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pedagógico,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vistoriar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fazendo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mesma.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08305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1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decisões relativas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técnico-administrativo-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egressos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sistemas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adaptação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série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matriculados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pleiteiam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matrícula;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 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membros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utilizadas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progressão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parcial;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reclassificação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Fundamental;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continuamente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vistoriando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assinando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encaminhamento,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mesma.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90016" y="1368805"/>
          <a:ext cx="9001125" cy="305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2710"/>
                <a:gridCol w="1898014"/>
                <a:gridCol w="4137025"/>
                <a:gridCol w="1521459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Editais,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Decretos,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mail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compilação.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79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863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Imprensa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Imprensa: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publicidade,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perfeita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resultantes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publicações,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jornais,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fitas,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CD’s,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DVD’s,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solenidades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oficiais;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matérias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jornalísticas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campanhas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propaganda,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marketing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multimídia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vídeos,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áudios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fotografias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acervo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publicitário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886460" y="4697348"/>
            <a:ext cx="8926195" cy="192341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127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ESCRITÓRIO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3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GERENCIAMENTO</a:t>
            </a:r>
            <a:r>
              <a:rPr dirty="0" sz="1200" spc="-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2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PROJETOS</a:t>
            </a:r>
            <a:r>
              <a:rPr dirty="0" sz="1200" spc="10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-</a:t>
            </a:r>
            <a:r>
              <a:rPr dirty="0" sz="1200" spc="-25" b="1">
                <a:latin typeface="Times New Roman"/>
                <a:cs typeface="Times New Roman"/>
              </a:rPr>
              <a:t> EGP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299"/>
              </a:lnSpc>
              <a:spcBef>
                <a:spcPts val="77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5º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Escritório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Gerenciamento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promover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captação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federais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destinados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apoiar </a:t>
            </a:r>
            <a:r>
              <a:rPr dirty="0" sz="1200" spc="-10">
                <a:latin typeface="Times New Roman"/>
                <a:cs typeface="Times New Roman"/>
              </a:rPr>
              <a:t>políticas </a:t>
            </a:r>
            <a:r>
              <a:rPr dirty="0" sz="1200">
                <a:latin typeface="Times New Roman"/>
                <a:cs typeface="Times New Roman"/>
              </a:rPr>
              <a:t>públicas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melhoria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constante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tais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recursos.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Tem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específicas: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Supervisionar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acompanhar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 decorrentes da captação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 recursos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federais;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definir diretrizes,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metodologias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 </a:t>
            </a:r>
            <a:r>
              <a:rPr dirty="0" sz="1200" spc="-10">
                <a:latin typeface="Times New Roman"/>
                <a:cs typeface="Times New Roman"/>
              </a:rPr>
              <a:t>indicadores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acompanhamento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Estruturantes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monitorar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públicos </a:t>
            </a:r>
            <a:r>
              <a:rPr dirty="0" sz="1200">
                <a:latin typeface="Times New Roman"/>
                <a:cs typeface="Times New Roman"/>
              </a:rPr>
              <a:t>destinados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despesas;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responsabilizar-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junto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Caixa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Federal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correta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condução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contratos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convênios </a:t>
            </a:r>
            <a:r>
              <a:rPr dirty="0" sz="1200">
                <a:latin typeface="Times New Roman"/>
                <a:cs typeface="Times New Roman"/>
              </a:rPr>
              <a:t>firmados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entre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PMS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Caixa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Econômica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Federal;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propor,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elaborar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acompanhar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especial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Municipal; </a:t>
            </a:r>
            <a:r>
              <a:rPr dirty="0" sz="1200">
                <a:latin typeface="Times New Roman"/>
                <a:cs typeface="Times New Roman"/>
              </a:rPr>
              <a:t>estruturação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monitoramento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convênios;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captação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</a:t>
            </a:r>
            <a:r>
              <a:rPr dirty="0" sz="1200" spc="25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Emendas</a:t>
            </a:r>
            <a:r>
              <a:rPr dirty="0" sz="1200" spc="2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Parlamentares;</a:t>
            </a:r>
            <a:r>
              <a:rPr dirty="0" sz="1200" spc="2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estruturação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monitoramento</a:t>
            </a:r>
            <a:r>
              <a:rPr dirty="0" sz="1200" spc="2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29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projetos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6520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37820" marR="342265" indent="114300">
                        <a:lnSpc>
                          <a:spcPct val="104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Alimentícios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SISGEN;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Alimentação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Escolar-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PNAE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Alimentícios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SISGEN;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estimando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alimentícios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subsídios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(CAE)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pesquisa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tabela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preços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alimentícios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Coordenadorias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gás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liquefeito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petróleo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GLP,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3875" marR="200025" indent="-335280">
                        <a:lnSpc>
                          <a:spcPct val="103299"/>
                        </a:lnSpc>
                        <a:spcBef>
                          <a:spcPts val="204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603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monitorar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92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equipe;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visual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determinando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metodologias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imagem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manuais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logomarca,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definindo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impressos,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marca;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apresentação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permanentemente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interface,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notícias,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imagens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entidade;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estandes,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exposto,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própria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entidade,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terceiros.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61620" marR="264795" indent="190500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completa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pagamentos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empregados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pensionistas, apontamento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ponto,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empregados,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obrigações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trabalhistas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previdenciárias,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calculando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admissões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rescisões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contratuais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elaborando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dessa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sejam: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admissão,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rescisão,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GFIP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conexas,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trabalhistas,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pré-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solicitações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empresa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cliente,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0" marR="200025" indent="-497205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composição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estoques,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correspondência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fixar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mínimo,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máximo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reposição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considerados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excedentes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desuso;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guardar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distribuir,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requisição,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armazenado;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mensais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anuais,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com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inventários,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valor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estocado;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66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almoxarifado.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2289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12140" marR="201930" indent="-42545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transporte/trafego,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reportando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colaboradores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prestado.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aproveitamento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recursos empregados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operação.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Dispor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tange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frota,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estabelecidas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75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41935" marR="201930" indent="-55244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reportando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manutenção; assessorar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demandas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manutenções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máquinas,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hidráulicos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elétricos;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ministrar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manutenção;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externas;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subestações,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tratamento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água,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refrigeração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industrial,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hidráulica,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máquinas.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8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40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921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licitações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3793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recepcionar,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(licitações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contratações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diretas)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solicitante,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autuar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trâmites,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agrupamento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requisições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similaridade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otimizar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aquisições,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conformidade,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solicitadas inerentes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pedidos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atribuídas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30200" marR="283210" indent="-52069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Zelador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zeladoria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prediais,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frequentadores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local;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ordens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hierárquicos,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fiscalizando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quaisquer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ocorridas;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quaisquer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ocorram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próximo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edifício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eventualmente,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ocasionar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prejuízos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ocupantes;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obrigatoriamente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adequados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ocasião;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(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Estatuto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Adolescente)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repassar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referentes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zeladoria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patrimonial,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facilitar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funcionários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dessa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45833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88010" marR="201930" indent="-401320">
                        <a:lnSpc>
                          <a:spcPct val="1058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computador,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definição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15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configurar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hardwares,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especificações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comandos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suprimentos,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automatizados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dados,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toda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malha 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dispositivos conectados;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notificar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informática,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falha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ocorrida;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substituição,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configuração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módulos,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componentes;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atuação;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fase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computadores.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 técnica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computadores;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compatíveis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exigências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879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492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prejuízo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acarretada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SMES,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decorrência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praticado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604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estiver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5201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clientes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escopo,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clientes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medida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evolui,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dividir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executáveis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clientes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escopo,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objetivos,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clientes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evoluem,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ajudar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orçamentos,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analisar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oportunidades,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compras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progresso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surgirem,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participantes, trabalhar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eliminar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obstáculos,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horas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despesas,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apropriada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exemplo,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termos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contrato),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abrangentes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requisitos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testes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31381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Ensino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intersetoriais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regionais,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concerne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concretização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inclusão,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efetivamente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revitalização 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leitura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conduzam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decorrer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letivo.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66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diretamente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informatizados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adequar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existentes,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objetivando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tornando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eficiente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dia;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confeccionar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gerenciais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programa,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43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0547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home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Page,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softwares,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413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informática;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substituição,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configuração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módulos.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71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transporte;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relativas aos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 SMES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pontualidade,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rentabilidade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possível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transportes;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Conhecimento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tráfego;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Roteirizar,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responde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reclamações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atrasos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perda,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avalia/contrata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Contrata prestadores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motoristas,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empresas transportadoras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utilização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frota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terceirizada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tipos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veículos;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esteja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disponível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SMES.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1038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21665" marR="167005" indent="-46672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Departamento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Gerencia 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Departamento de Pessoal,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 toda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admissão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demissão,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cartão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folha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pagamento,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encargos,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13º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salário.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Prepara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certidões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negativas,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devidos,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compensação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tributos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levantamento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impostos.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Negocia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sindicatos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levam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passivos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trabalhistas.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505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7571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91515" marR="248920" indent="-459105">
                        <a:lnSpc>
                          <a:spcPct val="1042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Cambiar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parceiros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negociar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intervenientes;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verbais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habilidades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 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efetivação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 analisar 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redação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funcional,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coerência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escopo,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associados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discussões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tecnicamente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relevantes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produtivas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oportunidade,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mudança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escopo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apreciação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parecer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subsecretarias,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devido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retorno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proponentes.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271145" indent="-45910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orientadores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educacionais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35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respectivas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comunidades;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essas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Harmonizar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conflituosas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ocorridas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espaço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evitar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8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5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890" marR="215265" indent="-192405">
                        <a:lnSpc>
                          <a:spcPct val="103299"/>
                        </a:lnSpc>
                        <a:spcBef>
                          <a:spcPts val="136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33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educacionais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527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12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12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25560" cy="197993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324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>
              <a:latin typeface="Arial"/>
              <a:cs typeface="Arial"/>
            </a:endParaRPr>
          </a:p>
          <a:p>
            <a:pPr algn="just" marL="12700" marR="7620">
              <a:lnSpc>
                <a:spcPct val="103299"/>
              </a:lnSpc>
            </a:pPr>
            <a:r>
              <a:rPr dirty="0" sz="1200" spc="-10">
                <a:latin typeface="Times New Roman"/>
                <a:cs typeface="Times New Roman"/>
              </a:rPr>
              <a:t>estruturantes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visando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obtenção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Convênios;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manter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escritório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representação municipal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Brasília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finalidade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dar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administrativo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Autoridades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realização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captação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federais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qualquer </a:t>
            </a:r>
            <a:r>
              <a:rPr dirty="0" sz="1200">
                <a:latin typeface="Times New Roman"/>
                <a:cs typeface="Times New Roman"/>
              </a:rPr>
              <a:t>espécie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sejam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interesse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Seropédica;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edição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normas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funcionamento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EGP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sobre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Convênios.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81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6º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Integram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Escritório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Gerenciamento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Projetos,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seguinte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quantitativo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nomeação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44879" y="2518282"/>
          <a:ext cx="8894445" cy="3920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4920"/>
                <a:gridCol w="2025650"/>
                <a:gridCol w="4062095"/>
                <a:gridCol w="1458595"/>
              </a:tblGrid>
              <a:tr h="298450">
                <a:tc>
                  <a:txBody>
                    <a:bodyPr/>
                    <a:lstStyle/>
                    <a:p>
                      <a:pPr marL="11557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1882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otimizar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dirigir,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778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Escritório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EGP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Emendas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Parlamentares,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definindo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propostas;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cronograma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entregas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será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produtivo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efetivo,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definindo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envolvida;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encerramento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anexando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383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112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alocar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concluídos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1120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auxiliar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cronogramas;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Federal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plataformas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Emendas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Parlamentares;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eliminar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obstáculos;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emitir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ajustes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Executivo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contas,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mantendo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remessa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destes,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 Escolares/Gestores,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aplicação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eles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repassados,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lançar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sistema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contas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contratos,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despesas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empenhadas,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efetuadas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liquidadas,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contas realizadas,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pendentes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regularização,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repassados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escolares/gestores,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bancária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tramitação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relativos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próprios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convênios,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provenientes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firmados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União,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auditorias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técnico-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averiguar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oriundos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Tomada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técnico-administrativas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omitirem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Governo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solicitando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abertura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Controladoria-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constatação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competentes,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tramitação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até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crédito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técnico-administrativas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pedagógicas.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Patrimônio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ferramentas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material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patrimônio; acompanhar diariamente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rotinas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patrimônio,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principalmente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solucionando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anomalias crônicas;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móveis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imóveis,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controlando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movimentação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verificando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requisição,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adquiridos;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provisório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fiscais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atestadas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responsáveis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definitivo;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estágio probatório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sob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gerir: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imóveis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locações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autorizadas,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sob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controle;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arrolamento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inservíveis,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específica;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patrimoniáveis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doados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terceiros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particulares;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consumo;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imediata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37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66420" marR="304165" indent="-277495">
                        <a:lnSpc>
                          <a:spcPct val="105800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Gerente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gerenciando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manutenção,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reparação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reformas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periódica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edificações,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assegurando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otimização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métodos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aperfeiçoando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paralelamente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instalações;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sinalizar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elétrica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hidráulica,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pequenas reformas,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capina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terrenos,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cisternas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fossas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padrões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preestabelecidos;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reduzir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paralisação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afetam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bom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prédios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SMES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necessidades.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50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Geral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428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Mediar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pedagógicas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SMES;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convocar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presidir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oficialmente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sistematicamente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viabilizar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durante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enriquecimento;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presidir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construção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propiciar,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continua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grupo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estudos, seminários,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fórum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debates,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palestras,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oficinas,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promovidos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receber,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despachar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todo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encaminhando-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 competentes;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matrícula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alunos,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 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 estabelecidas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mínima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seja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cumprida,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criando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impeçam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evasão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favorecendo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estratégias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redução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índices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retenção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constatados;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movimento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aluno;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778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servidores,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aprovar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férias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mensal,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encaminhá-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pontualmente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calendário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atestando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distribuição;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patrimônio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confiado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cópia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bens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confiado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anualmente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cópia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inventário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patrimoniais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efetivo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servidor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 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 sua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responsabilidade;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divulgação,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circulação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qualquer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horário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com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técnico-pedagógica,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conforme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zelando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cumprimento;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destinadas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propiciar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entrosamento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culturais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adotar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possíveis irregularidades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constatadas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comunicando-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providências;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regulamentares;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05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pleno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ele,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expressas;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oferecidos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convocar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classe,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época,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julgar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medidas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tomadas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direção;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convocar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professores,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orientadores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julgar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indisciplina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importem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desligamento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compulsória;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zelar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disciplina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vigor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disposições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zelar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segurança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alunos;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harmônica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diferentes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solicitar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antecedência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autorização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quaisquer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extracurriculares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dele,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envolvendo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professores.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22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Adjunto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Adjunto,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alusivas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Escolar: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assistir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atribuições;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substituir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faltas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impedimentos;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99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2895" marR="148590" indent="-16637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Gerência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distribuição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60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merendeiras;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cardápios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depósitos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perfeita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604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imediato.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57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Supervisor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inspecionar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1594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elemento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ligação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central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assuntos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instrumentos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Calendário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letivo;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escrituração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ts val="142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funcionalidade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arquivos;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examinar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periodicamente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verificar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regularidade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 escolar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exame dos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constantes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pastas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individuais,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analisando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matrículas,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dependência,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complementação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curricular,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juntamente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 administrativo-pedagógica;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examinar,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certificados,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registros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concluintes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cursos;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individuais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recolhimento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caso;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iniciativas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visem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crescimento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seminários,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cursos,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plenárias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Educação; participar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classe;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tarefas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características,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326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657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Orientador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procurando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ajudando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crescimento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social;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técnico-administrativo-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ensino-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aprendizagem;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corpo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discente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docente,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harmonizar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assuntos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extracurriculares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orientá-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 especializado;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pesquisas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interesse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comunidade;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Classe,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administrativo-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discente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turma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sua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2457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4338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extraclasse;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Registrar,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841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bimestral,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laudo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 Infantil,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 matricula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fora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faixa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etária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definida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laudo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submetidos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reclassificação.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655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867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971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Conferir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(Histórico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Escolar)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alunos,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 enviadas; orientar 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Auxiliares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confecção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transferência.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46400">
                <a:tc>
                  <a:txBody>
                    <a:bodyPr/>
                    <a:lstStyle/>
                    <a:p>
                      <a:pPr marL="73025">
                        <a:lnSpc>
                          <a:spcPts val="136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116839" indent="-61150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Expediente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vigentes,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regimentais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rever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expedientes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submetidos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assinatura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diretor; analisar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identificar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irregularidades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adaptação;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impedir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retirada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documento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constante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arquivo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providenciando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regularização;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documentação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redigida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formulada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Auxiliares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 do Supervisor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 zelando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ordem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conservação;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comparecer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sempre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solicitado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às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organizadas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lotados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características,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incluam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esfera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competência.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6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535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219011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187960" indent="-538480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Merenda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Receber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gêneros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alimentícios,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5969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verificando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prazo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validade,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confirmar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pesagem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durante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recebimento;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higienização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ambientes,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armazenamento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alimentos,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veículos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alimentos,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utensílios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cardápio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semanal,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afixando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boa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visibilidade;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diário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aceitação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merenda,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saída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estoque,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Merenda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3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Psicopedagogia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psicopedagogia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voltadas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decifrar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32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origem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dificuldade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aprendizagem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apresentada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aluno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mesmo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emocional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intervir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solucionar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utilização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Psicopedagogia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psicopedagogicamente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educacionais.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17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311785" indent="-416559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Dirigir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86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SMES,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conferência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mapa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verdade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passadas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reuniões,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formações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completa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funcionários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lotados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718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Professor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25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886460" y="432307"/>
            <a:ext cx="8930640" cy="388556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732155" marR="564896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 marR="1270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III</a:t>
            </a:r>
            <a:endParaRPr sz="1200">
              <a:latin typeface="Times New Roman"/>
              <a:cs typeface="Times New Roman"/>
            </a:endParaRPr>
          </a:p>
          <a:p>
            <a:pPr algn="ctr" marR="825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DO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CERIMONIAL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7º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 Compete ao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Cerimonial,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auxílio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 Chefia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Prefeito,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 formalidades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protocolares praticadas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 qualquer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solene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Prefeitura,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devem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planejadas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executadas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conforme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peculiaridade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evento.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São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atribuições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Cerimonial: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Organizar, planejar,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implementar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todas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solenidades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oficiais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promovidas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Prefeitura;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expedir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convites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solenidades;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normas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cerimonial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serem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aplicadas;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recepções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nacionais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estrangeiras,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visitam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Executivo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Municipal;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providenciar </a:t>
            </a:r>
            <a:r>
              <a:rPr dirty="0" sz="1200">
                <a:latin typeface="Times New Roman"/>
                <a:cs typeface="Times New Roman"/>
              </a:rPr>
              <a:t>placas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homenagens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brindes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visitantes;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orientar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acompanhar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Autoridades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solenidade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compareçam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convidados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anfitriões;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assegurar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observância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cerimonial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ordem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precedência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promovidos</a:t>
            </a:r>
            <a:r>
              <a:rPr dirty="0" sz="1200" spc="-20">
                <a:latin typeface="Times New Roman"/>
                <a:cs typeface="Times New Roman"/>
              </a:rPr>
              <a:t> pela </a:t>
            </a:r>
            <a:r>
              <a:rPr dirty="0" sz="1200">
                <a:latin typeface="Times New Roman"/>
                <a:cs typeface="Times New Roman"/>
              </a:rPr>
              <a:t>Prefeitura;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fazer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programação</a:t>
            </a:r>
            <a:r>
              <a:rPr dirty="0" sz="1200" spc="9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anual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festividades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serem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realizados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âmbito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Prefeitura,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conjunto</a:t>
            </a:r>
            <a:r>
              <a:rPr dirty="0" sz="1200" spc="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Gabinete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Prefeito;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planejar,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organizar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assessorar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eventos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internos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municipais;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buscar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aprimoramento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profissional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servidores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que </a:t>
            </a:r>
            <a:r>
              <a:rPr dirty="0" sz="1200">
                <a:latin typeface="Times New Roman"/>
                <a:cs typeface="Times New Roman"/>
              </a:rPr>
              <a:t>atuam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cerimonial;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prestar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apoio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logístico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Autoridades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quando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viagem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oficial: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reserva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aeronave,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sala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VIP,</a:t>
            </a:r>
            <a:r>
              <a:rPr dirty="0" sz="1200" spc="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carro</a:t>
            </a:r>
            <a:r>
              <a:rPr dirty="0" sz="1200" spc="45">
                <a:latin typeface="Times New Roman"/>
                <a:cs typeface="Times New Roman"/>
              </a:rPr>
              <a:t> </a:t>
            </a:r>
            <a:r>
              <a:rPr dirty="0" sz="1200" spc="-20">
                <a:latin typeface="Times New Roman"/>
                <a:cs typeface="Times New Roman"/>
              </a:rPr>
              <a:t>para </a:t>
            </a:r>
            <a:r>
              <a:rPr dirty="0" sz="1200">
                <a:latin typeface="Times New Roman"/>
                <a:cs typeface="Times New Roman"/>
              </a:rPr>
              <a:t>traslados,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reserva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hotéis,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dentre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logísticas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fizerem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necessárias.</a:t>
            </a:r>
            <a:endParaRPr sz="1200">
              <a:latin typeface="Times New Roman"/>
              <a:cs typeface="Times New Roman"/>
            </a:endParaRPr>
          </a:p>
          <a:p>
            <a:pPr algn="just" marL="12700" marR="17145">
              <a:lnSpc>
                <a:spcPct val="104200"/>
              </a:lnSpc>
              <a:spcBef>
                <a:spcPts val="780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8º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Cerimonial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-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exoneração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44879" y="4423536"/>
          <a:ext cx="8894445" cy="2194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6655"/>
                <a:gridCol w="1572895"/>
                <a:gridCol w="4601209"/>
                <a:gridCol w="1459865"/>
              </a:tblGrid>
              <a:tr h="298450">
                <a:tc>
                  <a:txBody>
                    <a:bodyPr/>
                    <a:lstStyle/>
                    <a:p>
                      <a:pPr marL="698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896110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Cerimonial,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Chefia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651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Prefeito,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‘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enfatizando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tipicamente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Municipal,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bem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stands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Secretárias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segmentos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Providenciar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requerer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espaços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Câmara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Vereadores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necessário,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ornamentação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eventos,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outros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fizerem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3" y="1368805"/>
          <a:ext cx="9119870" cy="3622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9850"/>
                <a:gridCol w="1884045"/>
                <a:gridCol w="3872864"/>
                <a:gridCol w="1939925"/>
              </a:tblGrid>
              <a:tr h="1245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instituição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ensino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professor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096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alfabetizador,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discussão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escola,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reavaliar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crianças,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troca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experiência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intermediar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professor,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13105" marR="212725" indent="-508000">
                        <a:lnSpc>
                          <a:spcPct val="104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Organizacional Escolar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regimentais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fixadas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SMES,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vigor;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Inspecionar,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escolas,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centrais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8580" marR="6223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subsidiando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educacionais;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vinculadas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avaliando-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permanentemente,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ponto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vista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educacional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institucional;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princípios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Escolar,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devem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795019" y="432307"/>
            <a:ext cx="9019540" cy="520827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823594" marR="5645785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200" b="1">
                <a:latin typeface="Times New Roman"/>
                <a:cs typeface="Times New Roman"/>
              </a:rPr>
              <a:t>SEÇÃO</a:t>
            </a:r>
            <a:r>
              <a:rPr dirty="0" sz="1200" spc="-25" b="1">
                <a:latin typeface="Times New Roman"/>
                <a:cs typeface="Times New Roman"/>
              </a:rPr>
              <a:t> IV</a:t>
            </a:r>
            <a:endParaRPr sz="120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875"/>
              </a:spcBef>
            </a:pPr>
            <a:r>
              <a:rPr dirty="0" sz="1200" b="1">
                <a:latin typeface="Times New Roman"/>
                <a:cs typeface="Times New Roman"/>
              </a:rPr>
              <a:t>DA</a:t>
            </a:r>
            <a:r>
              <a:rPr dirty="0" sz="1200" spc="-2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SECRETARIA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200" b="1">
                <a:latin typeface="Times New Roman"/>
                <a:cs typeface="Times New Roman"/>
              </a:rPr>
              <a:t>DE</a:t>
            </a:r>
            <a:r>
              <a:rPr dirty="0" sz="1200" spc="-1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SAÚDE</a:t>
            </a: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3499"/>
              </a:lnSpc>
              <a:spcBef>
                <a:spcPts val="76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20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Secretaria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planejamento,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3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organização,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200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o </a:t>
            </a:r>
            <a:r>
              <a:rPr dirty="0" sz="1200">
                <a:latin typeface="Times New Roman"/>
                <a:cs typeface="Times New Roman"/>
              </a:rPr>
              <a:t>levantamento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análise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proposição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ação</a:t>
            </a:r>
            <a:r>
              <a:rPr dirty="0" sz="1200" spc="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órgão,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coordenação</a:t>
            </a:r>
            <a:r>
              <a:rPr dirty="0" sz="1200" spc="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6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Conselho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Saúde;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único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Município,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assim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articulação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7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níveis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Governo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outras instituições;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desenvolvimento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de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programas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ações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atenção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população,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em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coordenação,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órgãos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entidades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estaduais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federais;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superintendência e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compatibilização</a:t>
            </a:r>
            <a:r>
              <a:rPr dirty="0" sz="1200">
                <a:latin typeface="Times New Roman"/>
                <a:cs typeface="Times New Roman"/>
              </a:rPr>
              <a:t> das ações 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padrões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definidos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 Município,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previsto no Sistema Único</a:t>
            </a:r>
            <a:r>
              <a:rPr dirty="0" sz="1200" spc="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pelas </a:t>
            </a:r>
            <a:r>
              <a:rPr dirty="0" sz="1200">
                <a:latin typeface="Times New Roman"/>
                <a:cs typeface="Times New Roman"/>
              </a:rPr>
              <a:t>políticas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aprovadas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pelo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Conselho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Saúde;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supervisão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saúde;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implementadas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pelas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Unidades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complexas instaladas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Município;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previstas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educação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sanitária,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vigilância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epidemiologia,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vacinação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garantia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padrões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exigidos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segurança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órgãos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Prefeitura;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superintendência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atividades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assistência </a:t>
            </a:r>
            <a:r>
              <a:rPr dirty="0" sz="1200">
                <a:latin typeface="Times New Roman"/>
                <a:cs typeface="Times New Roman"/>
              </a:rPr>
              <a:t>ambulatorial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hospitalar,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vigilância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Sanitária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doenças,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bem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como</a:t>
            </a:r>
            <a:r>
              <a:rPr dirty="0" sz="1200" spc="-10">
                <a:latin typeface="Times New Roman"/>
                <a:cs typeface="Times New Roman"/>
              </a:rPr>
              <a:t> desenvolvimento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2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dirigidas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 controle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0">
                <a:latin typeface="Times New Roman"/>
                <a:cs typeface="Times New Roman"/>
              </a:rPr>
              <a:t> diversos </a:t>
            </a:r>
            <a:r>
              <a:rPr dirty="0" sz="1200">
                <a:latin typeface="Times New Roman"/>
                <a:cs typeface="Times New Roman"/>
              </a:rPr>
              <a:t>tipos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zoonoses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Município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vetores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roedores,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quaisquer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programas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especiais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vigilância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sanitários,</a:t>
            </a:r>
            <a:r>
              <a:rPr dirty="0" sz="1200" spc="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colaboração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com </a:t>
            </a:r>
            <a:r>
              <a:rPr dirty="0" sz="1200">
                <a:latin typeface="Times New Roman"/>
                <a:cs typeface="Times New Roman"/>
              </a:rPr>
              <a:t>organismos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federais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estaduais;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fiscalização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cumprimento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posturas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municipais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referentes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poder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polícia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aplicado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saúde,</a:t>
            </a:r>
            <a:r>
              <a:rPr dirty="0" sz="1200" spc="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higiene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Times New Roman"/>
                <a:cs typeface="Times New Roman"/>
              </a:rPr>
              <a:t>e </a:t>
            </a:r>
            <a:r>
              <a:rPr dirty="0" sz="1200">
                <a:latin typeface="Times New Roman"/>
                <a:cs typeface="Times New Roman"/>
              </a:rPr>
              <a:t>saneamento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público;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avaliação,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auditoria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analítica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operacional,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-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recursos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os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padrões</a:t>
            </a:r>
            <a:r>
              <a:rPr dirty="0" sz="1200" spc="-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organizacionais </a:t>
            </a:r>
            <a:r>
              <a:rPr dirty="0" sz="1200">
                <a:latin typeface="Times New Roman"/>
                <a:cs typeface="Times New Roman"/>
              </a:rPr>
              <a:t>aprovados,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fim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garantir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metodologia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mais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adequadas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utilização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9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insumos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7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procedimentos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trabalho;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8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consolidação</a:t>
            </a:r>
            <a:r>
              <a:rPr dirty="0" sz="1200" spc="18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das </a:t>
            </a:r>
            <a:r>
              <a:rPr dirty="0" sz="1200">
                <a:latin typeface="Times New Roman"/>
                <a:cs typeface="Times New Roman"/>
              </a:rPr>
              <a:t>informações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dados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necessários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para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análise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resultados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obtidos;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proposição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medidas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corretivas</a:t>
            </a:r>
            <a:r>
              <a:rPr dirty="0" sz="1200" spc="16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interação</a:t>
            </a:r>
            <a:r>
              <a:rPr dirty="0" sz="1200" spc="16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demais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áreas</a:t>
            </a:r>
            <a:r>
              <a:rPr dirty="0" sz="1200" spc="15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da </a:t>
            </a:r>
            <a:r>
              <a:rPr dirty="0" sz="1200" spc="-10">
                <a:latin typeface="Times New Roman"/>
                <a:cs typeface="Times New Roman"/>
              </a:rPr>
              <a:t>Administração,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acordo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legislação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pertinente;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manutenção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regular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dos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registros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saúde,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produção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faturamento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serviços,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sempre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que </a:t>
            </a:r>
            <a:r>
              <a:rPr dirty="0" sz="1200">
                <a:latin typeface="Times New Roman"/>
                <a:cs typeface="Times New Roman"/>
              </a:rPr>
              <a:t>aplicáveis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às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ações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</a:t>
            </a:r>
            <a:r>
              <a:rPr dirty="0" sz="1200" spc="1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desenvolvidas;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controle</a:t>
            </a:r>
            <a:r>
              <a:rPr dirty="0" sz="1200" spc="1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fundos</a:t>
            </a:r>
            <a:r>
              <a:rPr dirty="0" sz="1200" spc="1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específicos</a:t>
            </a:r>
            <a:r>
              <a:rPr dirty="0" sz="1200" spc="10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14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saúde,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15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relação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11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sua</a:t>
            </a:r>
            <a:r>
              <a:rPr dirty="0" sz="1200" spc="1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execução</a:t>
            </a:r>
            <a:r>
              <a:rPr dirty="0" sz="1200" spc="14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14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normalização, </a:t>
            </a:r>
            <a:r>
              <a:rPr dirty="0" sz="1200">
                <a:latin typeface="Times New Roman"/>
                <a:cs typeface="Times New Roman"/>
              </a:rPr>
              <a:t>objetivando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gestão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plena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sistema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municipal;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desempenho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-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outras</a:t>
            </a:r>
            <a:r>
              <a:rPr dirty="0" sz="1200" spc="-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competências</a:t>
            </a:r>
            <a:r>
              <a:rPr dirty="0" sz="1200" spc="-30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afins.</a:t>
            </a:r>
            <a:endParaRPr sz="1200">
              <a:latin typeface="Times New Roman"/>
              <a:cs typeface="Times New Roman"/>
            </a:endParaRPr>
          </a:p>
          <a:p>
            <a:pPr algn="just" marL="12700" marR="11430">
              <a:lnSpc>
                <a:spcPct val="104200"/>
              </a:lnSpc>
              <a:spcBef>
                <a:spcPts val="775"/>
              </a:spcBef>
            </a:pPr>
            <a:r>
              <a:rPr dirty="0" sz="1200">
                <a:latin typeface="Times New Roman"/>
                <a:cs typeface="Times New Roman"/>
              </a:rPr>
              <a:t>Art.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21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-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Integram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estrutura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básica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da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Secretaria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Saúde,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seguinte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quantitativo</a:t>
            </a:r>
            <a:r>
              <a:rPr dirty="0" sz="1200" spc="3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Cargos</a:t>
            </a:r>
            <a:r>
              <a:rPr dirty="0" sz="1200" spc="2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em</a:t>
            </a:r>
            <a:r>
              <a:rPr dirty="0" sz="1200" spc="4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Comissão,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de</a:t>
            </a:r>
            <a:r>
              <a:rPr dirty="0" sz="1200" spc="1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livre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nomeação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</a:t>
            </a:r>
            <a:r>
              <a:rPr dirty="0" sz="1200" spc="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exoneração</a:t>
            </a:r>
            <a:r>
              <a:rPr dirty="0" sz="1200" spc="3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do </a:t>
            </a:r>
            <a:r>
              <a:rPr dirty="0" sz="1200">
                <a:latin typeface="Times New Roman"/>
                <a:cs typeface="Times New Roman"/>
              </a:rPr>
              <a:t>Chefe</a:t>
            </a:r>
            <a:r>
              <a:rPr dirty="0" sz="1200" spc="-2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do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10">
                <a:latin typeface="Times New Roman"/>
                <a:cs typeface="Times New Roman"/>
              </a:rPr>
              <a:t>Executivo: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19327" y="6039358"/>
          <a:ext cx="9241790" cy="681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04620"/>
                <a:gridCol w="2241550"/>
                <a:gridCol w="3752850"/>
                <a:gridCol w="1760854"/>
              </a:tblGrid>
              <a:tr h="298450">
                <a:tc>
                  <a:txBody>
                    <a:bodyPr/>
                    <a:lstStyle/>
                    <a:p>
                      <a:pPr marL="14605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QUANTIDADE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71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DENOMINAÇÃO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ATRIBUIÇÕES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ts val="1380"/>
                        </a:lnSpc>
                      </a:pPr>
                      <a:r>
                        <a:rPr dirty="0" sz="1200" spc="-10" b="1">
                          <a:latin typeface="Times New Roman"/>
                          <a:cs typeface="Times New Roman"/>
                        </a:rPr>
                        <a:t>SÍMBOLO/ÍNDICE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835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 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superior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hierárquico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diretorias,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públicas</a:t>
                      </a:r>
                      <a:r>
                        <a:rPr dirty="0" sz="1200" spc="5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5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5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Municipal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Governo,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do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SUS;</a:t>
                      </a:r>
                      <a:r>
                        <a:rPr dirty="0" sz="1200" spc="7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6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orientar,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6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6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município;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fiscalizando</a:t>
                      </a:r>
                      <a:r>
                        <a:rPr dirty="0" sz="1200" spc="8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estabeleçam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recuperação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Gerir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único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participar,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prioritários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federal,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Interagir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públicos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privados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permanente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saúde.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11580" marR="189865" indent="-1036955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06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5880">
                        <a:lnSpc>
                          <a:spcPct val="1036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Prestar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Secretário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suas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atribuições, realizando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diversas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2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379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assim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exercer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699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forem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especificamente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delegadas,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substituí-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impedimentos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Social;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trabalhos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sejam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tarefas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determinadas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aos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membros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equipe;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4353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6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61645" marR="258445" indent="-220979">
                        <a:lnSpc>
                          <a:spcPct val="1034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Infraestrutura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Subsecretário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Infraestrutura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Interagir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estrutural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financeiro,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setores, objetivando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qualquer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inerente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bom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estrutural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preventiva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conservação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 física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instalações dos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 serviços;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etapas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licitatórios, aquisição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fornecimento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adequação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necessidade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fiscalizar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objeto;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975">
                        <a:lnSpc>
                          <a:spcPct val="104200"/>
                        </a:lnSpc>
                        <a:spcBef>
                          <a:spcPts val="10"/>
                        </a:spcBef>
                        <a:tabLst>
                          <a:tab pos="1059815" algn="l"/>
                          <a:tab pos="1327785" algn="l"/>
                          <a:tab pos="2004060" algn="l"/>
                          <a:tab pos="2357755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interagindo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523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Gabinete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dirigir,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controlar,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4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assessoria,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gabinete.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competência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abrange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administrativas,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operacionais,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estratégicas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1249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Básica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ts val="1490"/>
                        </a:lnSpc>
                        <a:spcBef>
                          <a:spcPts val="55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Primária,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comparar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alcançados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ts val="149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programáticas,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propiciar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indivíduo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contribuindo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preconiza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SUS;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estatísticos avaliar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ts val="142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pactuadas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primária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doenças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equipes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multiprofissionais;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quadro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Portaria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1.738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190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12/06/2017;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–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integralidade,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equidade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longitudinalidade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responsabilidade;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Fortalecer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introdução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novas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reconhecidamente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fluxo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avaliação,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produção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6794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Programáticas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Programáticas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lhe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são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subordinados;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Analisar/aprovar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encaminhar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comunicação,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MS;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conjunto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 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aperfeiçoamento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594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102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9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como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5405">
                        <a:lnSpc>
                          <a:spcPts val="15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principal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finalidade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tecnicamente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secretário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SMS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município,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dando ênfase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promoção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prevenção,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enfoque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principais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problemas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coerência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pactuação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intergestores.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Resguardar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referencial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vulnerabilidade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ordem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crescente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complexidade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agravos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formulação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execução,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inclusive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econômicos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aplicação,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respeitando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decisões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emanadas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instâncias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regional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anualmente.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interdisciplinares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descentralizadas,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respeitadas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específicas,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operações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risco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situações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eventuais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possam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comprometer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população.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encaminhar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vinculados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272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16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atrelados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sanitária,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ambiental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concordância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município.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Colaborar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orientação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confiabilidade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do(s)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sistema(s)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atrelados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Assessorar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experimentais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grupos técnicos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específicos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vigilância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Fomentar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sistematicamente,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conselhos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potencialização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exercício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social.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XI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88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reuniões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conselho municipal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saúde.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correlatas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modelo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5186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211580" marR="277495" indent="-94869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em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06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97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cumprimento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pactuações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estabelecidas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Estadual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 Ministério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 Saúde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34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18122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realizadas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introdução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 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existentes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parâmetros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excelência;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fornecendo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559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5179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Emergência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 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 I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tempo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contínuo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componentes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utilizando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necessários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assistência;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interlocuções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extramunicipais;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pactuações;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estatísticos para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CNES.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644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0285" marR="298450" indent="-728980">
                        <a:lnSpc>
                          <a:spcPct val="103299"/>
                        </a:lnSpc>
                        <a:spcBef>
                          <a:spcPts val="98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Maternidade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509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  <a:tabLst>
                          <a:tab pos="427990" algn="l"/>
                          <a:tab pos="1035685" algn="l"/>
                          <a:tab pos="1543050" algn="l"/>
                          <a:tab pos="1865630" algn="l"/>
                          <a:tab pos="2550795" algn="l"/>
                        </a:tabLst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651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Maternidade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deliberar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frentes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60"/>
                        </a:spcBef>
                        <a:tabLst>
                          <a:tab pos="824230" algn="l"/>
                          <a:tab pos="1087755" algn="l"/>
                          <a:tab pos="1740535" algn="l"/>
                          <a:tab pos="1944370" algn="l"/>
                          <a:tab pos="2214245" algn="l"/>
                          <a:tab pos="2910840" algn="l"/>
                        </a:tabLst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Constituir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aprimoramento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Seropédica;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217170" indent="-144145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21717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qualidade;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dimensões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crítica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executados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pelo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mensal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CNES;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funcionamento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comissões;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Alimentar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continuamente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sistematicamente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banco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ação,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objetivos,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metas,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prazos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indicadores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concordância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Interno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Maternidade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Associar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gerências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VI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 indent="130175">
                        <a:lnSpc>
                          <a:spcPct val="103299"/>
                        </a:lnSpc>
                        <a:buChar char="-"/>
                        <a:tabLst>
                          <a:tab pos="203200" algn="l"/>
                        </a:tabLst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77545" marR="335280" indent="-35369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Municipal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Maternidade;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administrativas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944879" y="1368805"/>
          <a:ext cx="8894445" cy="4378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6655"/>
                <a:gridCol w="1572895"/>
                <a:gridCol w="4601209"/>
                <a:gridCol w="1459865"/>
              </a:tblGrid>
              <a:tr h="2000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internos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externos;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supervisionar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15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sobretudo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recepcionistas;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Chefe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Gabinete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Prefeito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sociais;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adotados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hasteamento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arreamento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bandeiras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localizadas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Poder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Executivo;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lista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nomes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 normalmente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convidadas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solenidades;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encerramento;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afins.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7440">
                <a:tc>
                  <a:txBody>
                    <a:bodyPr/>
                    <a:lstStyle/>
                    <a:p>
                      <a:pPr marL="69850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44500" marR="299085" indent="-14668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9850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responsável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organização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cerimonial,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69850" marR="57785">
                        <a:lnSpc>
                          <a:spcPct val="103400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etiqueta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crachás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etc...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);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lista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nomes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normalmente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convidadas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solenidades;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recepção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encerramento;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Prefeitura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lista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nomes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telefones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normalmente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convidadas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solenidades;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recepção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até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encerramento;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eventos,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enfatizando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atribuições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âmbito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tipicamente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pertinentes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cerimonial.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Maternidade,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introdução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novos</a:t>
                      </a:r>
                      <a:r>
                        <a:rPr dirty="0" sz="1200" spc="1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programas,</a:t>
                      </a:r>
                      <a:r>
                        <a:rPr dirty="0" sz="1200" spc="1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4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Humanos</a:t>
                      </a:r>
                      <a:r>
                        <a:rPr dirty="0" sz="1200" spc="1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necessidade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administrativa;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bens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patrimoniais,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de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conservação,</a:t>
                      </a:r>
                      <a:r>
                        <a:rPr dirty="0" sz="1200" spc="6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insumos,</a:t>
                      </a:r>
                      <a:r>
                        <a:rPr dirty="0" sz="1200" spc="6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estoques,</a:t>
                      </a:r>
                      <a:r>
                        <a:rPr dirty="0" sz="1200" spc="6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almoxarifado,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gastronomia,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gases,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Oxigênio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gases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medicinais;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Estabelecer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sistematização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8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89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administrativas;</a:t>
                      </a:r>
                      <a:r>
                        <a:rPr dirty="0" sz="1200" spc="8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 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Proporcionar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Apuração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através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registro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atividades,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coletar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levantamento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custos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gerenciais;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Assegura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5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Equipamentos,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transporte</a:t>
                      </a:r>
                      <a:r>
                        <a:rPr dirty="0" sz="1200" spc="6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predial;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fluxos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internos,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resíduos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sólidos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líquidos.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Classificação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(Área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Crítica,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Semi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Crítica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200" spc="5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crítica),</a:t>
                      </a:r>
                      <a:r>
                        <a:rPr dirty="0" sz="1200" spc="4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processamento</a:t>
                      </a:r>
                      <a:r>
                        <a:rPr dirty="0" sz="1200" spc="5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frequência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superfícies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(piso,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parede,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teto,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portas,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janelas,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sanitários)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promovendo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limpeza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desinfecção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mesma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seguindo 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elaboradas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pela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Infecção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Hospitalar,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utilizando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produtos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saneantes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legislação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vigente.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ambiente</a:t>
                      </a:r>
                      <a:r>
                        <a:rPr dirty="0" sz="1200" spc="15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limpo</a:t>
                      </a:r>
                      <a:r>
                        <a:rPr dirty="0" sz="1200" spc="14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1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infecções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hospitalares;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 Conservar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equipamentos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proteção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individual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coletivo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prevenir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acidentes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trabalho.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73710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10285" marR="102235" indent="-927100">
                        <a:lnSpc>
                          <a:spcPct val="103299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 Assistencial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Maternidade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Assistencial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fazer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presente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regimento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determinações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hospital.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desenvolvidas,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garantindo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respeitáveis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meios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indispensáveis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prática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médica,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desempenho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Corpo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Clínico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benefício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usuária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instituição;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143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disposições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legais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regulamentares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vigor,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urgência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emergência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usuários 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Maternidade,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integralidade,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eficiência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ambulatorial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especializada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consonância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usuários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Maternidade;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supervisionar,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assegurar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desenvolvimento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apoio: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farmacêutico,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materiais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especiais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hospitalares,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terapêutico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imagens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traçados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gráficos,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exames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867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laboratoriais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hemoterapia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adequada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800"/>
                        </a:lnSpc>
                        <a:spcBef>
                          <a:spcPts val="5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assistência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usuário;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estrutura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das metas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pactuadas.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3573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98550" marR="193675" indent="-921385">
                        <a:lnSpc>
                          <a:spcPct val="103299"/>
                        </a:lnSpc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Planejamento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todos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níveis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4610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ascendente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descentralizada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II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captação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recursos financeiros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destinados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investimento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custeio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avaliação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sistemática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implantadas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monitorando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produzindo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diagnósticas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trimestrais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anuais,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capazes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orientar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necessários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projetos;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Articular-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diversos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entidades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externos,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Comissão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Intergestores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Bipartite,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Conselho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discutindo,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representando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interinstitucionais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afins;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080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cumprimento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princípios, diretrizes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SUS,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prestando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regulando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normalizando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próprios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contratados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conveniados,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estabelecimento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físicas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avaliando sistematicamente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resultados;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do: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Relatórios Quadrimestrais,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Relatório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RAG,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Agendas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Municipais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outros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além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projetos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operacionalização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e/ou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ajuste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política municipal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Definir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prioridades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componentes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Plano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observando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diretrizes emanadas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estratégico,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387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Saúde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Diretor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Fundo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Gerir,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efetuar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proposta orçamentária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alterações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demais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preceitos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legais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oriundos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07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5307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elevação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obtidos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Coordenar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elaboração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financeira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utilizando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estratégico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como: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Plano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Plurianual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PPA,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Lei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Orçamentárias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LDO,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LOA.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Instrumentos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expressão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concreta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serviço: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Leis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 8.080/1990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Nº 8.142/1990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(Leis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Orgânicas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Saúde).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Estudar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anuais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plurianuais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apresentadas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pelas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setores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Secretaria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incorporação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propostas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orçamentárias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gerais,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instruções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normativas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pertinentes;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administração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financeira,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contábil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controle interno,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atualizada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informações: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SIGFIS,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LRF,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SIOPS,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prestação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fundo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controladores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conformidade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Legislações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vigentes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sistemas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contabilidade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pública;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Acompanhar,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órgãos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repassadores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recursos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(Federais,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Agentes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Financeiros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internacionais),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andamento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5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328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6762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irão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origem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convênios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contratos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53340">
                        <a:lnSpc>
                          <a:spcPct val="1042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financiamento;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Controlar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execução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projetos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orçamentários.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52010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422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Homem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Homem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Implementar,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acompanhar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âmbito municipal,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Homem,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priorizando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foco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na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Família,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entrada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sistema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tendo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diretrizes,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perfil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epidemiológico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especificidades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locais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regionais;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educativas,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interinstitucional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Integral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Homem;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estaduais;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Participar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capacitação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técnica;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consolidar informações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permitam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seu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impacto, redefinindo estratégias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fizerem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necessárias,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masculina;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65201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762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Tuberculose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Tuberculose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tuberculose;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tuberculose;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casos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tuberculose;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regularidade,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completitude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integridade;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3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Saúde,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esclarecimento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tuberculose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suporte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domiciliares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institucionais,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 mobilização;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Subsidiar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área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competente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sobre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tuberculose;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encerramento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oportuno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tuberculose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novas tecnologias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2770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94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Hanseníase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26364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Hanseníase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3025" marR="62865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controle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hanseníase;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3894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hanseníase;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22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Prestar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apoio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casos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hanseníase;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notificados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quanto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critérios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regularidade,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completitude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integridade;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visitas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domiciliares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institucionais;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parceria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campanhas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mobilização;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Subsidiar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competente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divulgação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análise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situação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hanseníase;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VIV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encerramento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oportuno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casos</a:t>
                      </a:r>
                      <a:r>
                        <a:rPr dirty="0" sz="1200" spc="3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hanseníase,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acordo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Ministério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estatísticos,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Gestor</a:t>
                      </a:r>
                      <a:r>
                        <a:rPr dirty="0" sz="1200" spc="1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informação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XII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Garantir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032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809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Hipertensão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Diabetes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Hipertensão</a:t>
                      </a:r>
                      <a:r>
                        <a:rPr dirty="0" sz="1200" spc="1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8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Diabetes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6515">
                        <a:lnSpc>
                          <a:spcPct val="1032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fluxos,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normas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fim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organizar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portadores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Hipertensão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Arterial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Diabetes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Mellitus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tipo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Família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rede;</a:t>
                      </a:r>
                      <a:r>
                        <a:rPr dirty="0" sz="1200" spc="3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Buscar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suporte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técnico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40836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operacional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realização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visitas,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705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procedimentos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reabilitação,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orientando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família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serem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atendidos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ambulatoriais;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Fortalecer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atividades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2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Permanente;</a:t>
                      </a:r>
                      <a:r>
                        <a:rPr dirty="0" sz="12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supervisão</a:t>
                      </a:r>
                      <a:r>
                        <a:rPr dirty="0" sz="12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coleta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8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nas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ESF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interação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Garantia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acesso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tratamento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clínico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portadores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destas</a:t>
                      </a:r>
                      <a:r>
                        <a:rPr dirty="0" sz="1200" spc="4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doenças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200" spc="4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rede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Participação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processos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capacitação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profissionais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acompanhamento</a:t>
                      </a:r>
                      <a:r>
                        <a:rPr dirty="0" sz="1200" spc="20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clínico;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Zelar,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gerenciar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dispensação</a:t>
                      </a:r>
                      <a:r>
                        <a:rPr dirty="0" sz="1200" spc="29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29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medicamentos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recebidos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vinculado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Programa;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Consolidar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2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estatísticas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fornecer</a:t>
                      </a:r>
                      <a:r>
                        <a:rPr dirty="0" sz="1200" spc="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dados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4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4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população,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aquisição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novas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tecnologias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informações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manter</a:t>
                      </a:r>
                      <a:r>
                        <a:rPr dirty="0" sz="1200" spc="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atualizado</a:t>
                      </a:r>
                      <a:r>
                        <a:rPr dirty="0" sz="12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cadastramento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pacientes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manutenção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Cadastro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Nacional atualizado.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1095"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Idoso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Idoso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5244">
                        <a:lnSpc>
                          <a:spcPct val="103299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Realizar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planejamento,</a:t>
                      </a:r>
                      <a:r>
                        <a:rPr dirty="0" sz="12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garantam</a:t>
                      </a:r>
                      <a:r>
                        <a:rPr dirty="0" sz="12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cuidado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3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Implantar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implementar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protocolos</a:t>
                      </a:r>
                      <a:r>
                        <a:rPr dirty="0" sz="1200" spc="3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1200" spc="4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1200" spc="3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consonância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nacionais</a:t>
                      </a:r>
                      <a:r>
                        <a:rPr dirty="0" sz="1200" spc="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estaduais;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7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606041" y="432307"/>
            <a:ext cx="2567305" cy="55943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0"/>
              </a:spcBef>
            </a:pPr>
            <a:r>
              <a:rPr dirty="0" sz="1200" b="1">
                <a:latin typeface="Arial"/>
                <a:cs typeface="Arial"/>
              </a:rPr>
              <a:t>Estado</a:t>
            </a:r>
            <a:r>
              <a:rPr dirty="0" sz="1200" spc="-2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Rio</a:t>
            </a:r>
            <a:r>
              <a:rPr dirty="0" sz="1200" spc="-1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2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Janeiro</a:t>
            </a:r>
            <a:r>
              <a:rPr dirty="0" sz="1200" spc="50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Prefeitura</a:t>
            </a:r>
            <a:r>
              <a:rPr dirty="0" sz="1200" spc="-4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Municipal</a:t>
            </a:r>
            <a:r>
              <a:rPr dirty="0" sz="1200" spc="-4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Seropédica </a:t>
            </a:r>
            <a:r>
              <a:rPr dirty="0" sz="1200" b="1">
                <a:latin typeface="Arial"/>
                <a:cs typeface="Arial"/>
              </a:rPr>
              <a:t>Gabinete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do</a:t>
            </a:r>
            <a:r>
              <a:rPr dirty="0" sz="1200" spc="-35" b="1">
                <a:latin typeface="Arial"/>
                <a:cs typeface="Arial"/>
              </a:rPr>
              <a:t> </a:t>
            </a:r>
            <a:r>
              <a:rPr dirty="0" sz="1200" spc="-10" b="1">
                <a:latin typeface="Arial"/>
                <a:cs typeface="Arial"/>
              </a:rPr>
              <a:t>Prefeito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0869" y="233679"/>
            <a:ext cx="963930" cy="880744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832104" y="1368805"/>
          <a:ext cx="9118600" cy="5224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230"/>
                <a:gridCol w="2790824"/>
                <a:gridCol w="3242310"/>
                <a:gridCol w="1670684"/>
              </a:tblGrid>
              <a:tr h="2949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articulação</a:t>
                      </a:r>
                      <a:r>
                        <a:rPr dirty="0" sz="1200" spc="4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intersetorial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48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interinstitucional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2069">
                        <a:lnSpc>
                          <a:spcPct val="103499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necessária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implementação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2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pessoa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IV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Desenvolver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educativas,</a:t>
                      </a:r>
                      <a:r>
                        <a:rPr dirty="0" sz="12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parceria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200" spc="3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4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Coordenação</a:t>
                      </a:r>
                      <a:r>
                        <a:rPr dirty="0" sz="1200" spc="409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4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em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Saúde;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Estimular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3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articular</a:t>
                      </a:r>
                      <a:r>
                        <a:rPr dirty="0" sz="1200" spc="3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junto</a:t>
                      </a:r>
                      <a:r>
                        <a:rPr dirty="0" sz="1200" spc="3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Atenção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Básica,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visando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ampliação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articulação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ligados</a:t>
                      </a:r>
                      <a:r>
                        <a:rPr dirty="0" sz="12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pessoa</a:t>
                      </a:r>
                      <a:r>
                        <a:rPr dirty="0" sz="12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dirty="0" sz="12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Analisar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indicadores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consolidar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 estatísticas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permitam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gestores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1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17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1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seu</a:t>
                      </a:r>
                      <a:r>
                        <a:rPr dirty="0" sz="1200" spc="1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impacto,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redefinindo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estratégias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atividades</a:t>
                      </a:r>
                      <a:r>
                        <a:rPr dirty="0" sz="12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2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fizerem necessárias,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serviços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prestados</a:t>
                      </a:r>
                      <a:r>
                        <a:rPr dirty="0" sz="1200" spc="1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à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idosa;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Adquirir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tecnologias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repactuações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metas;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VIII</a:t>
                      </a:r>
                      <a:r>
                        <a:rPr dirty="0" sz="12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Garantir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2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informações.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5205"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593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Coordenador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Alimentação</a:t>
                      </a:r>
                      <a:r>
                        <a:rPr dirty="0" sz="1200" spc="15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6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just" marL="73025" marR="53340">
                        <a:lnSpc>
                          <a:spcPct val="1034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compete:</a:t>
                      </a:r>
                      <a:r>
                        <a:rPr dirty="0" sz="1200" spc="4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200" spc="4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43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Planejar,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coordenar,</a:t>
                      </a:r>
                      <a:r>
                        <a:rPr dirty="0" sz="1200" spc="4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monitorar</a:t>
                      </a:r>
                      <a:r>
                        <a:rPr dirty="0" sz="1200" spc="4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e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avaliar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ações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Nutrição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Município,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visando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melhoria</a:t>
                      </a:r>
                      <a:r>
                        <a:rPr dirty="0" sz="1200" spc="32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condições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nutricionais</a:t>
                      </a:r>
                      <a:r>
                        <a:rPr dirty="0" sz="1200" spc="3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protocolos,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fluxos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rotinas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atendimento</a:t>
                      </a:r>
                      <a:r>
                        <a:rPr dirty="0" sz="12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educação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continuada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seguindo</a:t>
                      </a:r>
                      <a:r>
                        <a:rPr dirty="0" sz="12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os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princípios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diretrizes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21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objetivando: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Fortalecimento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Aleitamento</a:t>
                      </a:r>
                      <a:r>
                        <a:rPr dirty="0" sz="1200" spc="31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Materno;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identificação</a:t>
                      </a:r>
                      <a:r>
                        <a:rPr dirty="0" sz="1200" spc="26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problemas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nutricionais</a:t>
                      </a:r>
                      <a:r>
                        <a:rPr dirty="0" sz="1200" spc="27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prejudicam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saúde</a:t>
                      </a:r>
                      <a:r>
                        <a:rPr dirty="0" sz="1200" spc="14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135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qualidade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vida</a:t>
                      </a:r>
                      <a:r>
                        <a:rPr dirty="0" sz="1200" spc="13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200" spc="-25">
                          <a:latin typeface="Times New Roman"/>
                          <a:cs typeface="Times New Roman"/>
                        </a:rPr>
                        <a:t>da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população;</a:t>
                      </a:r>
                      <a:r>
                        <a:rPr dirty="0" sz="1200" spc="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promover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incentivar</a:t>
                      </a:r>
                      <a:r>
                        <a:rPr dirty="0" sz="1200" spc="2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200" spc="2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qualificação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200" spc="3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força</a:t>
                      </a:r>
                      <a:r>
                        <a:rPr dirty="0" sz="1200" spc="3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trabalho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200" spc="3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atender</a:t>
                      </a:r>
                      <a:r>
                        <a:rPr dirty="0" sz="1200" spc="3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às</a:t>
                      </a:r>
                      <a:r>
                        <a:rPr dirty="0" sz="1200" spc="3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10">
                          <a:latin typeface="Times New Roman"/>
                          <a:cs typeface="Times New Roman"/>
                        </a:rPr>
                        <a:t>carências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355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CC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12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ELZA</dc:creator>
  <dcterms:created xsi:type="dcterms:W3CDTF">2025-11-04T17:47:22Z</dcterms:created>
  <dcterms:modified xsi:type="dcterms:W3CDTF">2025-11-04T17:47:22Z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2025-01-10T00:00:00Z</vt:filetime>
  </property>
  <property fmtid="{D5CDD505-2E9C-101B-9397-08002B2CF9AE}" pid="3" name="Creator">
    <vt:lpwstr>Microsoft® Word 2013</vt:lpwstr>
  </property>
  <property fmtid="{D5CDD505-2E9C-101B-9397-08002B2CF9AE}" pid="4" name="LastSaved">
    <vt:filetime>2025-11-04T00:00:00Z</vt:filetime>
  </property>
  <property fmtid="{D5CDD505-2E9C-101B-9397-08002B2CF9AE}" pid="5" name="Producer">
    <vt:lpwstr>Microsoft® Word 2013</vt:lpwstr>
  </property>
</Properties>
</file>