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25595" y="187324"/>
            <a:ext cx="2520314" cy="8553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8615" y="216534"/>
            <a:ext cx="963930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804" y="411226"/>
            <a:ext cx="3609340" cy="11601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1860" marR="16891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LEI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876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23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DEZEMBRO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2024.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143250" y="1929510"/>
            <a:ext cx="221932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7085" algn="l"/>
                <a:tab pos="1117600" algn="l"/>
              </a:tabLst>
            </a:pPr>
            <a:r>
              <a:rPr dirty="0" sz="1100" spc="-10" b="1">
                <a:latin typeface="Arial"/>
                <a:cs typeface="Arial"/>
              </a:rPr>
              <a:t>INSTITUI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50" b="1">
                <a:latin typeface="Arial"/>
                <a:cs typeface="Arial"/>
              </a:rPr>
              <a:t>E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REGULAMENTA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43250" y="2100198"/>
            <a:ext cx="25927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CONTRIBUIÇÃO</a:t>
            </a:r>
            <a:r>
              <a:rPr dirty="0" sz="1100" spc="13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12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135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</a:rPr>
              <a:t>CUSTEIO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9337" y="1929510"/>
            <a:ext cx="1572260" cy="5384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262255" marR="5080" indent="-250190">
              <a:lnSpc>
                <a:spcPct val="102699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4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COBRANÇA</a:t>
            </a:r>
            <a:r>
              <a:rPr dirty="0" sz="1100" spc="229" b="1">
                <a:latin typeface="Arial"/>
                <a:cs typeface="Arial"/>
              </a:rPr>
              <a:t>  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2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SERVIÇO</a:t>
            </a:r>
            <a:r>
              <a:rPr dirty="0" sz="1100" spc="140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484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DÁ</a:t>
            </a:r>
            <a:r>
              <a:rPr dirty="0" sz="1100" spc="475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</a:rPr>
              <a:t>OUTRAS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43250" y="2273934"/>
            <a:ext cx="2475865" cy="36766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>
              <a:lnSpc>
                <a:spcPct val="103600"/>
              </a:lnSpc>
              <a:spcBef>
                <a:spcPts val="55"/>
              </a:spcBef>
              <a:tabLst>
                <a:tab pos="1108710" algn="l"/>
                <a:tab pos="1934210" algn="l"/>
              </a:tabLst>
            </a:pPr>
            <a:r>
              <a:rPr dirty="0" sz="1100" spc="-10" b="1">
                <a:latin typeface="Arial"/>
                <a:cs typeface="Arial"/>
              </a:rPr>
              <a:t>ILUMINAÇÃO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PÚBLICA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(COSIP) PROVIDÊNCIAS.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4804" y="2963646"/>
            <a:ext cx="6894195" cy="76962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 indent="719455">
              <a:lnSpc>
                <a:spcPct val="146400"/>
              </a:lnSpc>
              <a:spcBef>
                <a:spcPts val="15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Município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Janeiro,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 </a:t>
            </a:r>
            <a:r>
              <a:rPr dirty="0" baseline="5050" sz="1650">
                <a:latin typeface="Arial MT"/>
                <a:cs typeface="Arial MT"/>
              </a:rPr>
              <a:t>uso</a:t>
            </a:r>
            <a:r>
              <a:rPr dirty="0" baseline="5050" sz="1650" spc="-75">
                <a:latin typeface="Arial MT"/>
                <a:cs typeface="Arial MT"/>
              </a:rPr>
              <a:t> </a:t>
            </a:r>
            <a:r>
              <a:rPr dirty="0" baseline="5050" sz="1650">
                <a:latin typeface="Arial MT"/>
                <a:cs typeface="Arial MT"/>
              </a:rPr>
              <a:t>das</a:t>
            </a:r>
            <a:r>
              <a:rPr dirty="0" baseline="5050" sz="1650" spc="-82">
                <a:latin typeface="Arial MT"/>
                <a:cs typeface="Arial MT"/>
              </a:rPr>
              <a:t> </a:t>
            </a:r>
            <a:r>
              <a:rPr dirty="0" baseline="5050" sz="1650" spc="-15">
                <a:latin typeface="Arial MT"/>
                <a:cs typeface="Arial MT"/>
              </a:rPr>
              <a:t>atribuições</a:t>
            </a:r>
            <a:r>
              <a:rPr dirty="0" baseline="5050" sz="1650" spc="-82">
                <a:latin typeface="Arial MT"/>
                <a:cs typeface="Arial MT"/>
              </a:rPr>
              <a:t> </a:t>
            </a:r>
            <a:r>
              <a:rPr dirty="0" baseline="5050" sz="1650">
                <a:latin typeface="Arial MT"/>
                <a:cs typeface="Arial MT"/>
              </a:rPr>
              <a:t>que</a:t>
            </a:r>
            <a:r>
              <a:rPr dirty="0" baseline="5050" sz="1650" spc="-67">
                <a:latin typeface="Arial MT"/>
                <a:cs typeface="Arial MT"/>
              </a:rPr>
              <a:t> </a:t>
            </a:r>
            <a:r>
              <a:rPr dirty="0" baseline="5050" sz="1650">
                <a:latin typeface="Arial MT"/>
                <a:cs typeface="Arial MT"/>
              </a:rPr>
              <a:t>lhe</a:t>
            </a:r>
            <a:r>
              <a:rPr dirty="0" baseline="5050" sz="1650" spc="-37">
                <a:latin typeface="Arial MT"/>
                <a:cs typeface="Arial MT"/>
              </a:rPr>
              <a:t> </a:t>
            </a:r>
            <a:r>
              <a:rPr dirty="0" baseline="5050" sz="1650" spc="-15">
                <a:latin typeface="Arial MT"/>
                <a:cs typeface="Arial MT"/>
              </a:rPr>
              <a:t>confere</a:t>
            </a:r>
            <a:r>
              <a:rPr dirty="0" baseline="5050" sz="165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artigo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III,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Orgânica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Município,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 b="1">
                <a:latin typeface="Arial"/>
                <a:cs typeface="Arial"/>
              </a:rPr>
              <a:t>FAZ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SABER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 i="1">
                <a:latin typeface="Arial"/>
                <a:cs typeface="Arial"/>
              </a:rPr>
              <a:t>Câmara</a:t>
            </a:r>
            <a:r>
              <a:rPr dirty="0" sz="1100" spc="-45" i="1">
                <a:latin typeface="Arial"/>
                <a:cs typeface="Arial"/>
              </a:rPr>
              <a:t> </a:t>
            </a:r>
            <a:r>
              <a:rPr dirty="0" sz="1100" spc="-25" i="1">
                <a:latin typeface="Arial"/>
                <a:cs typeface="Arial"/>
              </a:rPr>
              <a:t>de </a:t>
            </a:r>
            <a:r>
              <a:rPr dirty="0" sz="1100" i="1">
                <a:latin typeface="Arial"/>
                <a:cs typeface="Arial"/>
              </a:rPr>
              <a:t>Vereadores</a:t>
            </a:r>
            <a:r>
              <a:rPr dirty="0" sz="1100" spc="5" i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APROVOU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 b="1">
                <a:latin typeface="Arial"/>
                <a:cs typeface="Arial"/>
              </a:rPr>
              <a:t>SANCIONO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 presente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4804" y="4158843"/>
            <a:ext cx="6680200" cy="5656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637790" marR="2640330" indent="7620">
              <a:lnSpc>
                <a:spcPct val="1436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CAPÍTULO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I </a:t>
            </a:r>
            <a:r>
              <a:rPr dirty="0" sz="1100" spc="-10" b="1">
                <a:latin typeface="Arial"/>
                <a:cs typeface="Arial"/>
              </a:rPr>
              <a:t>DISPOSIÇÃO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GERAL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7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1º</a:t>
            </a:r>
            <a:r>
              <a:rPr dirty="0" sz="1100" b="1">
                <a:latin typeface="Arial"/>
                <a:cs typeface="Arial"/>
              </a:rPr>
              <a:t>. </a:t>
            </a:r>
            <a:r>
              <a:rPr dirty="0" sz="1100" spc="-10">
                <a:latin typeface="Arial MT"/>
                <a:cs typeface="Arial MT"/>
              </a:rPr>
              <a:t>Fica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instituída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cobrança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Contribuição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Custeio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Serviço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Iluminação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(COSIP),</a:t>
            </a: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43600"/>
              </a:lnSpc>
              <a:spcBef>
                <a:spcPts val="25"/>
              </a:spcBef>
            </a:pP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custear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vias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públicas, logradouros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públicos,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praças,</a:t>
            </a:r>
            <a:r>
              <a:rPr dirty="0" sz="1100" spc="-10">
                <a:latin typeface="Arial MT"/>
                <a:cs typeface="Arial MT"/>
              </a:rPr>
              <a:t> monumentos, </a:t>
            </a:r>
            <a:r>
              <a:rPr dirty="0" sz="1100">
                <a:latin typeface="Arial MT"/>
                <a:cs typeface="Arial MT"/>
              </a:rPr>
              <a:t>viadutos,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pontes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locais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históricos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Município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Seropédica,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149-A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Constituição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0">
                <a:latin typeface="Arial MT"/>
                <a:cs typeface="Arial MT"/>
              </a:rPr>
              <a:t> República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Federativa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Brasil.</a:t>
            </a:r>
            <a:endParaRPr sz="1100">
              <a:latin typeface="Arial MT"/>
              <a:cs typeface="Arial MT"/>
            </a:endParaRPr>
          </a:p>
          <a:p>
            <a:pPr algn="ctr" marR="2540">
              <a:lnSpc>
                <a:spcPct val="100000"/>
              </a:lnSpc>
              <a:spcBef>
                <a:spcPts val="575"/>
              </a:spcBef>
            </a:pPr>
            <a:r>
              <a:rPr dirty="0" sz="1100" spc="-10" b="1">
                <a:latin typeface="Arial"/>
                <a:cs typeface="Arial"/>
              </a:rPr>
              <a:t>CAPÍTULO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II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FATO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GERADOR</a:t>
            </a:r>
            <a:endParaRPr sz="1100">
              <a:latin typeface="Arial"/>
              <a:cs typeface="Arial"/>
            </a:endParaRPr>
          </a:p>
          <a:p>
            <a:pPr algn="just" marL="12700" marR="15240">
              <a:lnSpc>
                <a:spcPct val="105500"/>
              </a:lnSpc>
              <a:spcBef>
                <a:spcPts val="53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1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2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fato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gerador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Contribuição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Custeio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(COSIP)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é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prestação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do </a:t>
            </a:r>
            <a:r>
              <a:rPr dirty="0" sz="1100">
                <a:latin typeface="Arial MT"/>
                <a:cs typeface="Arial MT"/>
              </a:rPr>
              <a:t>Serviço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8255">
              <a:lnSpc>
                <a:spcPct val="104700"/>
              </a:lnSpc>
            </a:pPr>
            <a:r>
              <a:rPr dirty="0" sz="1100">
                <a:latin typeface="Arial MT"/>
                <a:cs typeface="Arial MT"/>
              </a:rPr>
              <a:t>Parágrafo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único.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Serviço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descrito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 i="1">
                <a:latin typeface="Arial"/>
                <a:cs typeface="Arial"/>
              </a:rPr>
              <a:t>caput</a:t>
            </a:r>
            <a:r>
              <a:rPr dirty="0" sz="1100" spc="100" i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compreende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prestação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ou </a:t>
            </a:r>
            <a:r>
              <a:rPr dirty="0" sz="1100">
                <a:latin typeface="Arial MT"/>
                <a:cs typeface="Arial MT"/>
              </a:rPr>
              <a:t>potencial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serviços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instalação,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ampliação,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expansão,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manutenção,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modernização,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eficientização, </a:t>
            </a:r>
            <a:r>
              <a:rPr dirty="0" sz="1100">
                <a:latin typeface="Arial MT"/>
                <a:cs typeface="Arial MT"/>
              </a:rPr>
              <a:t>operação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gestão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público.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3º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gerador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inicia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primeiro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mês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encerra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último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mesmo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mês.</a:t>
            </a:r>
            <a:endParaRPr sz="1100">
              <a:latin typeface="Arial MT"/>
              <a:cs typeface="Arial MT"/>
            </a:endParaRPr>
          </a:p>
          <a:p>
            <a:pPr algn="ctr" marL="2713990" marR="2711450" indent="-635">
              <a:lnSpc>
                <a:spcPct val="142000"/>
              </a:lnSpc>
              <a:spcBef>
                <a:spcPts val="50"/>
              </a:spcBef>
            </a:pPr>
            <a:r>
              <a:rPr dirty="0" sz="1100" b="1">
                <a:latin typeface="Arial"/>
                <a:cs typeface="Arial"/>
              </a:rPr>
              <a:t>CAPÍTULO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III </a:t>
            </a:r>
            <a:r>
              <a:rPr dirty="0" sz="1100" spc="-10" b="1">
                <a:latin typeface="Arial"/>
                <a:cs typeface="Arial"/>
              </a:rPr>
              <a:t>SUJEITO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PASSIVO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7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4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4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sujeito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passivo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3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é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toda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pessoa,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física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jurídica,</a:t>
            </a:r>
            <a:r>
              <a:rPr dirty="0" sz="1100" spc="3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bem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qualquer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ente</a:t>
            </a:r>
            <a:endParaRPr sz="1100">
              <a:latin typeface="Arial MT"/>
              <a:cs typeface="Arial MT"/>
            </a:endParaRPr>
          </a:p>
          <a:p>
            <a:pPr algn="just" marL="12700" marR="13970">
              <a:lnSpc>
                <a:spcPct val="143600"/>
              </a:lnSpc>
              <a:spcBef>
                <a:spcPts val="25"/>
              </a:spcBef>
            </a:pPr>
            <a:r>
              <a:rPr dirty="0" sz="1100">
                <a:latin typeface="Arial MT"/>
                <a:cs typeface="Arial MT"/>
              </a:rPr>
              <a:t>despersonalizado,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proprietário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possuidor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imóvel,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elétrica,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tipo </a:t>
            </a:r>
            <a:r>
              <a:rPr dirty="0" sz="1100">
                <a:latin typeface="Arial MT"/>
                <a:cs typeface="Arial MT"/>
              </a:rPr>
              <a:t>‘residencial’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tipo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‘não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residencial’,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utilize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efetiva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potencialmente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pública,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 algn="just" marL="12700" marR="15240">
              <a:lnSpc>
                <a:spcPct val="143600"/>
              </a:lnSpc>
              <a:spcBef>
                <a:spcPts val="625"/>
              </a:spcBef>
            </a:pP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1º.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locatário,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comodatário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possuidor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qualquer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título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vinculado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energia </a:t>
            </a:r>
            <a:r>
              <a:rPr dirty="0" sz="1100">
                <a:latin typeface="Arial MT"/>
                <a:cs typeface="Arial MT"/>
              </a:rPr>
              <a:t>elétrica,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mesmo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sendo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titular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também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considerado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sujeito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passivo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desta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804" y="411226"/>
            <a:ext cx="6671945" cy="32727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1860" marR="323215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2700" marR="14604">
              <a:lnSpc>
                <a:spcPct val="145500"/>
              </a:lnSpc>
              <a:spcBef>
                <a:spcPts val="580"/>
              </a:spcBef>
            </a:pP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2º.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proprietário,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locatário,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comodatário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possuidor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qualquer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título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imóvel,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não </a:t>
            </a:r>
            <a:r>
              <a:rPr dirty="0" sz="1100">
                <a:latin typeface="Arial MT"/>
                <a:cs typeface="Arial MT"/>
              </a:rPr>
              <a:t>edificado,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tenha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também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contribuinte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COSIP.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1100">
              <a:latin typeface="Arial MT"/>
              <a:cs typeface="Arial MT"/>
            </a:endParaRPr>
          </a:p>
          <a:p>
            <a:pPr algn="ctr" marL="254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CAPÍTULO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IV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75"/>
              </a:spcBef>
            </a:pPr>
            <a:r>
              <a:rPr dirty="0" sz="1100" spc="-10" b="1">
                <a:latin typeface="Arial"/>
                <a:cs typeface="Arial"/>
              </a:rPr>
              <a:t>DA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BASE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CÁLCULO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DA</a:t>
            </a:r>
            <a:r>
              <a:rPr dirty="0" sz="1100" spc="-9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COSIP</a:t>
            </a:r>
            <a:endParaRPr sz="1100">
              <a:latin typeface="Arial"/>
              <a:cs typeface="Arial"/>
            </a:endParaRPr>
          </a:p>
          <a:p>
            <a:pPr algn="just" marL="12700" marR="10795">
              <a:lnSpc>
                <a:spcPct val="147400"/>
              </a:lnSpc>
              <a:spcBef>
                <a:spcPts val="55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1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base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cálculo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lançamento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é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tarifa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básica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concessionária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35">
                <a:latin typeface="Arial MT"/>
                <a:cs typeface="Arial MT"/>
              </a:rPr>
              <a:t>do </a:t>
            </a:r>
            <a:r>
              <a:rPr dirty="0" sz="1100">
                <a:latin typeface="Arial MT"/>
                <a:cs typeface="Arial MT"/>
              </a:rPr>
              <a:t>serviço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distribuição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fixada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agência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reguladora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competente.</a:t>
            </a: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44500"/>
              </a:lnSpc>
              <a:spcBef>
                <a:spcPts val="1140"/>
              </a:spcBef>
              <a:tabLst>
                <a:tab pos="1454785" algn="l"/>
                <a:tab pos="2634615" algn="l"/>
                <a:tab pos="3860165" algn="l"/>
                <a:tab pos="5022215" algn="l"/>
                <a:tab pos="6311900" algn="l"/>
              </a:tabLst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1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6º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Contribuição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Custeio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Serviço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é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acordo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tabela constante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neste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artigo,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cujos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valores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20">
                <a:latin typeface="Arial MT"/>
                <a:cs typeface="Arial MT"/>
              </a:rPr>
              <a:t>serão </a:t>
            </a:r>
            <a:r>
              <a:rPr dirty="0" sz="1100">
                <a:latin typeface="Arial MT"/>
                <a:cs typeface="Arial MT"/>
              </a:rPr>
              <a:t>atualizados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mesmos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percentuais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atualizado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básico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Kw/h: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037715" y="4260976"/>
            <a:ext cx="3486150" cy="5497830"/>
          </a:xfrm>
          <a:custGeom>
            <a:avLst/>
            <a:gdLst/>
            <a:ahLst/>
            <a:cxnLst/>
            <a:rect l="l" t="t" r="r" b="b"/>
            <a:pathLst>
              <a:path w="3486150" h="5497830">
                <a:moveTo>
                  <a:pt x="6083" y="5337683"/>
                </a:moveTo>
                <a:lnTo>
                  <a:pt x="0" y="5337683"/>
                </a:lnTo>
                <a:lnTo>
                  <a:pt x="0" y="5497690"/>
                </a:lnTo>
                <a:lnTo>
                  <a:pt x="6083" y="5497690"/>
                </a:lnTo>
                <a:lnTo>
                  <a:pt x="6083" y="5337683"/>
                </a:lnTo>
                <a:close/>
              </a:path>
              <a:path w="3486150" h="5497830">
                <a:moveTo>
                  <a:pt x="6083" y="5331599"/>
                </a:moveTo>
                <a:lnTo>
                  <a:pt x="0" y="5331599"/>
                </a:lnTo>
                <a:lnTo>
                  <a:pt x="0" y="5337670"/>
                </a:lnTo>
                <a:lnTo>
                  <a:pt x="6083" y="5337670"/>
                </a:lnTo>
                <a:lnTo>
                  <a:pt x="6083" y="5331599"/>
                </a:lnTo>
                <a:close/>
              </a:path>
              <a:path w="3486150" h="5497830">
                <a:moveTo>
                  <a:pt x="6083" y="3299726"/>
                </a:moveTo>
                <a:lnTo>
                  <a:pt x="0" y="3299726"/>
                </a:lnTo>
                <a:lnTo>
                  <a:pt x="0" y="3305810"/>
                </a:lnTo>
                <a:lnTo>
                  <a:pt x="6083" y="3305810"/>
                </a:lnTo>
                <a:lnTo>
                  <a:pt x="6083" y="3299726"/>
                </a:lnTo>
                <a:close/>
              </a:path>
              <a:path w="3486150" h="5497830">
                <a:moveTo>
                  <a:pt x="6096" y="3499739"/>
                </a:moveTo>
                <a:lnTo>
                  <a:pt x="6083" y="3305886"/>
                </a:lnTo>
                <a:lnTo>
                  <a:pt x="0" y="3305886"/>
                </a:lnTo>
                <a:lnTo>
                  <a:pt x="0" y="5331574"/>
                </a:lnTo>
                <a:lnTo>
                  <a:pt x="6096" y="5331574"/>
                </a:lnTo>
                <a:lnTo>
                  <a:pt x="6096" y="3865499"/>
                </a:lnTo>
                <a:lnTo>
                  <a:pt x="6096" y="3499739"/>
                </a:lnTo>
                <a:close/>
              </a:path>
              <a:path w="3486150" h="5497830">
                <a:moveTo>
                  <a:pt x="507746" y="0"/>
                </a:moveTo>
                <a:lnTo>
                  <a:pt x="182880" y="0"/>
                </a:lnTo>
                <a:lnTo>
                  <a:pt x="182880" y="127"/>
                </a:lnTo>
                <a:lnTo>
                  <a:pt x="0" y="127"/>
                </a:lnTo>
                <a:lnTo>
                  <a:pt x="0" y="3299714"/>
                </a:lnTo>
                <a:lnTo>
                  <a:pt x="6096" y="3299714"/>
                </a:lnTo>
                <a:lnTo>
                  <a:pt x="6096" y="6477"/>
                </a:lnTo>
                <a:lnTo>
                  <a:pt x="182880" y="6477"/>
                </a:lnTo>
                <a:lnTo>
                  <a:pt x="182880" y="6096"/>
                </a:lnTo>
                <a:lnTo>
                  <a:pt x="507746" y="6096"/>
                </a:lnTo>
                <a:lnTo>
                  <a:pt x="507746" y="0"/>
                </a:lnTo>
                <a:close/>
              </a:path>
              <a:path w="3486150" h="5497830">
                <a:moveTo>
                  <a:pt x="3485997" y="5337683"/>
                </a:moveTo>
                <a:lnTo>
                  <a:pt x="3479927" y="5337683"/>
                </a:lnTo>
                <a:lnTo>
                  <a:pt x="3479927" y="5497690"/>
                </a:lnTo>
                <a:lnTo>
                  <a:pt x="3485997" y="5497690"/>
                </a:lnTo>
                <a:lnTo>
                  <a:pt x="3485997" y="5337683"/>
                </a:lnTo>
                <a:close/>
              </a:path>
              <a:path w="3486150" h="5497830">
                <a:moveTo>
                  <a:pt x="3485997" y="5331599"/>
                </a:moveTo>
                <a:lnTo>
                  <a:pt x="3479927" y="5331599"/>
                </a:lnTo>
                <a:lnTo>
                  <a:pt x="3479927" y="5337670"/>
                </a:lnTo>
                <a:lnTo>
                  <a:pt x="3485997" y="5337670"/>
                </a:lnTo>
                <a:lnTo>
                  <a:pt x="3485997" y="5331599"/>
                </a:lnTo>
                <a:close/>
              </a:path>
              <a:path w="3486150" h="5497830">
                <a:moveTo>
                  <a:pt x="3485997" y="3299726"/>
                </a:moveTo>
                <a:lnTo>
                  <a:pt x="3479927" y="3299726"/>
                </a:lnTo>
                <a:lnTo>
                  <a:pt x="3479927" y="3305810"/>
                </a:lnTo>
                <a:lnTo>
                  <a:pt x="3485997" y="3305810"/>
                </a:lnTo>
                <a:lnTo>
                  <a:pt x="3485997" y="3299726"/>
                </a:lnTo>
                <a:close/>
              </a:path>
              <a:path w="3486150" h="5497830">
                <a:moveTo>
                  <a:pt x="3486023" y="3499739"/>
                </a:moveTo>
                <a:lnTo>
                  <a:pt x="3485997" y="3305886"/>
                </a:lnTo>
                <a:lnTo>
                  <a:pt x="3479927" y="3305886"/>
                </a:lnTo>
                <a:lnTo>
                  <a:pt x="3479927" y="5331574"/>
                </a:lnTo>
                <a:lnTo>
                  <a:pt x="3486023" y="5331574"/>
                </a:lnTo>
                <a:lnTo>
                  <a:pt x="3486023" y="3865499"/>
                </a:lnTo>
                <a:lnTo>
                  <a:pt x="3486023" y="3499739"/>
                </a:lnTo>
                <a:close/>
              </a:path>
              <a:path w="3486150" h="5497830">
                <a:moveTo>
                  <a:pt x="3486023" y="0"/>
                </a:moveTo>
                <a:lnTo>
                  <a:pt x="3479927" y="0"/>
                </a:lnTo>
                <a:lnTo>
                  <a:pt x="989457" y="0"/>
                </a:lnTo>
                <a:lnTo>
                  <a:pt x="507873" y="0"/>
                </a:lnTo>
                <a:lnTo>
                  <a:pt x="507873" y="6096"/>
                </a:lnTo>
                <a:lnTo>
                  <a:pt x="989457" y="6096"/>
                </a:lnTo>
                <a:lnTo>
                  <a:pt x="3479927" y="6096"/>
                </a:lnTo>
                <a:lnTo>
                  <a:pt x="3479927" y="806196"/>
                </a:lnTo>
                <a:lnTo>
                  <a:pt x="3479927" y="3299714"/>
                </a:lnTo>
                <a:lnTo>
                  <a:pt x="3486023" y="3299714"/>
                </a:lnTo>
                <a:lnTo>
                  <a:pt x="3486023" y="806196"/>
                </a:lnTo>
                <a:lnTo>
                  <a:pt x="34860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306316" y="4445380"/>
            <a:ext cx="1035050" cy="624840"/>
          </a:xfrm>
          <a:prstGeom prst="rect">
            <a:avLst/>
          </a:prstGeom>
          <a:solidFill>
            <a:srgbClr val="D9D9D9"/>
          </a:solidFill>
          <a:ln w="6094">
            <a:solidFill>
              <a:srgbClr val="000000"/>
            </a:solidFill>
          </a:ln>
        </p:spPr>
        <p:txBody>
          <a:bodyPr wrap="square" lIns="0" tIns="134620" rIns="0" bIns="0" rtlCol="0" vert="horz">
            <a:spAutoFit/>
          </a:bodyPr>
          <a:lstStyle/>
          <a:p>
            <a:pPr marL="242570">
              <a:lnSpc>
                <a:spcPct val="100000"/>
              </a:lnSpc>
              <a:spcBef>
                <a:spcPts val="1060"/>
              </a:spcBef>
            </a:pPr>
            <a:r>
              <a:rPr dirty="0" sz="1100" b="1">
                <a:latin typeface="Arial"/>
                <a:cs typeface="Arial"/>
              </a:rPr>
              <a:t>Valor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70"/>
              </a:spcBef>
            </a:pPr>
            <a:r>
              <a:rPr dirty="0" sz="1100" spc="-10" b="1">
                <a:latin typeface="Arial"/>
                <a:cs typeface="Arial"/>
              </a:rPr>
              <a:t>COSIP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220595" y="4445380"/>
            <a:ext cx="2085975" cy="624840"/>
          </a:xfrm>
          <a:prstGeom prst="rect">
            <a:avLst/>
          </a:prstGeom>
          <a:solidFill>
            <a:srgbClr val="D9D9D9"/>
          </a:solidFill>
          <a:ln w="6603">
            <a:solidFill>
              <a:srgbClr val="000000"/>
            </a:solidFill>
          </a:ln>
        </p:spPr>
        <p:txBody>
          <a:bodyPr wrap="square" lIns="0" tIns="654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15"/>
              </a:spcBef>
            </a:pPr>
            <a:endParaRPr sz="1100">
              <a:latin typeface="Times New Roman"/>
              <a:cs typeface="Times New Roman"/>
            </a:endParaRPr>
          </a:p>
          <a:p>
            <a:pPr marL="17272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Faixas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Kwa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(residencial)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216784" y="5234939"/>
          <a:ext cx="3204845" cy="328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32893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5459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8,00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2216784" y="5728715"/>
          <a:ext cx="3204845" cy="201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129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216784" y="6094729"/>
          <a:ext cx="3204845" cy="200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066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2216784" y="6463537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22,00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216784" y="6829297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216784" y="7195438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2216784" y="7561198"/>
          <a:ext cx="3204845" cy="200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066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33,00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2216784" y="7926958"/>
          <a:ext cx="3204845" cy="201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129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216784" y="8296019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43,00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2216784" y="8661780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46,00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2216784" y="9027540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65,00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216784" y="9393681"/>
          <a:ext cx="3204845" cy="200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066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75,00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4294" y="411226"/>
            <a:ext cx="2545715" cy="571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037715" y="1136649"/>
            <a:ext cx="3486150" cy="4037965"/>
          </a:xfrm>
          <a:custGeom>
            <a:avLst/>
            <a:gdLst/>
            <a:ahLst/>
            <a:cxnLst/>
            <a:rect l="l" t="t" r="r" b="b"/>
            <a:pathLst>
              <a:path w="3486150" h="4037965">
                <a:moveTo>
                  <a:pt x="6096" y="6096"/>
                </a:moveTo>
                <a:lnTo>
                  <a:pt x="0" y="6096"/>
                </a:lnTo>
                <a:lnTo>
                  <a:pt x="0" y="2037588"/>
                </a:lnTo>
                <a:lnTo>
                  <a:pt x="6096" y="2037588"/>
                </a:lnTo>
                <a:lnTo>
                  <a:pt x="6096" y="6096"/>
                </a:lnTo>
                <a:close/>
              </a:path>
              <a:path w="3486150" h="4037965">
                <a:moveTo>
                  <a:pt x="3486023" y="2037715"/>
                </a:moveTo>
                <a:lnTo>
                  <a:pt x="3479927" y="2037715"/>
                </a:lnTo>
                <a:lnTo>
                  <a:pt x="3479927" y="2565273"/>
                </a:lnTo>
                <a:lnTo>
                  <a:pt x="3479927" y="2764917"/>
                </a:lnTo>
                <a:lnTo>
                  <a:pt x="3479927" y="3136773"/>
                </a:lnTo>
                <a:lnTo>
                  <a:pt x="3479927" y="3298317"/>
                </a:lnTo>
                <a:lnTo>
                  <a:pt x="3479927" y="3497961"/>
                </a:lnTo>
                <a:lnTo>
                  <a:pt x="3479927" y="4031361"/>
                </a:lnTo>
                <a:lnTo>
                  <a:pt x="6096" y="4031361"/>
                </a:lnTo>
                <a:lnTo>
                  <a:pt x="6096" y="2037715"/>
                </a:lnTo>
                <a:lnTo>
                  <a:pt x="0" y="2037715"/>
                </a:lnTo>
                <a:lnTo>
                  <a:pt x="0" y="4037457"/>
                </a:lnTo>
                <a:lnTo>
                  <a:pt x="3486023" y="4037457"/>
                </a:lnTo>
                <a:lnTo>
                  <a:pt x="3486023" y="2565273"/>
                </a:lnTo>
                <a:lnTo>
                  <a:pt x="3486023" y="2037715"/>
                </a:lnTo>
                <a:close/>
              </a:path>
              <a:path w="3486150" h="4037965">
                <a:moveTo>
                  <a:pt x="3486023" y="0"/>
                </a:moveTo>
                <a:lnTo>
                  <a:pt x="3479927" y="0"/>
                </a:lnTo>
                <a:lnTo>
                  <a:pt x="3479927" y="2037588"/>
                </a:lnTo>
                <a:lnTo>
                  <a:pt x="3486023" y="2037588"/>
                </a:lnTo>
                <a:lnTo>
                  <a:pt x="34860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306316" y="4803774"/>
            <a:ext cx="1035050" cy="200025"/>
          </a:xfrm>
          <a:prstGeom prst="rect">
            <a:avLst/>
          </a:prstGeom>
          <a:solidFill>
            <a:srgbClr val="D9D9D9"/>
          </a:solidFill>
          <a:ln w="6094">
            <a:solidFill>
              <a:srgbClr val="000000"/>
            </a:solidFill>
          </a:ln>
        </p:spPr>
        <p:txBody>
          <a:bodyPr wrap="square" lIns="0" tIns="22860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180"/>
              </a:spcBef>
            </a:pPr>
            <a:r>
              <a:rPr dirty="0" sz="1100" spc="-50" b="1">
                <a:latin typeface="Arial"/>
                <a:cs typeface="Arial"/>
              </a:rPr>
              <a:t>-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220595" y="4803774"/>
            <a:ext cx="2085975" cy="200025"/>
          </a:xfrm>
          <a:prstGeom prst="rect">
            <a:avLst/>
          </a:prstGeom>
          <a:solidFill>
            <a:srgbClr val="D9D9D9"/>
          </a:solidFill>
          <a:ln w="6603">
            <a:solidFill>
              <a:srgbClr val="000000"/>
            </a:solidFill>
          </a:ln>
        </p:spPr>
        <p:txBody>
          <a:bodyPr wrap="square" lIns="0" tIns="22860" rIns="0" bIns="0" rtlCol="0" vert="horz">
            <a:spAutoFit/>
          </a:bodyPr>
          <a:lstStyle/>
          <a:p>
            <a:pPr algn="ctr" marL="6350">
              <a:lnSpc>
                <a:spcPct val="100000"/>
              </a:lnSpc>
              <a:spcBef>
                <a:spcPts val="180"/>
              </a:spcBef>
            </a:pPr>
            <a:r>
              <a:rPr dirty="0" sz="1100" spc="-10" b="1">
                <a:latin typeface="Arial"/>
                <a:cs typeface="Arial"/>
              </a:rPr>
              <a:t>Total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2028190" y="5655563"/>
            <a:ext cx="3504565" cy="4158615"/>
          </a:xfrm>
          <a:custGeom>
            <a:avLst/>
            <a:gdLst/>
            <a:ahLst/>
            <a:cxnLst/>
            <a:rect l="l" t="t" r="r" b="b"/>
            <a:pathLst>
              <a:path w="3504565" h="4158615">
                <a:moveTo>
                  <a:pt x="6083" y="3824440"/>
                </a:moveTo>
                <a:lnTo>
                  <a:pt x="0" y="3824440"/>
                </a:lnTo>
                <a:lnTo>
                  <a:pt x="0" y="3830523"/>
                </a:lnTo>
                <a:lnTo>
                  <a:pt x="6083" y="3830523"/>
                </a:lnTo>
                <a:lnTo>
                  <a:pt x="6083" y="3824440"/>
                </a:lnTo>
                <a:close/>
              </a:path>
              <a:path w="3504565" h="4158615">
                <a:moveTo>
                  <a:pt x="6083" y="1820049"/>
                </a:moveTo>
                <a:lnTo>
                  <a:pt x="0" y="1820049"/>
                </a:lnTo>
                <a:lnTo>
                  <a:pt x="0" y="1826133"/>
                </a:lnTo>
                <a:lnTo>
                  <a:pt x="6083" y="1826133"/>
                </a:lnTo>
                <a:lnTo>
                  <a:pt x="6083" y="1820049"/>
                </a:lnTo>
                <a:close/>
              </a:path>
              <a:path w="3504565" h="4158615">
                <a:moveTo>
                  <a:pt x="6096" y="3830536"/>
                </a:moveTo>
                <a:lnTo>
                  <a:pt x="0" y="3830536"/>
                </a:lnTo>
                <a:lnTo>
                  <a:pt x="0" y="4158488"/>
                </a:lnTo>
                <a:lnTo>
                  <a:pt x="6096" y="4158488"/>
                </a:lnTo>
                <a:lnTo>
                  <a:pt x="6096" y="3830536"/>
                </a:lnTo>
                <a:close/>
              </a:path>
              <a:path w="3504565" h="4158615">
                <a:moveTo>
                  <a:pt x="6096" y="1988058"/>
                </a:moveTo>
                <a:lnTo>
                  <a:pt x="6083" y="1826209"/>
                </a:lnTo>
                <a:lnTo>
                  <a:pt x="0" y="1826209"/>
                </a:lnTo>
                <a:lnTo>
                  <a:pt x="0" y="3824427"/>
                </a:lnTo>
                <a:lnTo>
                  <a:pt x="6096" y="3824427"/>
                </a:lnTo>
                <a:lnTo>
                  <a:pt x="6096" y="2154174"/>
                </a:lnTo>
                <a:lnTo>
                  <a:pt x="6096" y="1988058"/>
                </a:lnTo>
                <a:close/>
              </a:path>
              <a:path w="3504565" h="4158615">
                <a:moveTo>
                  <a:pt x="6096" y="166497"/>
                </a:moveTo>
                <a:lnTo>
                  <a:pt x="0" y="166497"/>
                </a:lnTo>
                <a:lnTo>
                  <a:pt x="0" y="651129"/>
                </a:lnTo>
                <a:lnTo>
                  <a:pt x="0" y="1152525"/>
                </a:lnTo>
                <a:lnTo>
                  <a:pt x="0" y="1318641"/>
                </a:lnTo>
                <a:lnTo>
                  <a:pt x="0" y="1486281"/>
                </a:lnTo>
                <a:lnTo>
                  <a:pt x="0" y="1820037"/>
                </a:lnTo>
                <a:lnTo>
                  <a:pt x="6096" y="1820037"/>
                </a:lnTo>
                <a:lnTo>
                  <a:pt x="6096" y="1486281"/>
                </a:lnTo>
                <a:lnTo>
                  <a:pt x="6096" y="1318641"/>
                </a:lnTo>
                <a:lnTo>
                  <a:pt x="6096" y="1152525"/>
                </a:lnTo>
                <a:lnTo>
                  <a:pt x="6096" y="651129"/>
                </a:lnTo>
                <a:lnTo>
                  <a:pt x="6096" y="166497"/>
                </a:lnTo>
                <a:close/>
              </a:path>
              <a:path w="3504565" h="4158615">
                <a:moveTo>
                  <a:pt x="469646" y="0"/>
                </a:moveTo>
                <a:lnTo>
                  <a:pt x="0" y="0"/>
                </a:lnTo>
                <a:lnTo>
                  <a:pt x="0" y="6350"/>
                </a:lnTo>
                <a:lnTo>
                  <a:pt x="0" y="166370"/>
                </a:lnTo>
                <a:lnTo>
                  <a:pt x="6096" y="166370"/>
                </a:lnTo>
                <a:lnTo>
                  <a:pt x="6096" y="6350"/>
                </a:lnTo>
                <a:lnTo>
                  <a:pt x="469646" y="6350"/>
                </a:lnTo>
                <a:lnTo>
                  <a:pt x="469646" y="0"/>
                </a:lnTo>
                <a:close/>
              </a:path>
              <a:path w="3504565" h="4158615">
                <a:moveTo>
                  <a:pt x="3504285" y="3824440"/>
                </a:moveTo>
                <a:lnTo>
                  <a:pt x="3498215" y="3824440"/>
                </a:lnTo>
                <a:lnTo>
                  <a:pt x="3498215" y="3830523"/>
                </a:lnTo>
                <a:lnTo>
                  <a:pt x="3504285" y="3830523"/>
                </a:lnTo>
                <a:lnTo>
                  <a:pt x="3504285" y="3824440"/>
                </a:lnTo>
                <a:close/>
              </a:path>
              <a:path w="3504565" h="4158615">
                <a:moveTo>
                  <a:pt x="3504285" y="1820049"/>
                </a:moveTo>
                <a:lnTo>
                  <a:pt x="3498215" y="1820049"/>
                </a:lnTo>
                <a:lnTo>
                  <a:pt x="3498215" y="1826133"/>
                </a:lnTo>
                <a:lnTo>
                  <a:pt x="3504285" y="1826133"/>
                </a:lnTo>
                <a:lnTo>
                  <a:pt x="3504285" y="1820049"/>
                </a:lnTo>
                <a:close/>
              </a:path>
              <a:path w="3504565" h="4158615">
                <a:moveTo>
                  <a:pt x="3504311" y="3830536"/>
                </a:moveTo>
                <a:lnTo>
                  <a:pt x="3498215" y="3830536"/>
                </a:lnTo>
                <a:lnTo>
                  <a:pt x="3498215" y="4158488"/>
                </a:lnTo>
                <a:lnTo>
                  <a:pt x="3504311" y="4158488"/>
                </a:lnTo>
                <a:lnTo>
                  <a:pt x="3504311" y="3830536"/>
                </a:lnTo>
                <a:close/>
              </a:path>
              <a:path w="3504565" h="4158615">
                <a:moveTo>
                  <a:pt x="3504311" y="1988058"/>
                </a:moveTo>
                <a:lnTo>
                  <a:pt x="3504285" y="1826209"/>
                </a:lnTo>
                <a:lnTo>
                  <a:pt x="3498215" y="1826209"/>
                </a:lnTo>
                <a:lnTo>
                  <a:pt x="3498215" y="3824427"/>
                </a:lnTo>
                <a:lnTo>
                  <a:pt x="3504311" y="3824427"/>
                </a:lnTo>
                <a:lnTo>
                  <a:pt x="3504311" y="2154174"/>
                </a:lnTo>
                <a:lnTo>
                  <a:pt x="3504311" y="1988058"/>
                </a:lnTo>
                <a:close/>
              </a:path>
              <a:path w="3504565" h="4158615">
                <a:moveTo>
                  <a:pt x="3504311" y="166497"/>
                </a:moveTo>
                <a:lnTo>
                  <a:pt x="3498215" y="166497"/>
                </a:lnTo>
                <a:lnTo>
                  <a:pt x="3498215" y="651129"/>
                </a:lnTo>
                <a:lnTo>
                  <a:pt x="3498215" y="1152525"/>
                </a:lnTo>
                <a:lnTo>
                  <a:pt x="3498215" y="1318641"/>
                </a:lnTo>
                <a:lnTo>
                  <a:pt x="3498215" y="1486281"/>
                </a:lnTo>
                <a:lnTo>
                  <a:pt x="3498215" y="1820037"/>
                </a:lnTo>
                <a:lnTo>
                  <a:pt x="3504311" y="1820037"/>
                </a:lnTo>
                <a:lnTo>
                  <a:pt x="3504311" y="1486281"/>
                </a:lnTo>
                <a:lnTo>
                  <a:pt x="3504311" y="1318641"/>
                </a:lnTo>
                <a:lnTo>
                  <a:pt x="3504311" y="1152525"/>
                </a:lnTo>
                <a:lnTo>
                  <a:pt x="3504311" y="651129"/>
                </a:lnTo>
                <a:lnTo>
                  <a:pt x="3504311" y="166497"/>
                </a:lnTo>
                <a:close/>
              </a:path>
              <a:path w="3504565" h="4158615">
                <a:moveTo>
                  <a:pt x="3504311" y="0"/>
                </a:moveTo>
                <a:lnTo>
                  <a:pt x="469773" y="0"/>
                </a:lnTo>
                <a:lnTo>
                  <a:pt x="469773" y="6350"/>
                </a:lnTo>
                <a:lnTo>
                  <a:pt x="3498215" y="6350"/>
                </a:lnTo>
                <a:lnTo>
                  <a:pt x="3498215" y="166370"/>
                </a:lnTo>
                <a:lnTo>
                  <a:pt x="3504311" y="166370"/>
                </a:lnTo>
                <a:lnTo>
                  <a:pt x="3504311" y="6350"/>
                </a:lnTo>
                <a:lnTo>
                  <a:pt x="35043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4310443" y="5825108"/>
            <a:ext cx="1053465" cy="485140"/>
          </a:xfrm>
          <a:prstGeom prst="rect">
            <a:avLst/>
          </a:prstGeom>
          <a:solidFill>
            <a:srgbClr val="E0EDDA"/>
          </a:solidFill>
          <a:ln w="6096">
            <a:solidFill>
              <a:srgbClr val="000000"/>
            </a:solidFill>
          </a:ln>
        </p:spPr>
        <p:txBody>
          <a:bodyPr wrap="square" lIns="0" tIns="66040" rIns="0" bIns="0" rtlCol="0" vert="horz">
            <a:spAutoFit/>
          </a:bodyPr>
          <a:lstStyle/>
          <a:p>
            <a:pPr marL="308610" marR="252729" indent="-58419">
              <a:lnSpc>
                <a:spcPct val="101800"/>
              </a:lnSpc>
              <a:spcBef>
                <a:spcPts val="520"/>
              </a:spcBef>
            </a:pPr>
            <a:r>
              <a:rPr dirty="0" sz="1100" spc="-10" b="1">
                <a:latin typeface="Arial"/>
                <a:cs typeface="Arial"/>
              </a:rPr>
              <a:t>Valor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spc="-10" b="1">
                <a:latin typeface="Arial"/>
                <a:cs typeface="Arial"/>
              </a:rPr>
              <a:t>COSIP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197354" y="5825108"/>
            <a:ext cx="2113280" cy="485140"/>
          </a:xfrm>
          <a:prstGeom prst="rect">
            <a:avLst/>
          </a:prstGeom>
          <a:solidFill>
            <a:srgbClr val="E0EDDA"/>
          </a:solidFill>
          <a:ln w="6476">
            <a:solidFill>
              <a:srgbClr val="000000"/>
            </a:solidFill>
          </a:ln>
        </p:spPr>
        <p:txBody>
          <a:bodyPr wrap="square" lIns="0" tIns="157480" rIns="0" bIns="0" rtlCol="0" vert="horz">
            <a:spAutoFit/>
          </a:bodyPr>
          <a:lstStyle/>
          <a:p>
            <a:pPr marL="223520">
              <a:lnSpc>
                <a:spcPct val="100000"/>
              </a:lnSpc>
              <a:spcBef>
                <a:spcPts val="1240"/>
              </a:spcBef>
            </a:pPr>
            <a:r>
              <a:rPr dirty="0" sz="1100" b="1">
                <a:latin typeface="Arial"/>
                <a:cs typeface="Arial"/>
              </a:rPr>
              <a:t>Faixas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Kwa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(comercial)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2216784" y="1131061"/>
          <a:ext cx="3204845" cy="200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066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25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85,00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216784" y="1496821"/>
          <a:ext cx="3204845" cy="567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5284"/>
                <a:gridCol w="911860"/>
                <a:gridCol w="1033780"/>
              </a:tblGrid>
              <a:tr h="201295">
                <a:tc>
                  <a:txBody>
                    <a:bodyPr/>
                    <a:lstStyle/>
                    <a:p>
                      <a:pPr algn="ctr" marR="368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1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840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95,00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>
                  <a:txBody>
                    <a:bodyPr/>
                    <a:lstStyle/>
                    <a:p>
                      <a:pPr algn="ctr" marR="36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841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900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105,00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216784" y="2231770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901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960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115,00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2216784" y="2597530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961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2216784" y="2963544"/>
          <a:ext cx="3204845" cy="197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748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135,00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216784" y="3329304"/>
          <a:ext cx="3204845" cy="197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748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1140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140,00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2216784" y="3695064"/>
          <a:ext cx="3204845" cy="201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129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1141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1200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2216784" y="4061205"/>
          <a:ext cx="3204845" cy="200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20066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1201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1400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190,00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216784" y="4430014"/>
          <a:ext cx="3204845" cy="198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390"/>
                <a:gridCol w="476250"/>
                <a:gridCol w="372745"/>
                <a:gridCol w="912494"/>
                <a:gridCol w="1037590"/>
              </a:tblGrid>
              <a:tr h="198120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1401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99999999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2195448" y="6469634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118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2195448" y="6801865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2195448" y="7137527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18,00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2195448" y="7469758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22,00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2195448" y="7805038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2195448" y="8137525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2195448" y="8469756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33,00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195448" y="8805036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36,00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2195448" y="9140697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2195448" y="9472879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44,00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4294" y="411226"/>
            <a:ext cx="2545715" cy="571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028190" y="1136649"/>
            <a:ext cx="3504565" cy="4349115"/>
          </a:xfrm>
          <a:custGeom>
            <a:avLst/>
            <a:gdLst/>
            <a:ahLst/>
            <a:cxnLst/>
            <a:rect l="l" t="t" r="r" b="b"/>
            <a:pathLst>
              <a:path w="3504565" h="4349115">
                <a:moveTo>
                  <a:pt x="6096" y="6096"/>
                </a:moveTo>
                <a:lnTo>
                  <a:pt x="0" y="6096"/>
                </a:lnTo>
                <a:lnTo>
                  <a:pt x="0" y="2010156"/>
                </a:lnTo>
                <a:lnTo>
                  <a:pt x="6096" y="2010156"/>
                </a:lnTo>
                <a:lnTo>
                  <a:pt x="6096" y="6096"/>
                </a:lnTo>
                <a:close/>
              </a:path>
              <a:path w="3504565" h="4349115">
                <a:moveTo>
                  <a:pt x="3504311" y="2010283"/>
                </a:moveTo>
                <a:lnTo>
                  <a:pt x="3498215" y="2010283"/>
                </a:lnTo>
                <a:lnTo>
                  <a:pt x="3498215" y="2338197"/>
                </a:lnTo>
                <a:lnTo>
                  <a:pt x="3498215" y="2671953"/>
                </a:lnTo>
                <a:lnTo>
                  <a:pt x="3498215" y="4342511"/>
                </a:lnTo>
                <a:lnTo>
                  <a:pt x="6096" y="4342511"/>
                </a:lnTo>
                <a:lnTo>
                  <a:pt x="6096" y="2010283"/>
                </a:lnTo>
                <a:lnTo>
                  <a:pt x="0" y="2010283"/>
                </a:lnTo>
                <a:lnTo>
                  <a:pt x="0" y="4348607"/>
                </a:lnTo>
                <a:lnTo>
                  <a:pt x="3504311" y="4348607"/>
                </a:lnTo>
                <a:lnTo>
                  <a:pt x="3504311" y="2338197"/>
                </a:lnTo>
                <a:lnTo>
                  <a:pt x="3504311" y="2010283"/>
                </a:lnTo>
                <a:close/>
              </a:path>
              <a:path w="3504565" h="4349115">
                <a:moveTo>
                  <a:pt x="3504311" y="0"/>
                </a:moveTo>
                <a:lnTo>
                  <a:pt x="3498215" y="0"/>
                </a:lnTo>
                <a:lnTo>
                  <a:pt x="3498215" y="2010156"/>
                </a:lnTo>
                <a:lnTo>
                  <a:pt x="3504311" y="2010156"/>
                </a:lnTo>
                <a:lnTo>
                  <a:pt x="35043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310443" y="5148198"/>
            <a:ext cx="1053465" cy="166370"/>
          </a:xfrm>
          <a:prstGeom prst="rect">
            <a:avLst/>
          </a:prstGeom>
          <a:solidFill>
            <a:srgbClr val="E0EDDA"/>
          </a:solidFill>
          <a:ln w="6096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7620">
              <a:lnSpc>
                <a:spcPts val="1265"/>
              </a:lnSpc>
            </a:pPr>
            <a:r>
              <a:rPr dirty="0" sz="1100" spc="-50" b="1">
                <a:latin typeface="Arial"/>
                <a:cs typeface="Arial"/>
              </a:rPr>
              <a:t>-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197354" y="5148198"/>
            <a:ext cx="2113280" cy="166370"/>
          </a:xfrm>
          <a:prstGeom prst="rect">
            <a:avLst/>
          </a:prstGeom>
          <a:solidFill>
            <a:srgbClr val="E0EDDA"/>
          </a:solidFill>
          <a:ln w="6476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6985">
              <a:lnSpc>
                <a:spcPts val="1265"/>
              </a:lnSpc>
            </a:pPr>
            <a:r>
              <a:rPr dirty="0" sz="1100" spc="-10" b="1">
                <a:latin typeface="Arial"/>
                <a:cs typeface="Arial"/>
              </a:rPr>
              <a:t>Total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2028190" y="5726429"/>
            <a:ext cx="3503295" cy="4144645"/>
          </a:xfrm>
          <a:custGeom>
            <a:avLst/>
            <a:gdLst/>
            <a:ahLst/>
            <a:cxnLst/>
            <a:rect l="l" t="t" r="r" b="b"/>
            <a:pathLst>
              <a:path w="3503295" h="4144645">
                <a:moveTo>
                  <a:pt x="6083" y="3810343"/>
                </a:moveTo>
                <a:lnTo>
                  <a:pt x="0" y="3810343"/>
                </a:lnTo>
                <a:lnTo>
                  <a:pt x="0" y="3816426"/>
                </a:lnTo>
                <a:lnTo>
                  <a:pt x="6083" y="3816426"/>
                </a:lnTo>
                <a:lnTo>
                  <a:pt x="6083" y="3810343"/>
                </a:lnTo>
                <a:close/>
              </a:path>
              <a:path w="3503295" h="4144645">
                <a:moveTo>
                  <a:pt x="6083" y="2140089"/>
                </a:moveTo>
                <a:lnTo>
                  <a:pt x="0" y="2140089"/>
                </a:lnTo>
                <a:lnTo>
                  <a:pt x="0" y="2146173"/>
                </a:lnTo>
                <a:lnTo>
                  <a:pt x="6083" y="2146173"/>
                </a:lnTo>
                <a:lnTo>
                  <a:pt x="6083" y="2140089"/>
                </a:lnTo>
                <a:close/>
              </a:path>
              <a:path w="3503295" h="4144645">
                <a:moveTo>
                  <a:pt x="6083" y="1805952"/>
                </a:moveTo>
                <a:lnTo>
                  <a:pt x="0" y="1805952"/>
                </a:lnTo>
                <a:lnTo>
                  <a:pt x="0" y="1812036"/>
                </a:lnTo>
                <a:lnTo>
                  <a:pt x="6083" y="1812036"/>
                </a:lnTo>
                <a:lnTo>
                  <a:pt x="6083" y="1805952"/>
                </a:lnTo>
                <a:close/>
              </a:path>
              <a:path w="3503295" h="4144645">
                <a:moveTo>
                  <a:pt x="6096" y="3816439"/>
                </a:moveTo>
                <a:lnTo>
                  <a:pt x="0" y="3816439"/>
                </a:lnTo>
                <a:lnTo>
                  <a:pt x="0" y="4144391"/>
                </a:lnTo>
                <a:lnTo>
                  <a:pt x="6096" y="4144391"/>
                </a:lnTo>
                <a:lnTo>
                  <a:pt x="6096" y="3816439"/>
                </a:lnTo>
                <a:close/>
              </a:path>
              <a:path w="3503295" h="4144645">
                <a:moveTo>
                  <a:pt x="6096" y="2306193"/>
                </a:moveTo>
                <a:lnTo>
                  <a:pt x="6083" y="2146185"/>
                </a:lnTo>
                <a:lnTo>
                  <a:pt x="0" y="2146185"/>
                </a:lnTo>
                <a:lnTo>
                  <a:pt x="0" y="3810330"/>
                </a:lnTo>
                <a:lnTo>
                  <a:pt x="6096" y="3810330"/>
                </a:lnTo>
                <a:lnTo>
                  <a:pt x="6096" y="2641473"/>
                </a:lnTo>
                <a:lnTo>
                  <a:pt x="6096" y="2306193"/>
                </a:lnTo>
                <a:close/>
              </a:path>
              <a:path w="3503295" h="4144645">
                <a:moveTo>
                  <a:pt x="6096" y="1972437"/>
                </a:moveTo>
                <a:lnTo>
                  <a:pt x="6083" y="1812124"/>
                </a:lnTo>
                <a:lnTo>
                  <a:pt x="0" y="1812124"/>
                </a:lnTo>
                <a:lnTo>
                  <a:pt x="0" y="1972437"/>
                </a:lnTo>
                <a:lnTo>
                  <a:pt x="0" y="2140077"/>
                </a:lnTo>
                <a:lnTo>
                  <a:pt x="6096" y="2140077"/>
                </a:lnTo>
                <a:lnTo>
                  <a:pt x="6096" y="1972437"/>
                </a:lnTo>
                <a:close/>
              </a:path>
              <a:path w="3503295" h="4144645">
                <a:moveTo>
                  <a:pt x="474256" y="25"/>
                </a:moveTo>
                <a:lnTo>
                  <a:pt x="467868" y="25"/>
                </a:lnTo>
                <a:lnTo>
                  <a:pt x="467868" y="254"/>
                </a:lnTo>
                <a:lnTo>
                  <a:pt x="0" y="254"/>
                </a:lnTo>
                <a:lnTo>
                  <a:pt x="0" y="1805940"/>
                </a:lnTo>
                <a:lnTo>
                  <a:pt x="6096" y="1805940"/>
                </a:lnTo>
                <a:lnTo>
                  <a:pt x="6096" y="1472184"/>
                </a:lnTo>
                <a:lnTo>
                  <a:pt x="6096" y="1304544"/>
                </a:lnTo>
                <a:lnTo>
                  <a:pt x="6096" y="1136904"/>
                </a:lnTo>
                <a:lnTo>
                  <a:pt x="6096" y="6604"/>
                </a:lnTo>
                <a:lnTo>
                  <a:pt x="467868" y="6604"/>
                </a:lnTo>
                <a:lnTo>
                  <a:pt x="467868" y="6096"/>
                </a:lnTo>
                <a:lnTo>
                  <a:pt x="474256" y="6096"/>
                </a:lnTo>
                <a:lnTo>
                  <a:pt x="474256" y="25"/>
                </a:lnTo>
                <a:close/>
              </a:path>
              <a:path w="3503295" h="4144645">
                <a:moveTo>
                  <a:pt x="3502774" y="3810343"/>
                </a:moveTo>
                <a:lnTo>
                  <a:pt x="3496691" y="3810343"/>
                </a:lnTo>
                <a:lnTo>
                  <a:pt x="3496691" y="3816426"/>
                </a:lnTo>
                <a:lnTo>
                  <a:pt x="3502774" y="3816426"/>
                </a:lnTo>
                <a:lnTo>
                  <a:pt x="3502774" y="3810343"/>
                </a:lnTo>
                <a:close/>
              </a:path>
              <a:path w="3503295" h="4144645">
                <a:moveTo>
                  <a:pt x="3502774" y="2140089"/>
                </a:moveTo>
                <a:lnTo>
                  <a:pt x="3496691" y="2140089"/>
                </a:lnTo>
                <a:lnTo>
                  <a:pt x="3496691" y="2146173"/>
                </a:lnTo>
                <a:lnTo>
                  <a:pt x="3502774" y="2146173"/>
                </a:lnTo>
                <a:lnTo>
                  <a:pt x="3502774" y="2140089"/>
                </a:lnTo>
                <a:close/>
              </a:path>
              <a:path w="3503295" h="4144645">
                <a:moveTo>
                  <a:pt x="3502774" y="1805952"/>
                </a:moveTo>
                <a:lnTo>
                  <a:pt x="3496691" y="1805952"/>
                </a:lnTo>
                <a:lnTo>
                  <a:pt x="3496691" y="1812036"/>
                </a:lnTo>
                <a:lnTo>
                  <a:pt x="3502774" y="1812036"/>
                </a:lnTo>
                <a:lnTo>
                  <a:pt x="3502774" y="1805952"/>
                </a:lnTo>
                <a:close/>
              </a:path>
              <a:path w="3503295" h="4144645">
                <a:moveTo>
                  <a:pt x="3502787" y="3816439"/>
                </a:moveTo>
                <a:lnTo>
                  <a:pt x="3496691" y="3816439"/>
                </a:lnTo>
                <a:lnTo>
                  <a:pt x="3496691" y="4144391"/>
                </a:lnTo>
                <a:lnTo>
                  <a:pt x="3502787" y="4144391"/>
                </a:lnTo>
                <a:lnTo>
                  <a:pt x="3502787" y="3816439"/>
                </a:lnTo>
                <a:close/>
              </a:path>
              <a:path w="3503295" h="4144645">
                <a:moveTo>
                  <a:pt x="3502787" y="2306193"/>
                </a:moveTo>
                <a:lnTo>
                  <a:pt x="3502774" y="2146185"/>
                </a:lnTo>
                <a:lnTo>
                  <a:pt x="3496691" y="2146185"/>
                </a:lnTo>
                <a:lnTo>
                  <a:pt x="3496691" y="3810330"/>
                </a:lnTo>
                <a:lnTo>
                  <a:pt x="3502787" y="3810330"/>
                </a:lnTo>
                <a:lnTo>
                  <a:pt x="3502787" y="2641473"/>
                </a:lnTo>
                <a:lnTo>
                  <a:pt x="3502787" y="2306193"/>
                </a:lnTo>
                <a:close/>
              </a:path>
              <a:path w="3503295" h="4144645">
                <a:moveTo>
                  <a:pt x="3502787" y="1972437"/>
                </a:moveTo>
                <a:lnTo>
                  <a:pt x="3502774" y="1812124"/>
                </a:lnTo>
                <a:lnTo>
                  <a:pt x="3496691" y="1812124"/>
                </a:lnTo>
                <a:lnTo>
                  <a:pt x="3496691" y="1972437"/>
                </a:lnTo>
                <a:lnTo>
                  <a:pt x="3496691" y="2140077"/>
                </a:lnTo>
                <a:lnTo>
                  <a:pt x="3502787" y="2140077"/>
                </a:lnTo>
                <a:lnTo>
                  <a:pt x="3502787" y="1972437"/>
                </a:lnTo>
                <a:close/>
              </a:path>
              <a:path w="3503295" h="4144645">
                <a:moveTo>
                  <a:pt x="3502787" y="254"/>
                </a:moveTo>
                <a:lnTo>
                  <a:pt x="1365885" y="254"/>
                </a:lnTo>
                <a:lnTo>
                  <a:pt x="1365885" y="0"/>
                </a:lnTo>
                <a:lnTo>
                  <a:pt x="474345" y="0"/>
                </a:lnTo>
                <a:lnTo>
                  <a:pt x="474345" y="6096"/>
                </a:lnTo>
                <a:lnTo>
                  <a:pt x="1365885" y="6096"/>
                </a:lnTo>
                <a:lnTo>
                  <a:pt x="1365885" y="6604"/>
                </a:lnTo>
                <a:lnTo>
                  <a:pt x="3496691" y="6604"/>
                </a:lnTo>
                <a:lnTo>
                  <a:pt x="3496691" y="1136904"/>
                </a:lnTo>
                <a:lnTo>
                  <a:pt x="3496691" y="1304544"/>
                </a:lnTo>
                <a:lnTo>
                  <a:pt x="3496691" y="1472184"/>
                </a:lnTo>
                <a:lnTo>
                  <a:pt x="3496691" y="1805940"/>
                </a:lnTo>
                <a:lnTo>
                  <a:pt x="3502787" y="1805940"/>
                </a:lnTo>
                <a:lnTo>
                  <a:pt x="3502787" y="1472184"/>
                </a:lnTo>
                <a:lnTo>
                  <a:pt x="3502787" y="1304544"/>
                </a:lnTo>
                <a:lnTo>
                  <a:pt x="3502787" y="1136904"/>
                </a:lnTo>
                <a:lnTo>
                  <a:pt x="3502787" y="6604"/>
                </a:lnTo>
                <a:lnTo>
                  <a:pt x="3502787" y="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4263009" y="5897117"/>
            <a:ext cx="1099185" cy="469900"/>
          </a:xfrm>
          <a:prstGeom prst="rect">
            <a:avLst/>
          </a:prstGeom>
          <a:solidFill>
            <a:srgbClr val="D4DCE2"/>
          </a:solidFill>
          <a:ln w="6096">
            <a:solidFill>
              <a:srgbClr val="000000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69850">
              <a:lnSpc>
                <a:spcPct val="100000"/>
              </a:lnSpc>
              <a:spcBef>
                <a:spcPts val="1200"/>
              </a:spcBef>
            </a:pPr>
            <a:r>
              <a:rPr dirty="0" sz="1100" b="1">
                <a:latin typeface="Arial"/>
                <a:cs typeface="Arial"/>
              </a:rPr>
              <a:t>Valor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COSIP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197354" y="5897117"/>
            <a:ext cx="2065655" cy="469900"/>
          </a:xfrm>
          <a:prstGeom prst="rect">
            <a:avLst/>
          </a:prstGeom>
          <a:solidFill>
            <a:srgbClr val="D4DCE2"/>
          </a:solidFill>
          <a:ln w="6096">
            <a:solidFill>
              <a:srgbClr val="000000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213995">
              <a:lnSpc>
                <a:spcPct val="100000"/>
              </a:lnSpc>
              <a:spcBef>
                <a:spcPts val="1200"/>
              </a:spcBef>
            </a:pPr>
            <a:r>
              <a:rPr dirty="0" sz="1100" b="1">
                <a:latin typeface="Arial"/>
                <a:cs typeface="Arial"/>
              </a:rPr>
              <a:t>Faixas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Kwa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(industrial)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2195448" y="1131061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48,00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195448" y="1466341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52,00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195448" y="1798954"/>
          <a:ext cx="3250565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60,00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2195448" y="2131034"/>
          <a:ext cx="3250565" cy="502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algn="ctr" marR="1524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781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70,00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 marR="1524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1200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80,00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2195448" y="2802000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1201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1400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195448" y="3134232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1401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2000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160,00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2195448" y="3469513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2001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3000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2195448" y="3802125"/>
          <a:ext cx="3250565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3001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4000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195448" y="4137405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4001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5000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280,00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2195448" y="4472685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5001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6000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2195448" y="4805171"/>
          <a:ext cx="3250565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466725"/>
                <a:gridCol w="344169"/>
                <a:gridCol w="1003300"/>
                <a:gridCol w="1054734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6001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EDDA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999999999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365,00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2195448" y="6521450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1205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2195448" y="6856729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35941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2195448" y="7192391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121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38,00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2195448" y="7524622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181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44,00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2195448" y="7859903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241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55,00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195448" y="8192389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60,00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2195448" y="8524619"/>
          <a:ext cx="3247390" cy="170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7018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361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65,00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2195448" y="8859901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420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70,00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2195448" y="9192513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481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75,00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2195448" y="9527743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541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80,00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4294" y="411226"/>
            <a:ext cx="2545715" cy="571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028190" y="1129156"/>
            <a:ext cx="3503295" cy="4349115"/>
          </a:xfrm>
          <a:custGeom>
            <a:avLst/>
            <a:gdLst/>
            <a:ahLst/>
            <a:cxnLst/>
            <a:rect l="l" t="t" r="r" b="b"/>
            <a:pathLst>
              <a:path w="3503295" h="4349115">
                <a:moveTo>
                  <a:pt x="6096" y="6096"/>
                </a:moveTo>
                <a:lnTo>
                  <a:pt x="0" y="6096"/>
                </a:lnTo>
                <a:lnTo>
                  <a:pt x="0" y="2010156"/>
                </a:lnTo>
                <a:lnTo>
                  <a:pt x="6096" y="2010156"/>
                </a:lnTo>
                <a:lnTo>
                  <a:pt x="6096" y="6096"/>
                </a:lnTo>
                <a:close/>
              </a:path>
              <a:path w="3503295" h="4349115">
                <a:moveTo>
                  <a:pt x="3502787" y="2010283"/>
                </a:moveTo>
                <a:lnTo>
                  <a:pt x="3496691" y="2010283"/>
                </a:lnTo>
                <a:lnTo>
                  <a:pt x="3496691" y="2338197"/>
                </a:lnTo>
                <a:lnTo>
                  <a:pt x="3496691" y="2671953"/>
                </a:lnTo>
                <a:lnTo>
                  <a:pt x="3496691" y="4342511"/>
                </a:lnTo>
                <a:lnTo>
                  <a:pt x="6096" y="4342511"/>
                </a:lnTo>
                <a:lnTo>
                  <a:pt x="6096" y="2010283"/>
                </a:lnTo>
                <a:lnTo>
                  <a:pt x="0" y="2010283"/>
                </a:lnTo>
                <a:lnTo>
                  <a:pt x="0" y="4348607"/>
                </a:lnTo>
                <a:lnTo>
                  <a:pt x="3502787" y="4348607"/>
                </a:lnTo>
                <a:lnTo>
                  <a:pt x="3502787" y="2338197"/>
                </a:lnTo>
                <a:lnTo>
                  <a:pt x="3502787" y="2010283"/>
                </a:lnTo>
                <a:close/>
              </a:path>
              <a:path w="3503295" h="4349115">
                <a:moveTo>
                  <a:pt x="3502787" y="0"/>
                </a:moveTo>
                <a:lnTo>
                  <a:pt x="3496691" y="0"/>
                </a:lnTo>
                <a:lnTo>
                  <a:pt x="3496691" y="2010156"/>
                </a:lnTo>
                <a:lnTo>
                  <a:pt x="3502787" y="2010156"/>
                </a:lnTo>
                <a:lnTo>
                  <a:pt x="35027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263009" y="5140705"/>
            <a:ext cx="1099185" cy="166370"/>
          </a:xfrm>
          <a:prstGeom prst="rect">
            <a:avLst/>
          </a:prstGeom>
          <a:solidFill>
            <a:srgbClr val="D4DCE2"/>
          </a:solidFill>
          <a:ln w="6096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13970">
              <a:lnSpc>
                <a:spcPts val="1275"/>
              </a:lnSpc>
            </a:pPr>
            <a:r>
              <a:rPr dirty="0" sz="1100" spc="-50">
                <a:latin typeface="Arial MT"/>
                <a:cs typeface="Arial MT"/>
              </a:rPr>
              <a:t>-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197354" y="5140705"/>
            <a:ext cx="2065655" cy="166370"/>
          </a:xfrm>
          <a:prstGeom prst="rect">
            <a:avLst/>
          </a:prstGeom>
          <a:solidFill>
            <a:srgbClr val="D4DCE2"/>
          </a:solidFill>
          <a:ln w="6096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5715">
              <a:lnSpc>
                <a:spcPts val="1275"/>
              </a:lnSpc>
            </a:pPr>
            <a:r>
              <a:rPr dirty="0" sz="1100" spc="-10" b="1">
                <a:latin typeface="Arial"/>
                <a:cs typeface="Arial"/>
              </a:rPr>
              <a:t>Total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195448" y="1131061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85,00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2195448" y="1466341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661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70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90,00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195448" y="1798954"/>
          <a:ext cx="3247390" cy="16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640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1500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2195448" y="2131034"/>
          <a:ext cx="3250565" cy="502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8165"/>
                <a:gridCol w="341629"/>
                <a:gridCol w="868680"/>
                <a:gridCol w="1100455"/>
              </a:tblGrid>
              <a:tr h="167005">
                <a:tc>
                  <a:txBody>
                    <a:bodyPr/>
                    <a:lstStyle/>
                    <a:p>
                      <a:pPr algn="ctr" marR="1524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1501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2000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 marR="1524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2001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3000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235,00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195448" y="2802000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3001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4000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350,00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2195448" y="3134232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4001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5000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450,00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2195448" y="3469513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5001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6000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650,00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2195448" y="3802125"/>
          <a:ext cx="3247390" cy="16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7005">
                <a:tc>
                  <a:txBody>
                    <a:bodyPr/>
                    <a:lstStyle/>
                    <a:p>
                      <a:pPr marL="45085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6001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205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205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8000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20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730,00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195448" y="4137405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118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8001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438784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900,00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2195448" y="4472685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10001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438784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1.500,00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2195448" y="4805171"/>
          <a:ext cx="3247390" cy="16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"/>
                <a:gridCol w="554990"/>
                <a:gridCol w="341629"/>
                <a:gridCol w="871855"/>
                <a:gridCol w="1097280"/>
              </a:tblGrid>
              <a:tr h="164465">
                <a:tc>
                  <a:txBody>
                    <a:bodyPr/>
                    <a:lstStyle/>
                    <a:p>
                      <a:pPr marL="45085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15000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ts val="1180"/>
                        </a:lnSpc>
                      </a:pPr>
                      <a:r>
                        <a:rPr dirty="0" sz="1100" spc="-25">
                          <a:latin typeface="Arial MT"/>
                          <a:cs typeface="Arial MT"/>
                        </a:rPr>
                        <a:t>Até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2"/>
                    </a:solidFill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118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99999999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ts val="11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R$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2.200,00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444804" y="5637631"/>
            <a:ext cx="6682105" cy="99821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4800"/>
              </a:lnSpc>
              <a:spcBef>
                <a:spcPts val="10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7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7º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também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devida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imóveis,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edificados,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residenciais,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comerciais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industriais, que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 tenham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 seu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cálculo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feito por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fixo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anual </a:t>
            </a:r>
            <a:r>
              <a:rPr dirty="0" sz="1100" spc="-35">
                <a:latin typeface="Arial MT"/>
                <a:cs typeface="Arial MT"/>
              </a:rPr>
              <a:t>em </a:t>
            </a:r>
            <a:r>
              <a:rPr dirty="0" sz="1100">
                <a:latin typeface="Arial MT"/>
                <a:cs typeface="Arial MT"/>
              </a:rPr>
              <a:t>função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testada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terreno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constante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registros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Cadastro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Imobiliário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utilizado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fins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35">
                <a:latin typeface="Arial MT"/>
                <a:cs typeface="Arial MT"/>
              </a:rPr>
              <a:t>do </a:t>
            </a:r>
            <a:r>
              <a:rPr dirty="0" sz="1100">
                <a:latin typeface="Arial MT"/>
                <a:cs typeface="Arial MT"/>
              </a:rPr>
              <a:t>cálculo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IPTU,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conforme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tabela:</a:t>
            </a:r>
            <a:endParaRPr sz="11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70280" y="6969886"/>
          <a:ext cx="5479415" cy="2063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0"/>
                <a:gridCol w="2698750"/>
              </a:tblGrid>
              <a:tr h="518159">
                <a:tc>
                  <a:txBody>
                    <a:bodyPr/>
                    <a:lstStyle/>
                    <a:p>
                      <a:pPr algn="ctr" marR="10160">
                        <a:lnSpc>
                          <a:spcPts val="125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FAIXAS</a:t>
                      </a:r>
                      <a:r>
                        <a:rPr dirty="0" sz="11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TESTADA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(METRO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LINEAR)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4940">
                        <a:lnSpc>
                          <a:spcPts val="1250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COSIP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ctr" marR="16319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MÁXIMA</a:t>
                      </a:r>
                      <a:r>
                        <a:rPr dirty="0" sz="110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ANUAL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</a:tr>
              <a:tr h="255904">
                <a:tc>
                  <a:txBody>
                    <a:bodyPr/>
                    <a:lstStyle/>
                    <a:p>
                      <a:pPr marL="69850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12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12.01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24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5904">
                <a:tc>
                  <a:txBody>
                    <a:bodyPr/>
                    <a:lstStyle/>
                    <a:p>
                      <a:pPr marL="69850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24,01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30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3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marL="6985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30,01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50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5904">
                <a:tc>
                  <a:txBody>
                    <a:bodyPr/>
                    <a:lstStyle/>
                    <a:p>
                      <a:pPr marL="69850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50,01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100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5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marL="69850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100,01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DIANTE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25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6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UFMIS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804" y="411226"/>
            <a:ext cx="6682740" cy="93529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1860" marR="324231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2700" marR="14604">
              <a:lnSpc>
                <a:spcPct val="144300"/>
              </a:lnSpc>
              <a:spcBef>
                <a:spcPts val="595"/>
              </a:spcBef>
            </a:pPr>
            <a:r>
              <a:rPr dirty="0" sz="1100">
                <a:latin typeface="Arial MT"/>
                <a:cs typeface="Arial MT"/>
              </a:rPr>
              <a:t>Parágrafo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único.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proprietários 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imóveis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fornecimento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devem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buscar,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35">
                <a:latin typeface="Arial MT"/>
                <a:cs typeface="Arial MT"/>
              </a:rPr>
              <a:t>ao </a:t>
            </a:r>
            <a:r>
              <a:rPr dirty="0" sz="1100">
                <a:latin typeface="Arial MT"/>
                <a:cs typeface="Arial MT"/>
              </a:rPr>
              <a:t>órgão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fazendário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competente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cobrança,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valores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devidos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efetivo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pagamento,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estes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forem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cobrados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meio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carnê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IPTU,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sob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pena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inscrição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dívida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ulterior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judicial.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Arial MT"/>
              <a:cs typeface="Arial MT"/>
            </a:endParaRPr>
          </a:p>
          <a:p>
            <a:pPr marL="2713990" marR="2729230" indent="198120">
              <a:lnSpc>
                <a:spcPct val="187400"/>
              </a:lnSpc>
            </a:pPr>
            <a:r>
              <a:rPr dirty="0" sz="1100" b="1">
                <a:latin typeface="Arial"/>
                <a:cs typeface="Arial"/>
              </a:rPr>
              <a:t>CAPÍTULO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V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LANÇAMENTO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117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-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8º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resultante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seguinte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forma;</a:t>
            </a:r>
            <a:endParaRPr sz="1100">
              <a:latin typeface="Arial MT"/>
              <a:cs typeface="Arial MT"/>
            </a:endParaRPr>
          </a:p>
          <a:p>
            <a:pPr algn="just" marL="12700" marR="10160" indent="240029">
              <a:lnSpc>
                <a:spcPct val="143700"/>
              </a:lnSpc>
              <a:spcBef>
                <a:spcPts val="650"/>
              </a:spcBef>
              <a:buAutoNum type="romanUcPeriod"/>
              <a:tabLst>
                <a:tab pos="252729" algn="l"/>
              </a:tabLst>
            </a:pP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49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imóvel,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edificado</a:t>
            </a:r>
            <a:r>
              <a:rPr dirty="0" sz="1100" spc="48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48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48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edificado,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possuir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95">
                <a:latin typeface="Arial MT"/>
                <a:cs typeface="Arial MT"/>
              </a:rPr>
              <a:t>  </a:t>
            </a:r>
            <a:r>
              <a:rPr dirty="0" sz="1100" spc="-10">
                <a:latin typeface="Arial MT"/>
                <a:cs typeface="Arial MT"/>
              </a:rPr>
              <a:t>energia </a:t>
            </a:r>
            <a:r>
              <a:rPr dirty="0" sz="1100">
                <a:latin typeface="Arial MT"/>
                <a:cs typeface="Arial MT"/>
              </a:rPr>
              <a:t>elétrica,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mensalmente,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emitida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pela </a:t>
            </a:r>
            <a:r>
              <a:rPr dirty="0" sz="1100">
                <a:latin typeface="Arial MT"/>
                <a:cs typeface="Arial MT"/>
              </a:rPr>
              <a:t>concessionária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distribuição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tabela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6º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  <a:p>
            <a:pPr algn="just" marL="12700" marR="5080" indent="129539">
              <a:lnSpc>
                <a:spcPct val="143700"/>
              </a:lnSpc>
              <a:spcBef>
                <a:spcPts val="595"/>
              </a:spcBef>
              <a:buAutoNum type="romanUcPeriod"/>
              <a:tabLst>
                <a:tab pos="142240" algn="l"/>
              </a:tabLst>
            </a:pP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imóvel,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edificado,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possuir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elétrica,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será </a:t>
            </a:r>
            <a:r>
              <a:rPr dirty="0" sz="1100">
                <a:latin typeface="Arial MT"/>
                <a:cs typeface="Arial MT"/>
              </a:rPr>
              <a:t>cobrada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anualmente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Imposto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Propriedade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Territorial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Urbana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IPTU,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emitido </a:t>
            </a:r>
            <a:r>
              <a:rPr dirty="0" sz="1100">
                <a:latin typeface="Arial MT"/>
                <a:cs typeface="Arial MT"/>
              </a:rPr>
              <a:t>pelo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tabela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constante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7º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  <a:p>
            <a:pPr algn="just" marL="12700" marR="6985" indent="165735">
              <a:lnSpc>
                <a:spcPct val="144300"/>
              </a:lnSpc>
              <a:spcBef>
                <a:spcPts val="595"/>
              </a:spcBef>
              <a:buAutoNum type="romanUcPeriod"/>
              <a:tabLst>
                <a:tab pos="178435" algn="l"/>
              </a:tabLst>
            </a:pP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rural,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edificado,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possuir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ligação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elétrica,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COSIP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anualmente junto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Imposto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Territorial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Rural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ITR,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 sua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feita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pelo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Seropédica;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assim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titular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imóvel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buscar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valores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órgão </a:t>
            </a:r>
            <a:r>
              <a:rPr dirty="0" sz="1100">
                <a:latin typeface="Arial MT"/>
                <a:cs typeface="Arial MT"/>
              </a:rPr>
              <a:t>fazendário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competente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ambas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tabela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constante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7º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  <a:p>
            <a:pPr algn="just" marL="12700" marR="16510">
              <a:lnSpc>
                <a:spcPct val="143600"/>
              </a:lnSpc>
              <a:spcBef>
                <a:spcPts val="600"/>
              </a:spcBef>
            </a:pPr>
            <a:r>
              <a:rPr dirty="0" sz="1100">
                <a:latin typeface="Arial MT"/>
                <a:cs typeface="Arial MT"/>
              </a:rPr>
              <a:t>§1º.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produto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arrecadação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contribuição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constituirá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receita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vinculada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destinada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pagamento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do </a:t>
            </a:r>
            <a:r>
              <a:rPr dirty="0" sz="1100">
                <a:latin typeface="Arial MT"/>
                <a:cs typeface="Arial MT"/>
              </a:rPr>
              <a:t>valor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serviços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Iluminação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Pública.</a:t>
            </a:r>
            <a:endParaRPr sz="1100">
              <a:latin typeface="Arial MT"/>
              <a:cs typeface="Arial MT"/>
            </a:endParaRPr>
          </a:p>
          <a:p>
            <a:pPr algn="just" marL="12700" marR="9525">
              <a:lnSpc>
                <a:spcPct val="142000"/>
              </a:lnSpc>
              <a:spcBef>
                <a:spcPts val="620"/>
              </a:spcBef>
            </a:pPr>
            <a:r>
              <a:rPr dirty="0" sz="1100">
                <a:latin typeface="Arial MT"/>
                <a:cs typeface="Arial MT"/>
              </a:rPr>
              <a:t>§2º.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casos</a:t>
            </a:r>
            <a:r>
              <a:rPr dirty="0" sz="1100" spc="245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45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arrecadação</a:t>
            </a:r>
            <a:r>
              <a:rPr dirty="0" sz="1100" spc="254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254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26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254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IPTU,</a:t>
            </a:r>
            <a:r>
              <a:rPr dirty="0" sz="1100" spc="254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250">
                <a:latin typeface="Arial MT"/>
                <a:cs typeface="Arial MT"/>
              </a:rPr>
              <a:t>   </a:t>
            </a:r>
            <a:r>
              <a:rPr dirty="0" sz="1100" spc="-25">
                <a:latin typeface="Arial MT"/>
                <a:cs typeface="Arial MT"/>
              </a:rPr>
              <a:t>que </a:t>
            </a:r>
            <a:r>
              <a:rPr dirty="0" sz="1100">
                <a:latin typeface="Arial MT"/>
                <a:cs typeface="Arial MT"/>
              </a:rPr>
              <a:t>eventualmente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parcelar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imposto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predial,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também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estender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contribuição.</a:t>
            </a:r>
            <a:endParaRPr sz="1100">
              <a:latin typeface="Arial MT"/>
              <a:cs typeface="Arial MT"/>
            </a:endParaRPr>
          </a:p>
          <a:p>
            <a:pPr algn="just" marL="12700" marR="20320">
              <a:lnSpc>
                <a:spcPct val="145500"/>
              </a:lnSpc>
              <a:spcBef>
                <a:spcPts val="115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9º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Executivo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autorizado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firmar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convênio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concessionária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energia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finalidade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recolhimento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contribuição.</a:t>
            </a:r>
            <a:endParaRPr sz="1100">
              <a:latin typeface="Arial MT"/>
              <a:cs typeface="Arial MT"/>
            </a:endParaRPr>
          </a:p>
          <a:p>
            <a:pPr algn="just" marL="12700" marR="6350">
              <a:lnSpc>
                <a:spcPct val="143600"/>
              </a:lnSpc>
              <a:spcBef>
                <a:spcPts val="1230"/>
              </a:spcBef>
            </a:pPr>
            <a:r>
              <a:rPr dirty="0" sz="1100">
                <a:latin typeface="Arial MT"/>
                <a:cs typeface="Arial MT"/>
              </a:rPr>
              <a:t>§1º.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concessionária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deverá manter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cadastro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atualizado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contribuintes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efetuarem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o </a:t>
            </a:r>
            <a:r>
              <a:rPr dirty="0" sz="1100" spc="-10">
                <a:latin typeface="Arial MT"/>
                <a:cs typeface="Arial MT"/>
              </a:rPr>
              <a:t>recolhimento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COSIP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termos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inciso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8º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dessa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i="1">
                <a:latin typeface="Arial"/>
                <a:cs typeface="Arial"/>
              </a:rPr>
              <a:t>,</a:t>
            </a:r>
            <a:r>
              <a:rPr dirty="0" sz="1100" spc="-45" i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repassando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dados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autoridade </a:t>
            </a:r>
            <a:r>
              <a:rPr dirty="0" sz="1100">
                <a:latin typeface="Arial MT"/>
                <a:cs typeface="Arial MT"/>
              </a:rPr>
              <a:t>administrativa,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sempre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requisitado.</a:t>
            </a:r>
            <a:endParaRPr sz="1100">
              <a:latin typeface="Arial MT"/>
              <a:cs typeface="Arial MT"/>
            </a:endParaRPr>
          </a:p>
          <a:p>
            <a:pPr algn="just" marL="12700" marR="15875">
              <a:lnSpc>
                <a:spcPct val="145700"/>
              </a:lnSpc>
              <a:spcBef>
                <a:spcPts val="545"/>
              </a:spcBef>
            </a:pPr>
            <a:r>
              <a:rPr dirty="0" sz="1100">
                <a:latin typeface="Arial MT"/>
                <a:cs typeface="Arial MT"/>
              </a:rPr>
              <a:t>§2º.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convênio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trata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 i="1">
                <a:latin typeface="Arial"/>
                <a:cs typeface="Arial"/>
              </a:rPr>
              <a:t>caput,</a:t>
            </a:r>
            <a:r>
              <a:rPr dirty="0" sz="1100" spc="70" i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deverá,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necessariamente,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prever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repasse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dos </a:t>
            </a:r>
            <a:r>
              <a:rPr dirty="0" sz="1100">
                <a:latin typeface="Arial MT"/>
                <a:cs typeface="Arial MT"/>
              </a:rPr>
              <a:t>valores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arrecadados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concessionária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 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 algn="just" marL="12700" marR="22860">
              <a:lnSpc>
                <a:spcPct val="143600"/>
              </a:lnSpc>
              <a:spcBef>
                <a:spcPts val="600"/>
              </a:spcBef>
            </a:pPr>
            <a:r>
              <a:rPr dirty="0" sz="1100">
                <a:latin typeface="Arial MT"/>
                <a:cs typeface="Arial MT"/>
              </a:rPr>
              <a:t>§3º.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Firmado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convênio,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concessionária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energia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elétrica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passará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responsável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6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pelo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recolhimento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 </a:t>
            </a:r>
            <a:r>
              <a:rPr dirty="0" sz="1100" spc="-10">
                <a:latin typeface="Arial MT"/>
                <a:cs typeface="Arial MT"/>
              </a:rPr>
              <a:t>contribuição.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804" y="411226"/>
            <a:ext cx="6678930" cy="58464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911860" marR="3238500">
              <a:lnSpc>
                <a:spcPct val="99200"/>
              </a:lnSpc>
              <a:spcBef>
                <a:spcPts val="11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 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2668270" marR="2680335" indent="203835">
              <a:lnSpc>
                <a:spcPct val="143600"/>
              </a:lnSpc>
              <a:spcBef>
                <a:spcPts val="580"/>
              </a:spcBef>
            </a:pPr>
            <a:r>
              <a:rPr dirty="0" sz="1100" b="1">
                <a:latin typeface="Arial"/>
                <a:cs typeface="Arial"/>
              </a:rPr>
              <a:t>CAPÍTULO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VI DAS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PENALIDADES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ts val="1920"/>
              </a:lnSpc>
              <a:spcBef>
                <a:spcPts val="12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10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falta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pagamento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ensejará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infrator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incidência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1%</a:t>
            </a:r>
            <a:r>
              <a:rPr dirty="0" sz="1100" spc="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(um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por </a:t>
            </a:r>
            <a:r>
              <a:rPr dirty="0" sz="1100" b="1">
                <a:latin typeface="Arial"/>
                <a:cs typeface="Arial"/>
              </a:rPr>
              <a:t>cento)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mês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fração,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até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limite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20%</a:t>
            </a:r>
            <a:r>
              <a:rPr dirty="0" sz="1100" spc="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(vinte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por</a:t>
            </a:r>
            <a:r>
              <a:rPr dirty="0" sz="1100" spc="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cento)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juros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1%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(um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cento)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ao </a:t>
            </a:r>
            <a:r>
              <a:rPr dirty="0" sz="1100">
                <a:latin typeface="Arial MT"/>
                <a:cs typeface="Arial MT"/>
              </a:rPr>
              <a:t>mês, bem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atualização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monetária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débito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segundo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variação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Unidade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Fiscal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3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Seropédica -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UFIMS.</a:t>
            </a:r>
            <a:endParaRPr sz="1100">
              <a:latin typeface="Arial MT"/>
              <a:cs typeface="Arial MT"/>
            </a:endParaRPr>
          </a:p>
          <a:p>
            <a:pPr marL="12700" marR="132715">
              <a:lnSpc>
                <a:spcPct val="143600"/>
              </a:lnSpc>
              <a:spcBef>
                <a:spcPts val="439"/>
              </a:spcBef>
            </a:pPr>
            <a:r>
              <a:rPr dirty="0" sz="1100">
                <a:latin typeface="Arial MT"/>
                <a:cs typeface="Arial MT"/>
              </a:rPr>
              <a:t>§1º.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pagamento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COSIP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cobrada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IPTU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estará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sujeito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mesmas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penalidades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previstas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aquele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imposto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predial.</a:t>
            </a:r>
            <a:endParaRPr sz="1100">
              <a:latin typeface="Arial MT"/>
              <a:cs typeface="Arial MT"/>
            </a:endParaRPr>
          </a:p>
          <a:p>
            <a:pPr marL="12700" marR="32384">
              <a:lnSpc>
                <a:spcPct val="143600"/>
              </a:lnSpc>
              <a:spcBef>
                <a:spcPts val="600"/>
              </a:spcBef>
            </a:pP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2º.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caso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infração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obrigações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constantes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dispositivos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regulamentares,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quais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estejam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previstas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penalidades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específicas,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aplicar-se-</a:t>
            </a:r>
            <a:r>
              <a:rPr dirty="0" sz="1100">
                <a:latin typeface="Arial MT"/>
                <a:cs typeface="Arial MT"/>
              </a:rPr>
              <a:t>á multa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graduada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01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UFIMS</a:t>
            </a:r>
            <a:r>
              <a:rPr dirty="0" sz="1100">
                <a:latin typeface="Arial MT"/>
                <a:cs typeface="Arial MT"/>
              </a:rPr>
              <a:t> à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50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UFIMS.</a:t>
            </a:r>
            <a:endParaRPr sz="1100">
              <a:latin typeface="Arial MT"/>
              <a:cs typeface="Arial MT"/>
            </a:endParaRPr>
          </a:p>
          <a:p>
            <a:pPr marL="15240" marR="147955">
              <a:lnSpc>
                <a:spcPts val="1270"/>
              </a:lnSpc>
              <a:spcBef>
                <a:spcPts val="1235"/>
              </a:spcBef>
            </a:pPr>
            <a:r>
              <a:rPr dirty="0" sz="1100">
                <a:latin typeface="Arial MT"/>
                <a:cs typeface="Arial MT"/>
              </a:rPr>
              <a:t>§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3º.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penalidade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pagamento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eximem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infrator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cumprimento</a:t>
            </a:r>
            <a:r>
              <a:rPr dirty="0" sz="1100" spc="-25">
                <a:latin typeface="Arial MT"/>
                <a:cs typeface="Arial MT"/>
              </a:rPr>
              <a:t> das </a:t>
            </a:r>
            <a:r>
              <a:rPr dirty="0" sz="1100">
                <a:latin typeface="Arial MT"/>
                <a:cs typeface="Arial MT"/>
              </a:rPr>
              <a:t>exigências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regulamentares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 tiverem</a:t>
            </a:r>
            <a:r>
              <a:rPr dirty="0" sz="1100" spc="-10">
                <a:latin typeface="Arial MT"/>
                <a:cs typeface="Arial MT"/>
              </a:rPr>
              <a:t> determinado.</a:t>
            </a:r>
            <a:endParaRPr sz="11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14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11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montante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pago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COSIP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inscrito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dívida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Arial MT"/>
              <a:cs typeface="Arial MT"/>
            </a:endParaRPr>
          </a:p>
          <a:p>
            <a:pPr marL="2610485" marR="2615565" indent="252729">
              <a:lnSpc>
                <a:spcPct val="143600"/>
              </a:lnSpc>
            </a:pPr>
            <a:r>
              <a:rPr dirty="0" sz="1100" b="1">
                <a:latin typeface="Arial"/>
                <a:cs typeface="Arial"/>
              </a:rPr>
              <a:t>CAPÍTULO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VII </a:t>
            </a:r>
            <a:r>
              <a:rPr dirty="0" sz="1100" spc="-10" b="1">
                <a:latin typeface="Arial"/>
                <a:cs typeface="Arial"/>
              </a:rPr>
              <a:t>DISPOSIÇÕES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FINAIS</a:t>
            </a:r>
            <a:endParaRPr sz="1100">
              <a:latin typeface="Arial"/>
              <a:cs typeface="Arial"/>
            </a:endParaRPr>
          </a:p>
          <a:p>
            <a:pPr marL="12700" marR="35560">
              <a:lnSpc>
                <a:spcPts val="1920"/>
              </a:lnSpc>
              <a:spcBef>
                <a:spcPts val="14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Art.</a:t>
            </a:r>
            <a:r>
              <a:rPr dirty="0" u="sng" sz="11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12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Revogadas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disposições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contrário,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entrará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aplicada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90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(noventa)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dias </a:t>
            </a:r>
            <a:r>
              <a:rPr dirty="0" sz="1100">
                <a:latin typeface="Arial MT"/>
                <a:cs typeface="Arial MT"/>
              </a:rPr>
              <a:t>após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 sua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publicação.</a:t>
            </a:r>
            <a:endParaRPr sz="1100">
              <a:latin typeface="Arial MT"/>
              <a:cs typeface="Arial MT"/>
            </a:endParaRPr>
          </a:p>
          <a:p>
            <a:pPr marL="12700" marR="177165">
              <a:lnSpc>
                <a:spcPct val="143600"/>
              </a:lnSpc>
              <a:spcBef>
                <a:spcPts val="1065"/>
              </a:spcBef>
            </a:pPr>
            <a:r>
              <a:rPr dirty="0" sz="1100">
                <a:latin typeface="Arial MT"/>
                <a:cs typeface="Arial MT"/>
              </a:rPr>
              <a:t>Parágrafo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único.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leis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concessivas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parcelamento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isenção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fiscais,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eventualmente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concedidas, </a:t>
            </a:r>
            <a:r>
              <a:rPr dirty="0" sz="1100">
                <a:latin typeface="Arial MT"/>
                <a:cs typeface="Arial MT"/>
              </a:rPr>
              <a:t>continuam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vigência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aplicação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próprios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fundamentos.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42413" y="7951089"/>
            <a:ext cx="2482850" cy="739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Seropédica,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23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dezembro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2024.</a:t>
            </a:r>
            <a:endParaRPr sz="1100">
              <a:latin typeface="Arial"/>
              <a:cs typeface="Arial"/>
            </a:endParaRPr>
          </a:p>
          <a:p>
            <a:pPr algn="ctr" marL="451484" marR="441325">
              <a:lnSpc>
                <a:spcPct val="161800"/>
              </a:lnSpc>
              <a:spcBef>
                <a:spcPts val="2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Dutra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dos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2025-11-04T18:16:21Z</dcterms:created>
  <dcterms:modified xsi:type="dcterms:W3CDTF">2025-11-04T18:16:21Z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2025-11-04T00:00:00Z</vt:filetime>
  </property>
  <property fmtid="{D5CDD505-2E9C-101B-9397-08002B2CF9AE}" pid="5" name="Producer">
    <vt:lpwstr>www.ilovepdf.com</vt:lpwstr>
  </property>
</Properties>
</file>