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1075318"/>
            <a:ext cx="6669024" cy="10661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0143" y="191912"/>
            <a:ext cx="716280" cy="71586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83463" y="9789048"/>
            <a:ext cx="6675120" cy="0"/>
          </a:xfrm>
          <a:custGeom>
            <a:avLst/>
            <a:gdLst/>
            <a:ahLst/>
            <a:cxnLst/>
            <a:rect l="l" t="t" r="r" b="b"/>
            <a:pathLst>
              <a:path w="6675120" h="0">
                <a:moveTo>
                  <a:pt x="0" y="0"/>
                </a:moveTo>
                <a:lnTo>
                  <a:pt x="6675120" y="0"/>
                </a:lnTo>
              </a:path>
            </a:pathLst>
          </a:custGeom>
          <a:ln w="15231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89504" y="9842357"/>
            <a:ext cx="274319" cy="5787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47231" y="31022"/>
            <a:ext cx="3248025" cy="634365"/>
          </a:xfrm>
          <a:prstGeom prst="rect">
            <a:avLst/>
          </a:prstGeom>
        </p:spPr>
        <p:txBody>
          <a:bodyPr wrap="square" lIns="0" tIns="96520" rIns="0" bIns="0" rtlCol="0" vert="horz">
            <a:spAutoFit/>
          </a:bodyPr>
          <a:lstStyle/>
          <a:p>
            <a:pPr marL="45720">
              <a:lnSpc>
                <a:spcPct val="100000"/>
              </a:lnSpc>
              <a:spcBef>
                <a:spcPts val="760"/>
              </a:spcBef>
            </a:pPr>
            <a:r>
              <a:rPr dirty="0" baseline="6944" sz="1800" b="1">
                <a:solidFill>
                  <a:srgbClr val="0F0F0F"/>
                </a:solidFill>
                <a:latin typeface="Arial"/>
                <a:cs typeface="Arial"/>
              </a:rPr>
              <a:t>P</a:t>
            </a:r>
            <a:r>
              <a:rPr dirty="0" baseline="2314" sz="1800" b="1">
                <a:solidFill>
                  <a:srgbClr val="0F0F0F"/>
                </a:solidFill>
                <a:latin typeface="Arial"/>
                <a:cs typeface="Arial"/>
              </a:rPr>
              <a:t>REFEITURA</a:t>
            </a:r>
            <a:r>
              <a:rPr dirty="0" baseline="2314" sz="1800" spc="-7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baseline="2314" sz="1800" b="1">
                <a:solidFill>
                  <a:srgbClr val="111111"/>
                </a:solidFill>
                <a:latin typeface="Arial"/>
                <a:cs typeface="Arial"/>
              </a:rPr>
              <a:t>MUNICIPAL </a:t>
            </a:r>
            <a:r>
              <a:rPr dirty="0" baseline="2314" sz="180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baseline="2314" sz="1800" spc="-97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baseline="2314" sz="1800" spc="-15" b="1">
                <a:solidFill>
                  <a:srgbClr val="151515"/>
                </a:solidFill>
                <a:latin typeface="Arial"/>
                <a:cs typeface="Arial"/>
              </a:rPr>
              <a:t>SEROPEDIC</a:t>
            </a:r>
            <a:r>
              <a:rPr dirty="0" sz="1200" spc="-10" b="1">
                <a:solidFill>
                  <a:srgbClr val="151515"/>
                </a:solidFill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  <a:p>
            <a:pPr marL="38100" marR="2050414" indent="2540">
              <a:lnSpc>
                <a:spcPct val="117600"/>
              </a:lnSpc>
              <a:spcBef>
                <a:spcPts val="290"/>
              </a:spcBef>
            </a:pP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E0E0E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6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34580" y="1378156"/>
            <a:ext cx="3044825" cy="697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41400">
              <a:lnSpc>
                <a:spcPct val="100000"/>
              </a:lnSpc>
              <a:spcBef>
                <a:spcPts val="100"/>
              </a:spcBef>
            </a:pP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Dacreto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0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3063 </a:t>
            </a:r>
            <a:r>
              <a:rPr dirty="0" sz="850" spc="-45">
                <a:solidFill>
                  <a:srgbClr val="151515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7</a:t>
            </a:r>
            <a:r>
              <a:rPr dirty="0" sz="850" spc="3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novembro,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9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59690" marR="165100" indent="3175">
              <a:lnSpc>
                <a:spcPts val="890"/>
              </a:lnSpc>
            </a:pP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4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R$473.706,51,</a:t>
            </a:r>
            <a:r>
              <a:rPr dirty="0" sz="850" spc="9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30">
                <a:solidFill>
                  <a:srgbClr val="151515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8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80808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50" spc="5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E0E0E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29275" y="2589029"/>
            <a:ext cx="6561455" cy="915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 marR="43180" indent="822960">
              <a:lnSpc>
                <a:spcPct val="122300"/>
              </a:lnSpc>
              <a:spcBef>
                <a:spcPts val="100"/>
              </a:spcBef>
            </a:pPr>
            <a:r>
              <a:rPr dirty="0" baseline="19607" sz="1275">
                <a:solidFill>
                  <a:srgbClr val="2D2D2D"/>
                </a:solidFill>
                <a:latin typeface="Lucida Sans Unicode"/>
                <a:cs typeface="Lucida Sans Unicode"/>
              </a:rPr>
              <a:t>0</a:t>
            </a:r>
            <a:r>
              <a:rPr dirty="0" baseline="19607" sz="1275" spc="217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baseline="16339" sz="1275">
                <a:solidFill>
                  <a:srgbClr val="212121"/>
                </a:solidFill>
                <a:latin typeface="Lucida Sans Unicode"/>
                <a:cs typeface="Lucida Sans Unicode"/>
              </a:rPr>
              <a:t>PREFEITO</a:t>
            </a:r>
            <a:r>
              <a:rPr dirty="0" baseline="16339" sz="1275" spc="-22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52">
                <a:solidFill>
                  <a:srgbClr val="0A0A0A"/>
                </a:solidFill>
                <a:latin typeface="Lucida Sans Unicode"/>
                <a:cs typeface="Lucida Sans Unicode"/>
              </a:rPr>
              <a:t>MUNICIPAL,</a:t>
            </a:r>
            <a:r>
              <a:rPr dirty="0" baseline="13071" sz="1275" spc="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20">
                <a:solidFill>
                  <a:srgbClr val="262626"/>
                </a:solidFill>
                <a:latin typeface="Lucida Sans Unicode"/>
                <a:cs typeface="Lucida Sans Unicode"/>
              </a:rPr>
              <a:t>no</a:t>
            </a:r>
            <a:r>
              <a:rPr dirty="0" baseline="9803" sz="1275" spc="-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97">
                <a:solidFill>
                  <a:srgbClr val="242424"/>
                </a:solidFill>
                <a:latin typeface="Lucida Sans Unicode"/>
                <a:cs typeface="Lucida Sans Unicode"/>
              </a:rPr>
              <a:t>uso </a:t>
            </a:r>
            <a:r>
              <a:rPr dirty="0" baseline="9803" sz="1275" spc="-67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baseline="9803" sz="1275" spc="-13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E0E0E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2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constituclonais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que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150">
                <a:latin typeface="Lucida Sans Unicode"/>
                <a:cs typeface="Lucida Sans Unicode"/>
              </a:rPr>
              <a:t>the</a:t>
            </a:r>
            <a:r>
              <a:rPr dirty="0" baseline="-9803" sz="1275" spc="-37">
                <a:latin typeface="Lucida Sans Unicode"/>
                <a:cs typeface="Lucida Sans Unicode"/>
              </a:rPr>
              <a:t> </a:t>
            </a:r>
            <a:r>
              <a:rPr dirty="0" baseline="-9803" sz="1275" spc="-127">
                <a:solidFill>
                  <a:srgbClr val="161616"/>
                </a:solidFill>
                <a:latin typeface="Lucida Sans Unicode"/>
                <a:cs typeface="Lucida Sans Unicode"/>
              </a:rPr>
              <a:t>confere</a:t>
            </a:r>
            <a:r>
              <a:rPr dirty="0" baseline="-9803" sz="1275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-13071" sz="1275" spc="-120">
                <a:solidFill>
                  <a:srgbClr val="414141"/>
                </a:solidFill>
                <a:latin typeface="Lucida Sans Unicode"/>
                <a:cs typeface="Lucida Sans Unicode"/>
              </a:rPr>
              <a:t>o</a:t>
            </a:r>
            <a:r>
              <a:rPr dirty="0" baseline="-13071" sz="1275" spc="-7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baseline="-13071" sz="1275" spc="-104">
                <a:solidFill>
                  <a:srgbClr val="111111"/>
                </a:solidFill>
                <a:latin typeface="Lucida Sans Unicode"/>
                <a:cs typeface="Lucida Sans Unicode"/>
              </a:rPr>
              <a:t>art. </a:t>
            </a:r>
            <a:r>
              <a:rPr dirty="0" baseline="-13071" sz="1275">
                <a:solidFill>
                  <a:srgbClr val="131313"/>
                </a:solidFill>
                <a:latin typeface="Lucida Sans Unicode"/>
                <a:cs typeface="Lucida Sans Unicode"/>
              </a:rPr>
              <a:t>8º</a:t>
            </a:r>
            <a:r>
              <a:rPr dirty="0" baseline="-13071" sz="1275" spc="254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-16339" sz="1275" spc="-37">
                <a:solidFill>
                  <a:srgbClr val="181818"/>
                </a:solidFill>
                <a:latin typeface="Lucida Sans Unicode"/>
                <a:cs typeface="Lucida Sans Unicode"/>
              </a:rPr>
              <a:t>da </a:t>
            </a:r>
            <a:r>
              <a:rPr dirty="0" baseline="13071" sz="1275" spc="-60">
                <a:solidFill>
                  <a:srgbClr val="161616"/>
                </a:solidFill>
                <a:latin typeface="Lucida Sans Unicode"/>
                <a:cs typeface="Lucida Sans Unicode"/>
              </a:rPr>
              <a:t>Lei</a:t>
            </a:r>
            <a:r>
              <a:rPr dirty="0" baseline="13071" sz="1275" spc="-1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>
                <a:solidFill>
                  <a:srgbClr val="151515"/>
                </a:solidFill>
                <a:latin typeface="Lucida Sans Unicode"/>
                <a:cs typeface="Lucida Sans Unicode"/>
              </a:rPr>
              <a:t>n°</a:t>
            </a:r>
            <a:r>
              <a:rPr dirty="0" baseline="13071" sz="1275" spc="-1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42">
                <a:solidFill>
                  <a:srgbClr val="242424"/>
                </a:solidFill>
                <a:latin typeface="Lucida Sans Unicode"/>
                <a:cs typeface="Lucida Sans Unicode"/>
              </a:rPr>
              <a:t>859</a:t>
            </a:r>
            <a:r>
              <a:rPr dirty="0" baseline="9803" sz="1275" spc="-67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67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baseline="9803" sz="1275" spc="-127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65">
                <a:solidFill>
                  <a:srgbClr val="1C1C1C"/>
                </a:solidFill>
                <a:latin typeface="Lucida Sans Unicode"/>
                <a:cs typeface="Lucida Sans Unicode"/>
              </a:rPr>
              <a:t>10</a:t>
            </a:r>
            <a:r>
              <a:rPr dirty="0" baseline="9803" sz="1275" spc="-22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11111"/>
                </a:solidFill>
                <a:latin typeface="Lucida Sans Unicode"/>
                <a:cs typeface="Lucida Sans Unicode"/>
              </a:rPr>
              <a:t>dezembro</a:t>
            </a:r>
            <a:r>
              <a:rPr dirty="0" sz="85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100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8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Lucida Sans Unicode"/>
                <a:cs typeface="Lucida Sans Unicode"/>
              </a:rPr>
              <a:t>na</a:t>
            </a:r>
            <a:r>
              <a:rPr dirty="0" sz="850" spc="-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ediçăo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E0E0E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9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161616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89">
                <a:latin typeface="Lucida Sans Unicode"/>
                <a:cs typeface="Lucida Sans Unicode"/>
              </a:rPr>
              <a:t>de</a:t>
            </a:r>
            <a:r>
              <a:rPr dirty="0" baseline="-9803" sz="1275" spc="-112">
                <a:latin typeface="Lucida Sans Unicode"/>
                <a:cs typeface="Lucida Sans Unicode"/>
              </a:rPr>
              <a:t> </a:t>
            </a:r>
            <a:r>
              <a:rPr dirty="0" baseline="-13071" sz="1275" spc="-52">
                <a:latin typeface="Lucida Sans Unicode"/>
                <a:cs typeface="Lucida Sans Unicode"/>
              </a:rPr>
              <a:t>10112/2024</a:t>
            </a:r>
            <a:endParaRPr baseline="-13071" sz="1275">
              <a:latin typeface="Lucida Sans Unicode"/>
              <a:cs typeface="Lucida Sans Unicode"/>
            </a:endParaRPr>
          </a:p>
          <a:p>
            <a:pPr marL="50800">
              <a:lnSpc>
                <a:spcPct val="100000"/>
              </a:lnSpc>
              <a:spcBef>
                <a:spcPts val="1135"/>
              </a:spcBef>
            </a:pPr>
            <a:r>
              <a:rPr dirty="0" u="dbl" sz="850" spc="-70">
                <a:solidFill>
                  <a:srgbClr val="424242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dbl" sz="850" spc="-85">
                <a:solidFill>
                  <a:srgbClr val="424242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dbl" sz="850">
                <a:solidFill>
                  <a:srgbClr val="2D2D2D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dbl" sz="850" spc="95">
                <a:solidFill>
                  <a:srgbClr val="2D2D2D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dbl" sz="850" spc="-10">
                <a:solidFill>
                  <a:srgbClr val="595959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dbl" sz="850" spc="-75">
                <a:solidFill>
                  <a:srgbClr val="595959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dbl" sz="850" spc="50">
                <a:solidFill>
                  <a:srgbClr val="363636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dbl" sz="850" spc="-65">
                <a:solidFill>
                  <a:srgbClr val="363636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dbl" sz="850">
                <a:solidFill>
                  <a:srgbClr val="2F2F2F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sz="850" spc="4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u="sng" sz="850" spc="-90">
                <a:solidFill>
                  <a:srgbClr val="3B3B3B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0">
                <a:solidFill>
                  <a:srgbClr val="3B3B3B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solidFill>
                  <a:srgbClr val="282828"/>
                </a:solidFill>
                <a:uFill>
                  <a:solidFill>
                    <a:srgbClr val="4B4B4B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364490">
              <a:lnSpc>
                <a:spcPct val="100000"/>
              </a:lnSpc>
            </a:pPr>
            <a:r>
              <a:rPr dirty="0" sz="850" spc="-110">
                <a:solidFill>
                  <a:srgbClr val="1A1A1A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F2F2F"/>
                </a:solidFill>
                <a:latin typeface="Lucida Sans Unicode"/>
                <a:cs typeface="Lucida Sans Unicode"/>
              </a:rPr>
              <a:t>1º </a:t>
            </a:r>
            <a:r>
              <a:rPr dirty="0" sz="850" spc="-190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Fica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7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0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12511" y="4248273"/>
            <a:ext cx="2698115" cy="398780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850" spc="-25">
                <a:solidFill>
                  <a:srgbClr val="242424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Dota</a:t>
            </a:r>
            <a:r>
              <a:rPr dirty="0" u="sng" sz="850" spc="180">
                <a:solidFill>
                  <a:srgbClr val="242424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A1A1A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óe</a:t>
            </a:r>
            <a:r>
              <a:rPr dirty="0" u="sng" sz="850" spc="345">
                <a:solidFill>
                  <a:srgbClr val="1A1A1A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A1A1A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Su</a:t>
            </a:r>
            <a:r>
              <a:rPr dirty="0" u="sng" sz="850" spc="125">
                <a:solidFill>
                  <a:srgbClr val="1A1A1A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lementadas</a:t>
            </a:r>
            <a:r>
              <a:rPr dirty="0" u="sng" sz="850" spc="500"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90"/>
              </a:spcBef>
            </a:pPr>
            <a:r>
              <a:rPr dirty="0" sz="1000" spc="-10" b="1">
                <a:solidFill>
                  <a:srgbClr val="070707"/>
                </a:solidFill>
                <a:latin typeface="Arial"/>
                <a:cs typeface="Arial"/>
              </a:rPr>
              <a:t>PREFEITURA</a:t>
            </a:r>
            <a:r>
              <a:rPr dirty="0" sz="1000" spc="35" b="1">
                <a:solidFill>
                  <a:srgbClr val="070707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000" spc="-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C0C0C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07344" y="4663584"/>
          <a:ext cx="6599555" cy="1535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9615"/>
                <a:gridCol w="5137150"/>
                <a:gridCol w="657860"/>
              </a:tblGrid>
              <a:tr h="143510">
                <a:tc>
                  <a:txBody>
                    <a:bodyPr/>
                    <a:lstStyle/>
                    <a:p>
                      <a:pPr marL="4191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Secretarla</a:t>
                      </a:r>
                      <a:r>
                        <a:rPr dirty="0" sz="850" spc="4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Educaşäo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955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2.067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50" spc="-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Uniformes,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Permanente,</a:t>
                      </a:r>
                      <a:r>
                        <a:rPr dirty="0" sz="850" spc="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9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lnstalaçòes,</a:t>
                      </a:r>
                      <a:r>
                        <a:rPr dirty="0" sz="850" spc="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204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Didátiœ</a:t>
                      </a:r>
                      <a:r>
                        <a:rPr dirty="0" sz="850" spc="-4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9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Distribuiçäo</a:t>
                      </a:r>
                      <a:r>
                        <a:rPr dirty="0" sz="850" spc="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QSE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492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3.3.9.0.32.00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327400" algn="l"/>
                        </a:tabLst>
                      </a:pP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DISTRlBUłÇÂO</a:t>
                      </a:r>
                      <a:r>
                        <a:rPr dirty="0" sz="850" spc="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50" spc="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437.316,80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65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5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10" b="1" i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437.316,80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9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Manuten0ão</a:t>
                      </a:r>
                      <a:r>
                        <a:rPr dirty="0" sz="850" spc="9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50" spc="-3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Administratívas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324225" algn="l"/>
                        </a:tabLst>
                      </a:pPr>
                      <a:r>
                        <a:rPr dirty="0" baseline="6535" sz="1275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6535" sz="1275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baseline="6535" sz="1275" spc="-1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6535" sz="1275" spc="-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6535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50" spc="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36.389.71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52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4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36.389,71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33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Unldade</a:t>
                      </a:r>
                      <a:r>
                        <a:rPr dirty="0" sz="850" spc="1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473.706,51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321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4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1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473.708,51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63644" y="6246026"/>
            <a:ext cx="598741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76884" marR="5080" indent="-464820">
              <a:lnSpc>
                <a:spcPct val="101099"/>
              </a:lnSpc>
              <a:spcBef>
                <a:spcPts val="85"/>
              </a:spcBef>
            </a:pP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6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-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crèdíto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serăo</a:t>
            </a:r>
            <a:r>
              <a:rPr dirty="0" sz="850" spc="-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75">
                <a:solidFill>
                  <a:srgbClr val="262626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0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A2A2A"/>
                </a:solidFill>
                <a:latin typeface="Lucida Sans Unicode"/>
                <a:cs typeface="Lucida Sans Unicode"/>
              </a:rPr>
              <a:t>1º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0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111111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44172" y="6610050"/>
            <a:ext cx="165481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36400"/>
              </a:lnSpc>
              <a:spcBef>
                <a:spcPts val="100"/>
              </a:spcBef>
            </a:pP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lnciso:</a:t>
            </a:r>
            <a:r>
              <a:rPr dirty="0" sz="850" spc="7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łł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55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51515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latin typeface="Lucida Sans Unicode"/>
                <a:cs typeface="Lucida Sans Unicode"/>
              </a:rPr>
              <a:t>III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03367" y="6967861"/>
            <a:ext cx="2700655" cy="37655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heavy" sz="850" spc="-35">
                <a:solidFill>
                  <a:srgbClr val="131313"/>
                </a:solidFill>
                <a:uFill>
                  <a:solidFill>
                    <a:srgbClr val="3F4444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heavy" sz="850" spc="-10">
                <a:solidFill>
                  <a:srgbClr val="131313"/>
                </a:solidFill>
                <a:uFill>
                  <a:solidFill>
                    <a:srgbClr val="3F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0E0E0E"/>
                </a:solidFill>
                <a:uFill>
                  <a:solidFill>
                    <a:srgbClr val="3F4444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50" spc="500">
                <a:solidFill>
                  <a:srgbClr val="0E0E0E"/>
                </a:solidFill>
                <a:uFill>
                  <a:solidFill>
                    <a:srgbClr val="3F4444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265"/>
              </a:spcBef>
            </a:pPr>
            <a:r>
              <a:rPr dirty="0" sz="1050">
                <a:solidFill>
                  <a:srgbClr val="1D1D1D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050" spc="8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-10">
                <a:solidFill>
                  <a:srgbClr val="161616"/>
                </a:solidFill>
                <a:latin typeface="Lucida Sans Unicode"/>
                <a:cs typeface="Lucida Sans Unicode"/>
              </a:rPr>
              <a:t>MUNICIPAL</a:t>
            </a:r>
            <a:r>
              <a:rPr dirty="0" sz="1050" spc="8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0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1050" spc="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-4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04296" y="7359494"/>
          <a:ext cx="6599555" cy="2375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9615"/>
                <a:gridCol w="2559685"/>
                <a:gridCol w="2578100"/>
                <a:gridCol w="655954"/>
              </a:tblGrid>
              <a:tr h="144780">
                <a:tc>
                  <a:txBody>
                    <a:bodyPr/>
                    <a:lstStyle/>
                    <a:p>
                      <a:pPr marL="3873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2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07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2.050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8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Transgorte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Escobar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43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7677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PNATE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6.389,71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Pro)eto</a:t>
                      </a:r>
                      <a:r>
                        <a:rPr dirty="0" sz="850" spc="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5" b="1" i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6.389,71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7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50" spc="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7677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PNAE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7645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Rovalties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37,00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129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6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EXERCICIOS</a:t>
                      </a:r>
                      <a:r>
                        <a:rPr dirty="0" sz="850" spc="1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76771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Recurao»</a:t>
                      </a:r>
                      <a:r>
                        <a:rPr dirty="0" sz="850" spc="-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50" spc="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4.567,62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</a:tr>
              <a:tr h="149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204.604,62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</a:tr>
              <a:tr h="182245">
                <a:tc gridSpan="4"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320"/>
                        </a:spcBef>
                        <a:tabLst>
                          <a:tab pos="838835" algn="l"/>
                        </a:tabLst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2.067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Uniformes,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Permanente,</a:t>
                      </a:r>
                      <a:r>
                        <a:rPr dirty="0" sz="850" spc="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lnstalacôes,</a:t>
                      </a:r>
                      <a:r>
                        <a:rPr dirty="0" sz="850" spc="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2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Didático</a:t>
                      </a:r>
                      <a:r>
                        <a:rPr dirty="0" sz="850" spc="-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9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Distribuiçăo</a:t>
                      </a:r>
                      <a:r>
                        <a:rPr dirty="0" sz="8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QSE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06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1610">
                <a:tc gridSpan="2"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839469" algn="l"/>
                        </a:tabLst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721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Salário-</a:t>
                      </a:r>
                      <a:r>
                        <a:rPr dirty="0" sz="8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Educacão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10.835,17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  <a:tr h="167005">
                <a:tc gridSpan="2"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840740" algn="l"/>
                        </a:tabLst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50" spc="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734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6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Rovalties</a:t>
                      </a:r>
                      <a:r>
                        <a:rPr dirty="0" sz="850" spc="-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287,00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498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8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7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11.122,17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</a:tr>
              <a:tr h="188595">
                <a:tc gridSpan="4"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365"/>
                        </a:spcBef>
                        <a:tabLst>
                          <a:tab pos="843915" algn="l"/>
                        </a:tabLst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2.B08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8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8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6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63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807250" y="6603957"/>
            <a:ext cx="66865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95"/>
              </a:spcBef>
            </a:pP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R$47*.706,51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30">
                <a:solidFill>
                  <a:srgbClr val="0E0E0E"/>
                </a:solidFill>
                <a:latin typeface="Lucida Sans Unicode"/>
                <a:cs typeface="Lucida Sans Unicode"/>
              </a:rPr>
              <a:t>$473.706,51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429761" y="9799195"/>
            <a:ext cx="505459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Lucida Sans Unicode"/>
                <a:cs typeface="Lucida Sans Unicode"/>
              </a:rPr>
              <a:t>Păglne</a:t>
            </a:r>
            <a:r>
              <a:rPr dirty="0" sz="600" spc="-25">
                <a:latin typeface="Lucida Sans Unicode"/>
                <a:cs typeface="Lucida Sans Unicode"/>
              </a:rPr>
              <a:t> </a:t>
            </a:r>
            <a:r>
              <a:rPr dirty="0" sz="600" spc="-10">
                <a:solidFill>
                  <a:srgbClr val="2A2A2A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1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181818"/>
                </a:solidFill>
                <a:latin typeface="Lucida Sans Unicode"/>
                <a:cs typeface="Lucida Sans Unicode"/>
              </a:rPr>
              <a:t>2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384" y="9741832"/>
            <a:ext cx="6669024" cy="17668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9663" y="191912"/>
            <a:ext cx="737616" cy="75546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76144" y="4701851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 h="0">
                <a:moveTo>
                  <a:pt x="0" y="0"/>
                </a:moveTo>
                <a:lnTo>
                  <a:pt x="1953768" y="0"/>
                </a:lnTo>
              </a:path>
            </a:pathLst>
          </a:custGeom>
          <a:ln w="9138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86511" y="1119488"/>
            <a:ext cx="6663055" cy="0"/>
          </a:xfrm>
          <a:custGeom>
            <a:avLst/>
            <a:gdLst/>
            <a:ahLst/>
            <a:cxnLst/>
            <a:rect l="l" t="t" r="r" b="b"/>
            <a:pathLst>
              <a:path w="6663055" h="0">
                <a:moveTo>
                  <a:pt x="0" y="0"/>
                </a:moveTo>
                <a:lnTo>
                  <a:pt x="6662928" y="0"/>
                </a:lnTo>
              </a:path>
            </a:pathLst>
          </a:custGeom>
          <a:ln w="21323">
            <a:solidFill>
              <a:srgbClr val="31313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05575" y="37189"/>
            <a:ext cx="3177540" cy="682625"/>
          </a:xfrm>
          <a:prstGeom prst="rect">
            <a:avLst/>
          </a:prstGeom>
        </p:spPr>
        <p:txBody>
          <a:bodyPr wrap="square" lIns="0" tIns="120650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950"/>
              </a:spcBef>
            </a:pPr>
            <a:r>
              <a:rPr dirty="0" sz="1250" spc="-45" b="1">
                <a:solidFill>
                  <a:srgbClr val="0F0F0F"/>
                </a:solidFill>
                <a:latin typeface="Arial"/>
                <a:cs typeface="Arial"/>
              </a:rPr>
              <a:t>PREFEITURA</a:t>
            </a:r>
            <a:r>
              <a:rPr dirty="0" sz="1250" spc="5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250" spc="-40" b="1">
                <a:solidFill>
                  <a:srgbClr val="0F0F0F"/>
                </a:solidFill>
                <a:latin typeface="Arial"/>
                <a:cs typeface="Arial"/>
              </a:rPr>
              <a:t>MUNICIPAL</a:t>
            </a:r>
            <a:r>
              <a:rPr dirty="0" sz="1250" spc="3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1250" spc="-7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spc="-45" b="1">
                <a:solidFill>
                  <a:srgbClr val="131313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2700" marR="2004695" indent="2540">
              <a:lnSpc>
                <a:spcPct val="119900"/>
              </a:lnSpc>
              <a:spcBef>
                <a:spcPts val="375"/>
              </a:spcBef>
            </a:pP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Maria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7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18607" y="1928724"/>
            <a:ext cx="2701290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heavy" sz="850" spc="-40">
                <a:solidFill>
                  <a:srgbClr val="1F1F1F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heavy" sz="850" spc="5">
                <a:solidFill>
                  <a:srgbClr val="1F1F1F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31313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solidFill>
                  <a:srgbClr val="161616"/>
                </a:solidFill>
                <a:latin typeface="Arial"/>
                <a:cs typeface="Arial"/>
              </a:rPr>
              <a:t>PREFEITURA</a:t>
            </a:r>
            <a:r>
              <a:rPr dirty="0" sz="1000" spc="4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01310" y="2323388"/>
          <a:ext cx="6617970" cy="971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6125"/>
                <a:gridCol w="3159760"/>
                <a:gridCol w="1976755"/>
                <a:gridCol w="659129"/>
              </a:tblGrid>
              <a:tr h="158750">
                <a:tc>
                  <a:txBody>
                    <a:bodyPr/>
                    <a:lstStyle/>
                    <a:p>
                      <a:pPr marL="31750">
                        <a:lnSpc>
                          <a:spcPts val="969"/>
                        </a:lnSpc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”01.09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69"/>
                        </a:lnSpc>
                      </a:pPr>
                      <a:r>
                        <a:rPr dirty="0" sz="8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Educaşão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Manutencăo</a:t>
                      </a:r>
                      <a:r>
                        <a:rPr dirty="0" sz="850" spc="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Operacionalizaçăo</a:t>
                      </a:r>
                      <a:r>
                        <a:rPr dirty="0" sz="850" spc="-1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6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SENTENCAS</a:t>
                      </a:r>
                      <a:r>
                        <a:rPr dirty="0" sz="850" spc="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JUDICIAIS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ts val="1010"/>
                        </a:lnSpc>
                      </a:pP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50" spc="3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Vİnculados</a:t>
                      </a:r>
                      <a:r>
                        <a:rPr dirty="0" sz="850" spc="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3025">
                        <a:lnSpc>
                          <a:spcPts val="1010"/>
                        </a:lnSpc>
                      </a:pPr>
                      <a:r>
                        <a:rPr dirty="0" sz="850" spc="-3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251.590.01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54305">
                <a:tc gridSpan="3">
                  <a:txBody>
                    <a:bodyPr/>
                    <a:lstStyle/>
                    <a:p>
                      <a:pPr marL="3583940">
                        <a:lnSpc>
                          <a:spcPts val="969"/>
                        </a:lnSpc>
                      </a:pP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Atlvldade</a:t>
                      </a:r>
                      <a:r>
                        <a:rPr dirty="0" sz="850" spc="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ts val="969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251.590,01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6530">
                <a:tc gridSpan="3">
                  <a:txBody>
                    <a:bodyPr/>
                    <a:lstStyle/>
                    <a:p>
                      <a:pPr marL="358711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572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473.706,51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43510">
                <a:tc gridSpan="3">
                  <a:txBody>
                    <a:bodyPr/>
                    <a:lstStyle/>
                    <a:p>
                      <a:pPr algn="r" marR="5092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3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Valor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57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473.706,51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640708" y="3391712"/>
            <a:ext cx="5226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95">
                <a:solidFill>
                  <a:srgbClr val="1A1A1A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04">
                <a:solidFill>
                  <a:srgbClr val="343434"/>
                </a:solidFill>
                <a:latin typeface="Lucida Sans Unicode"/>
                <a:cs typeface="Lucida Sans Unicode"/>
              </a:rPr>
              <a:t>3º</a:t>
            </a:r>
            <a:r>
              <a:rPr dirty="0" baseline="9803" sz="1275" spc="-7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75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endParaRPr baseline="9803" sz="1275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44183" y="3373434"/>
            <a:ext cx="349757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42424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8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50" spc="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51515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-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5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Publique-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se,</a:t>
            </a:r>
            <a:r>
              <a:rPr dirty="0" sz="850" spc="8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F1F1F"/>
                </a:solidFill>
                <a:latin typeface="Lucida Sans Unicode"/>
                <a:cs typeface="Lucida Sans Unicode"/>
              </a:rPr>
              <a:t>afixe-</a:t>
            </a:r>
            <a:r>
              <a:rPr dirty="0" sz="850" spc="-105">
                <a:solidFill>
                  <a:srgbClr val="1F1F1F"/>
                </a:solidFill>
                <a:latin typeface="Lucida Sans Unicode"/>
                <a:cs typeface="Lucida Sans Unicode"/>
              </a:rPr>
              <a:t>sa</a:t>
            </a:r>
            <a:r>
              <a:rPr dirty="0" sz="850" spc="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>
                <a:solidFill>
                  <a:srgbClr val="262626"/>
                </a:solidFill>
                <a:latin typeface="Lucida Sans Unicode"/>
                <a:cs typeface="Lucida Sans Unicode"/>
              </a:rPr>
              <a:t>e</a:t>
            </a:r>
            <a:r>
              <a:rPr dirty="0" baseline="9803" sz="1275" spc="-1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57">
                <a:solidFill>
                  <a:srgbClr val="1D1D1D"/>
                </a:solidFill>
                <a:latin typeface="Lucida Sans Unicode"/>
                <a:cs typeface="Lucida Sans Unicode"/>
              </a:rPr>
              <a:t>cumpra-</a:t>
            </a:r>
            <a:r>
              <a:rPr dirty="0" baseline="9803" sz="1275" spc="-37">
                <a:solidFill>
                  <a:srgbClr val="1D1D1D"/>
                </a:solidFill>
                <a:latin typeface="Lucida Sans Unicode"/>
                <a:cs typeface="Lucida Sans Unicode"/>
              </a:rPr>
              <a:t>se.</a:t>
            </a:r>
            <a:endParaRPr baseline="9803" sz="1275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00050" y="4122806"/>
            <a:ext cx="20618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Gabinete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42424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7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Prefeito,</a:t>
            </a:r>
            <a:r>
              <a:rPr dirty="0" sz="850" spc="-6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7</a:t>
            </a:r>
            <a:r>
              <a:rPr dirty="0" sz="850" spc="409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6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novembro,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2025-11-18T17:37:29Z</dcterms:created>
  <dcterms:modified xsi:type="dcterms:W3CDTF">2025-11-18T17:37:29Z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2025-11-18T00:00:00Z</vt:filetime>
  </property>
  <property fmtid="{D5CDD505-2E9C-101B-9397-08002B2CF9AE}" pid="5" name="Producer">
    <vt:lpwstr>Scanner System Image Conversion</vt:lpwstr>
  </property>
</Properties>
</file>