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Relationship Id="rId3" Type="http://schemas.openxmlformats.org/officeDocument/2006/relationships/image" Target="../media/image7.jpg"/><Relationship Id="rId4" Type="http://schemas.openxmlformats.org/officeDocument/2006/relationships/image" Target="../media/image8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359663" y="7551060"/>
          <a:ext cx="6477635" cy="20180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7880"/>
                <a:gridCol w="2722880"/>
                <a:gridCol w="2199005"/>
                <a:gridCol w="660400"/>
              </a:tblGrid>
              <a:tr h="143510">
                <a:tc>
                  <a:txBody>
                    <a:bodyPr/>
                    <a:lstStyle/>
                    <a:p>
                      <a:pPr marL="144780">
                        <a:lnSpc>
                          <a:spcPts val="885"/>
                        </a:lnSpc>
                      </a:pPr>
                      <a:r>
                        <a:rPr dirty="0" sz="800" spc="-1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01.09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5250" marR="3175">
                        <a:lnSpc>
                          <a:spcPts val="885"/>
                        </a:lnSpc>
                      </a:pPr>
                      <a:r>
                        <a:rPr dirty="0" sz="800" spc="-3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1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Munlcipal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Educa58o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2.066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93345" marR="317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5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00" spc="-2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Escolares</a:t>
                      </a:r>
                      <a:r>
                        <a:rPr dirty="0" sz="800" spc="-2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3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Merenda</a:t>
                      </a:r>
                      <a:r>
                        <a:rPr dirty="0" sz="800" spc="2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Escolara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14160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93980" marR="317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1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00" spc="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46672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PNAE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ctr" marL="4000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350.967,93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51130">
                <a:tc>
                  <a:txBody>
                    <a:bodyPr/>
                    <a:lstStyle/>
                    <a:p>
                      <a:pPr marL="14160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93980" marR="317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1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00" spc="2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10287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4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5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800" spc="2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4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Ed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ctr" marL="3810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416.971,60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</a:tr>
              <a:tr h="182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0">
                          <a:solidFill>
                            <a:srgbClr val="2F2F2F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00" spc="-5">
                          <a:solidFill>
                            <a:srgbClr val="2F2F2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75">
                          <a:solidFill>
                            <a:srgbClr val="2F2F2F"/>
                          </a:solidFill>
                          <a:latin typeface="Arial Black"/>
                          <a:cs typeface="Arial Black"/>
                        </a:rPr>
                        <a:t>do</a:t>
                      </a:r>
                      <a:r>
                        <a:rPr dirty="0" sz="800" spc="-40">
                          <a:solidFill>
                            <a:srgbClr val="2F2F2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95">
                          <a:solidFill>
                            <a:srgbClr val="313131"/>
                          </a:solidFill>
                          <a:latin typeface="Arial Black"/>
                          <a:cs typeface="Arial Black"/>
                        </a:rPr>
                        <a:t>Projeto</a:t>
                      </a:r>
                      <a:r>
                        <a:rPr dirty="0" sz="800" spc="20">
                          <a:solidFill>
                            <a:srgbClr val="313131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>
                          <a:solidFill>
                            <a:srgbClr val="212121"/>
                          </a:solidFill>
                          <a:latin typeface="Arial Black"/>
                          <a:cs typeface="Arial Black"/>
                        </a:rPr>
                        <a:t>/ </a:t>
                      </a:r>
                      <a:r>
                        <a:rPr dirty="0" sz="800" spc="-95">
                          <a:solidFill>
                            <a:srgbClr val="212121"/>
                          </a:solidFill>
                          <a:latin typeface="Arial Black"/>
                          <a:cs typeface="Arial Black"/>
                        </a:rPr>
                        <a:t>Atlvldade</a:t>
                      </a:r>
                      <a:r>
                        <a:rPr dirty="0" sz="800" spc="15">
                          <a:solidFill>
                            <a:srgbClr val="212121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25">
                          <a:solidFill>
                            <a:srgbClr val="414141"/>
                          </a:solidFill>
                          <a:latin typeface="Arial Black"/>
                          <a:cs typeface="Arial Black"/>
                        </a:rPr>
                        <a:t>RS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ctr" marL="3492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25">
                          <a:solidFill>
                            <a:srgbClr val="262626"/>
                          </a:solidFill>
                          <a:latin typeface="Arial Black"/>
                          <a:cs typeface="Arial Black"/>
                        </a:rPr>
                        <a:t>767.939,53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4130"/>
                </a:tc>
              </a:tr>
              <a:tr h="1384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869"/>
                        </a:lnSpc>
                        <a:spcBef>
                          <a:spcPts val="120"/>
                        </a:spcBef>
                      </a:pPr>
                      <a:r>
                        <a:rPr dirty="0" sz="800" spc="-2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4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3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7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ctr" marL="38735">
                        <a:lnSpc>
                          <a:spcPts val="869"/>
                        </a:lnSpc>
                        <a:spcBef>
                          <a:spcPts val="120"/>
                        </a:spcBef>
                      </a:pPr>
                      <a:r>
                        <a:rPr dirty="0" sz="800" spc="-1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767.939,53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240"/>
                </a:tc>
              </a:tr>
              <a:tr h="318770">
                <a:tc gridSpan="4">
                  <a:txBody>
                    <a:bodyPr/>
                    <a:lstStyle/>
                    <a:p>
                      <a:pPr marL="146685">
                        <a:lnSpc>
                          <a:spcPct val="100000"/>
                        </a:lnSpc>
                        <a:spcBef>
                          <a:spcPts val="204"/>
                        </a:spcBef>
                        <a:tabLst>
                          <a:tab pos="912494" algn="l"/>
                        </a:tabLst>
                      </a:pPr>
                      <a:r>
                        <a:rPr dirty="0" sz="70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01.35</a:t>
                      </a:r>
                      <a:r>
                        <a:rPr dirty="0" sz="70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750" spc="2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750" spc="2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3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Defesa</a:t>
                      </a:r>
                      <a:r>
                        <a:rPr dirty="0" sz="750" spc="4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Glvll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  <a:p>
                      <a:pPr marL="145415">
                        <a:lnSpc>
                          <a:spcPts val="990"/>
                        </a:lnSpc>
                        <a:spcBef>
                          <a:spcPts val="320"/>
                        </a:spcBef>
                        <a:tabLst>
                          <a:tab pos="913765" algn="l"/>
                        </a:tabLst>
                      </a:pPr>
                      <a:r>
                        <a:rPr dirty="0" sz="90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2.018</a:t>
                      </a:r>
                      <a:r>
                        <a:rPr dirty="0" sz="90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3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MANUTENÇÃO,</a:t>
                      </a:r>
                      <a:r>
                        <a:rPr dirty="0" sz="800" spc="12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ADMINISTRAÇÃO</a:t>
                      </a:r>
                      <a:r>
                        <a:rPr dirty="0" sz="800" spc="10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114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OPERACIONALIZAÇAO</a:t>
                      </a:r>
                      <a:r>
                        <a:rPr dirty="0" sz="800" spc="-7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SUBSECRETARIA</a:t>
                      </a:r>
                      <a:r>
                        <a:rPr dirty="0" sz="800" spc="9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3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DEFESA</a:t>
                      </a:r>
                      <a:r>
                        <a:rPr dirty="0" sz="800" spc="3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CIVIL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034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1610"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5560"/>
                </a:tc>
                <a:tc>
                  <a:txBody>
                    <a:bodyPr/>
                    <a:lstStyle/>
                    <a:p>
                      <a:pPr marL="100330" marR="317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80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1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00" spc="2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 algn="r" marR="10160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800" spc="-4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de </a:t>
                      </a:r>
                      <a:r>
                        <a:rPr dirty="0" sz="800" spc="-7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800" spc="3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2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Sa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 algn="ctr" marL="5016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80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200.000,00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9209"/>
                </a:tc>
              </a:tr>
              <a:tr h="162560"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3.3.9.0.36.01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2870" marR="317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10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SERVIÇOS</a:t>
                      </a:r>
                      <a:r>
                        <a:rPr dirty="0" sz="800" spc="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9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00" spc="7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3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F(SICA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10223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4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1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7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2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Sa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ctr" marL="5016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200.000,00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59385">
                <a:tc>
                  <a:txBody>
                    <a:bodyPr/>
                    <a:lstStyle/>
                    <a:p>
                      <a:pPr marL="1511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sz="800" spc="6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SERVICOS</a:t>
                      </a:r>
                      <a:r>
                        <a:rPr dirty="0" sz="800" spc="75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7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00" spc="7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6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19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JURIDICA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9906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4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5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800" spc="2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Sa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ctr" marL="10604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28.695,44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</a:tr>
              <a:tr h="255270"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4.4.9.0.52.00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>
                    <a:lnB w="12700">
                      <a:solidFill>
                        <a:srgbClr val="48484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0" marR="317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EQUIPAMENTOS </a:t>
                      </a:r>
                      <a:r>
                        <a:rPr dirty="0" sz="80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00" spc="-2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PERMANENTE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9525">
                    <a:lnB w="9525">
                      <a:solidFill>
                        <a:srgbClr val="48484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906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4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800" spc="2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5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Sa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9525">
                    <a:lnB w="9525">
                      <a:solidFill>
                        <a:srgbClr val="48484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0795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98.500,00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9525">
                    <a:lnB w="9525">
                      <a:solidFill>
                        <a:srgbClr val="48484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" name="object 3" descr=""/>
          <p:cNvSpPr/>
          <p:nvPr/>
        </p:nvSpPr>
        <p:spPr>
          <a:xfrm>
            <a:off x="320040" y="1265707"/>
            <a:ext cx="6388735" cy="0"/>
          </a:xfrm>
          <a:custGeom>
            <a:avLst/>
            <a:gdLst/>
            <a:ahLst/>
            <a:cxnLst/>
            <a:rect l="l" t="t" r="r" b="b"/>
            <a:pathLst>
              <a:path w="6388734" h="0">
                <a:moveTo>
                  <a:pt x="0" y="0"/>
                </a:moveTo>
                <a:lnTo>
                  <a:pt x="6388608" y="0"/>
                </a:lnTo>
              </a:path>
            </a:pathLst>
          </a:custGeom>
          <a:ln w="21323">
            <a:solidFill>
              <a:srgbClr val="38383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4" name="object 4" descr=""/>
          <p:cNvGrpSpPr/>
          <p:nvPr/>
        </p:nvGrpSpPr>
        <p:grpSpPr>
          <a:xfrm>
            <a:off x="460248" y="536135"/>
            <a:ext cx="603885" cy="557530"/>
            <a:chOff x="460248" y="536135"/>
            <a:chExt cx="603885" cy="557530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60248" y="758510"/>
              <a:ext cx="603504" cy="335084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3400" y="536135"/>
              <a:ext cx="387096" cy="496534"/>
            </a:xfrm>
            <a:prstGeom prst="rect">
              <a:avLst/>
            </a:prstGeom>
          </p:spPr>
        </p:pic>
      </p:grpSp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852927" y="9619983"/>
            <a:ext cx="262127" cy="54832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266688" y="9607798"/>
            <a:ext cx="445008" cy="67016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05384" y="755464"/>
            <a:ext cx="155448" cy="134033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648384" y="298268"/>
            <a:ext cx="6062980" cy="18580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05790">
              <a:lnSpc>
                <a:spcPct val="100000"/>
              </a:lnSpc>
              <a:spcBef>
                <a:spcPts val="100"/>
              </a:spcBef>
            </a:pPr>
            <a:r>
              <a:rPr dirty="0" sz="1150" spc="-10" b="1">
                <a:solidFill>
                  <a:srgbClr val="1F1F1F"/>
                </a:solidFill>
                <a:latin typeface="Arial"/>
                <a:cs typeface="Arial"/>
              </a:rPr>
              <a:t>PREFEITURA</a:t>
            </a:r>
            <a:r>
              <a:rPr dirty="0" sz="1150" spc="8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181818"/>
                </a:solidFill>
                <a:latin typeface="Arial"/>
                <a:cs typeface="Arial"/>
              </a:rPr>
              <a:t>MUNICIPAL</a:t>
            </a:r>
            <a:r>
              <a:rPr dirty="0" sz="1150" spc="-5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82828"/>
                </a:solidFill>
                <a:latin typeface="Arial"/>
                <a:cs typeface="Arial"/>
              </a:rPr>
              <a:t>DE</a:t>
            </a:r>
            <a:r>
              <a:rPr dirty="0" sz="1150" spc="-35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1D1D1D"/>
                </a:solidFill>
                <a:latin typeface="Arial"/>
                <a:cs typeface="Arial"/>
              </a:rPr>
              <a:t>SEROPEÖICA</a:t>
            </a:r>
            <a:endParaRPr sz="1150">
              <a:latin typeface="Arial"/>
              <a:cs typeface="Arial"/>
            </a:endParaRPr>
          </a:p>
          <a:p>
            <a:pPr marL="603885" marR="4348480">
              <a:lnSpc>
                <a:spcPct val="119900"/>
              </a:lnSpc>
              <a:spcBef>
                <a:spcPts val="409"/>
              </a:spcBef>
            </a:pPr>
            <a:r>
              <a:rPr dirty="0" sz="800">
                <a:solidFill>
                  <a:srgbClr val="1D1D1D"/>
                </a:solidFill>
                <a:latin typeface="Lucida Sans Unicode"/>
                <a:cs typeface="Lucida Sans Unicode"/>
              </a:rPr>
              <a:t>Rua</a:t>
            </a:r>
            <a:r>
              <a:rPr dirty="0" sz="800" spc="-5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181818"/>
                </a:solidFill>
                <a:latin typeface="Lucida Sans Unicode"/>
                <a:cs typeface="Lucida Sans Unicode"/>
              </a:rPr>
              <a:t>Maria</a:t>
            </a:r>
            <a:r>
              <a:rPr dirty="0" sz="80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111111"/>
                </a:solidFill>
                <a:latin typeface="Lucida Sans Unicode"/>
                <a:cs typeface="Lucida Sans Unicode"/>
              </a:rPr>
              <a:t>Lourenço,</a:t>
            </a:r>
            <a:r>
              <a:rPr dirty="0" sz="800" spc="-4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282828"/>
                </a:solidFill>
                <a:latin typeface="Lucida Sans Unicode"/>
                <a:cs typeface="Lucida Sans Unicode"/>
              </a:rPr>
              <a:t>18 </a:t>
            </a:r>
            <a:r>
              <a:rPr dirty="0" sz="800" spc="-25">
                <a:solidFill>
                  <a:srgbClr val="131313"/>
                </a:solidFill>
                <a:latin typeface="Lucida Sans Unicode"/>
                <a:cs typeface="Lucida Sans Unicode"/>
              </a:rPr>
              <a:t>Fazenda</a:t>
            </a:r>
            <a:r>
              <a:rPr dirty="0" sz="800" spc="-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242424"/>
                </a:solidFill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735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dirty="0" sz="800" spc="-80">
                <a:solidFill>
                  <a:srgbClr val="232323"/>
                </a:solidFill>
                <a:latin typeface="Lucida Sans Unicode"/>
                <a:cs typeface="Lucida Sans Unicode"/>
              </a:rPr>
              <a:t>Republicar</a:t>
            </a:r>
            <a:r>
              <a:rPr dirty="0" sz="800" spc="-2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212121"/>
                </a:solidFill>
                <a:latin typeface="Lucida Sans Unicode"/>
                <a:cs typeface="Lucida Sans Unicode"/>
              </a:rPr>
              <a:t>por</a:t>
            </a:r>
            <a:r>
              <a:rPr dirty="0" sz="800" spc="-10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131313"/>
                </a:solidFill>
                <a:latin typeface="Lucida Sans Unicode"/>
                <a:cs typeface="Lucida Sans Unicode"/>
              </a:rPr>
              <a:t>haver</a:t>
            </a:r>
            <a:r>
              <a:rPr dirty="0" sz="800" spc="-4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1F1F1F"/>
                </a:solidFill>
                <a:latin typeface="Lucida Sans Unicode"/>
                <a:cs typeface="Lucida Sans Unicode"/>
              </a:rPr>
              <a:t>incorreção</a:t>
            </a:r>
            <a:r>
              <a:rPr dirty="0" sz="800" spc="2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343434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10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232323"/>
                </a:solidFill>
                <a:latin typeface="Lucida Sans Unicode"/>
                <a:cs typeface="Lucida Sans Unicode"/>
              </a:rPr>
              <a:t>Boletim</a:t>
            </a:r>
            <a:r>
              <a:rPr dirty="0" sz="800" spc="-5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232323"/>
                </a:solidFill>
                <a:latin typeface="Lucida Sans Unicode"/>
                <a:cs typeface="Lucida Sans Unicode"/>
              </a:rPr>
              <a:t>Oficial </a:t>
            </a:r>
            <a:r>
              <a:rPr dirty="0" sz="800" spc="-85">
                <a:solidFill>
                  <a:srgbClr val="262626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7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5">
                <a:solidFill>
                  <a:srgbClr val="212121"/>
                </a:solidFill>
                <a:latin typeface="Lucida Sans Unicode"/>
                <a:cs typeface="Lucida Sans Unicode"/>
              </a:rPr>
              <a:t>Munciplo</a:t>
            </a:r>
            <a:r>
              <a:rPr dirty="0" sz="800" spc="-1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242424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7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5">
                <a:solidFill>
                  <a:srgbClr val="232323"/>
                </a:solidFill>
                <a:latin typeface="Lucida Sans Unicode"/>
                <a:cs typeface="Lucida Sans Unicode"/>
              </a:rPr>
              <a:t>Serop+dlce</a:t>
            </a:r>
            <a:r>
              <a:rPr dirty="0" sz="800" spc="-3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2F2F2F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10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2A2A2A"/>
                </a:solidFill>
                <a:latin typeface="Lucida Sans Unicode"/>
                <a:cs typeface="Lucida Sans Unicode"/>
              </a:rPr>
              <a:t>Edição</a:t>
            </a:r>
            <a:r>
              <a:rPr dirty="0" sz="800" spc="-3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282828"/>
                </a:solidFill>
                <a:latin typeface="Lucida Sans Unicode"/>
                <a:cs typeface="Lucida Sans Unicode"/>
              </a:rPr>
              <a:t>Extra</a:t>
            </a:r>
            <a:r>
              <a:rPr dirty="0" sz="800" spc="-1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2D2D2D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-5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10">
                <a:solidFill>
                  <a:srgbClr val="1D1D1D"/>
                </a:solidFill>
                <a:latin typeface="Lucida Sans Unicode"/>
                <a:cs typeface="Lucida Sans Unicode"/>
              </a:rPr>
              <a:t>2.242</a:t>
            </a:r>
            <a:r>
              <a:rPr dirty="0" sz="800" spc="17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solidFill>
                  <a:srgbClr val="282828"/>
                </a:solidFill>
                <a:latin typeface="Lucida Sans Unicode"/>
                <a:cs typeface="Lucida Sans Unicode"/>
              </a:rPr>
              <a:t>Ano</a:t>
            </a:r>
            <a:r>
              <a:rPr dirty="0" sz="800" spc="-3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212121"/>
                </a:solidFill>
                <a:latin typeface="Lucida Sans Unicode"/>
                <a:cs typeface="Lucida Sans Unicode"/>
              </a:rPr>
              <a:t>VIII</a:t>
            </a:r>
            <a:r>
              <a:rPr dirty="0" sz="800" spc="-8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5">
                <a:solidFill>
                  <a:srgbClr val="2D2D2D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120">
                <a:solidFill>
                  <a:srgbClr val="262626"/>
                </a:solidFill>
                <a:latin typeface="Lucida Sans Unicode"/>
                <a:cs typeface="Lucida Sans Unicode"/>
              </a:rPr>
              <a:t>18</a:t>
            </a:r>
            <a:r>
              <a:rPr dirty="0" sz="800" spc="-3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242424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11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0">
                <a:solidFill>
                  <a:srgbClr val="282828"/>
                </a:solidFill>
                <a:latin typeface="Lucida Sans Unicode"/>
                <a:cs typeface="Lucida Sans Unicode"/>
              </a:rPr>
              <a:t>setembro</a:t>
            </a:r>
            <a:r>
              <a:rPr dirty="0" sz="800" spc="-2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232323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8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35">
                <a:solidFill>
                  <a:srgbClr val="282828"/>
                </a:solidFill>
                <a:latin typeface="Lucida Sans Unicode"/>
                <a:cs typeface="Lucida Sans Unicode"/>
              </a:rPr>
              <a:t>2026</a:t>
            </a:r>
            <a:r>
              <a:rPr dirty="0" sz="800" spc="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5">
                <a:solidFill>
                  <a:srgbClr val="262626"/>
                </a:solidFill>
                <a:latin typeface="Lucida Sans Unicode"/>
                <a:cs typeface="Lucida Sans Unicode"/>
              </a:rPr>
              <a:t>(Quinta-</a:t>
            </a:r>
            <a:r>
              <a:rPr dirty="0" sz="800" spc="-10">
                <a:solidFill>
                  <a:srgbClr val="262626"/>
                </a:solidFill>
                <a:latin typeface="Lucida Sans Unicode"/>
                <a:cs typeface="Lucida Sans Unicode"/>
              </a:rPr>
              <a:t>Feira)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050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4121150">
              <a:lnSpc>
                <a:spcPct val="100000"/>
              </a:lnSpc>
            </a:pPr>
            <a:r>
              <a:rPr dirty="0" sz="800" spc="-70">
                <a:latin typeface="Lucida Sans Unicode"/>
                <a:cs typeface="Lucida Sans Unicode"/>
              </a:rPr>
              <a:t>Decreto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32323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-9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2F2F2F"/>
                </a:solidFill>
                <a:latin typeface="Lucida Sans Unicode"/>
                <a:cs typeface="Lucida Sans Unicode"/>
              </a:rPr>
              <a:t>3023</a:t>
            </a:r>
            <a:r>
              <a:rPr dirty="0" sz="800" spc="-6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333333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9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F2F2F"/>
                </a:solidFill>
                <a:latin typeface="Lucida Sans Unicode"/>
                <a:cs typeface="Lucida Sans Unicode"/>
              </a:rPr>
              <a:t>18</a:t>
            </a:r>
            <a:r>
              <a:rPr dirty="0" sz="800" spc="31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32323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11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1D1D1D"/>
                </a:solidFill>
                <a:latin typeface="Lucida Sans Unicode"/>
                <a:cs typeface="Lucida Sans Unicode"/>
              </a:rPr>
              <a:t>setembro,</a:t>
            </a:r>
            <a:r>
              <a:rPr dirty="0" sz="800" spc="-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2B2B2B"/>
                </a:solidFill>
                <a:latin typeface="Lucida Sans Unicode"/>
                <a:cs typeface="Lucida Sans Unicode"/>
              </a:rPr>
              <a:t>2025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800">
              <a:latin typeface="Lucida Sans Unicode"/>
              <a:cs typeface="Lucida Sans Unicode"/>
            </a:endParaRPr>
          </a:p>
          <a:p>
            <a:pPr marL="3218180" marR="63500">
              <a:lnSpc>
                <a:spcPts val="860"/>
              </a:lnSpc>
            </a:pPr>
            <a:r>
              <a:rPr dirty="0" sz="800" spc="-100">
                <a:solidFill>
                  <a:srgbClr val="1A1A1A"/>
                </a:solidFill>
                <a:latin typeface="Lucida Sans Unicode"/>
                <a:cs typeface="Lucida Sans Unicode"/>
              </a:rPr>
              <a:t>Ab,re</a:t>
            </a:r>
            <a:r>
              <a:rPr dirty="0" sz="800" spc="-1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161616"/>
                </a:solidFill>
                <a:latin typeface="Lucida Sans Unicode"/>
                <a:cs typeface="Lucida Sans Unicode"/>
              </a:rPr>
              <a:t>cr0dito</a:t>
            </a:r>
            <a:r>
              <a:rPr dirty="0" sz="800" spc="2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131313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00" spc="5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no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1C1C1C"/>
                </a:solidFill>
                <a:latin typeface="Lucida Sans Unicode"/>
                <a:cs typeface="Lucida Sans Unicode"/>
              </a:rPr>
              <a:t>valor</a:t>
            </a:r>
            <a:r>
              <a:rPr dirty="0" sz="800" spc="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1A1A1A"/>
                </a:solidFill>
                <a:latin typeface="Lucida Sans Unicode"/>
                <a:cs typeface="Lucida Sans Unicode"/>
              </a:rPr>
              <a:t>total</a:t>
            </a:r>
            <a:r>
              <a:rPr dirty="0" sz="800" spc="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2A2A2A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131313"/>
                </a:solidFill>
                <a:latin typeface="Lucida Sans Unicode"/>
                <a:cs typeface="Lucida Sans Unicode"/>
              </a:rPr>
              <a:t>R$1.367.939,53,</a:t>
            </a:r>
            <a:r>
              <a:rPr dirty="0" sz="800" spc="-5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1D1D1D"/>
                </a:solidFill>
                <a:latin typeface="Lucida Sans Unicode"/>
                <a:cs typeface="Lucida Sans Unicode"/>
              </a:rPr>
              <a:t>para </a:t>
            </a:r>
            <a:r>
              <a:rPr dirty="0" sz="800" spc="-75">
                <a:solidFill>
                  <a:srgbClr val="131313"/>
                </a:solidFill>
                <a:latin typeface="Lucida Sans Unicode"/>
                <a:cs typeface="Lucida Sans Unicode"/>
              </a:rPr>
              <a:t>fins</a:t>
            </a:r>
            <a:r>
              <a:rPr dirty="0" sz="800" spc="-3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262626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-5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282828"/>
                </a:solidFill>
                <a:latin typeface="Lucida Sans Unicode"/>
                <a:cs typeface="Lucida Sans Unicode"/>
              </a:rPr>
              <a:t>se</a:t>
            </a:r>
            <a:r>
              <a:rPr dirty="0" sz="800" spc="-5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especiflca</a:t>
            </a:r>
            <a:r>
              <a:rPr dirty="0" sz="800" spc="50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43434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8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262626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-1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181818"/>
                </a:solidFill>
                <a:latin typeface="Lucida Sans Unicode"/>
                <a:cs typeface="Lucida Sans Unicode"/>
              </a:rPr>
              <a:t>outras</a:t>
            </a:r>
            <a:r>
              <a:rPr dirty="0" sz="800" spc="-3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provid9ncias.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07592" y="2642593"/>
            <a:ext cx="6203950" cy="90931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15" marR="5080" indent="784225">
              <a:lnSpc>
                <a:spcPct val="137400"/>
              </a:lnSpc>
              <a:spcBef>
                <a:spcPts val="100"/>
              </a:spcBef>
            </a:pPr>
            <a:r>
              <a:rPr dirty="0" sz="800" spc="-10">
                <a:solidFill>
                  <a:srgbClr val="444444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5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61616"/>
                </a:solidFill>
                <a:latin typeface="Lucida Sans Unicode"/>
                <a:cs typeface="Lucida Sans Unicode"/>
              </a:rPr>
              <a:t>PREFEITO</a:t>
            </a:r>
            <a:r>
              <a:rPr dirty="0" sz="800" spc="-1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111111"/>
                </a:solidFill>
                <a:latin typeface="Lucida Sans Unicode"/>
                <a:cs typeface="Lucida Sans Unicode"/>
              </a:rPr>
              <a:t>MUNICIPAL,</a:t>
            </a:r>
            <a:r>
              <a:rPr dirty="0" sz="800" spc="7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1A1A1A"/>
                </a:solidFill>
                <a:latin typeface="Lucida Sans Unicode"/>
                <a:cs typeface="Lucida Sans Unicode"/>
              </a:rPr>
              <a:t>no</a:t>
            </a:r>
            <a:r>
              <a:rPr dirty="0" sz="800" spc="-6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3D3D3D"/>
                </a:solidFill>
                <a:latin typeface="Lucida Sans Unicode"/>
                <a:cs typeface="Lucida Sans Unicode"/>
              </a:rPr>
              <a:t>uso</a:t>
            </a:r>
            <a:r>
              <a:rPr dirty="0" sz="800" spc="-5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282828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6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1F1F1F"/>
                </a:solidFill>
                <a:latin typeface="Lucida Sans Unicode"/>
                <a:cs typeface="Lucida Sans Unicode"/>
              </a:rPr>
              <a:t>suas</a:t>
            </a:r>
            <a:r>
              <a:rPr dirty="0" sz="800" spc="-3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0F0F0F"/>
                </a:solidFill>
                <a:latin typeface="Lucida Sans Unicode"/>
                <a:cs typeface="Lucida Sans Unicode"/>
              </a:rPr>
              <a:t>atribuições</a:t>
            </a:r>
            <a:r>
              <a:rPr dirty="0" sz="800" spc="3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111111"/>
                </a:solidFill>
                <a:latin typeface="Lucida Sans Unicode"/>
                <a:cs typeface="Lucida Sans Unicode"/>
              </a:rPr>
              <a:t>legais,</a:t>
            </a:r>
            <a:r>
              <a:rPr dirty="0" sz="800" spc="-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111111"/>
                </a:solidFill>
                <a:latin typeface="Lucida Sans Unicode"/>
                <a:cs typeface="Lucida Sans Unicode"/>
              </a:rPr>
              <a:t>constitucionais</a:t>
            </a:r>
            <a:r>
              <a:rPr dirty="0" sz="800" spc="-8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A2A2A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7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1D1D1D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4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1F1F1F"/>
                </a:solidFill>
                <a:latin typeface="Lucida Sans Unicode"/>
                <a:cs typeface="Lucida Sans Unicode"/>
              </a:rPr>
              <a:t>acordo</a:t>
            </a:r>
            <a:r>
              <a:rPr dirty="0" sz="800" spc="2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1A1A1A"/>
                </a:solidFill>
                <a:latin typeface="Lucida Sans Unicode"/>
                <a:cs typeface="Lucida Sans Unicode"/>
              </a:rPr>
              <a:t>com</a:t>
            </a:r>
            <a:r>
              <a:rPr dirty="0" sz="800" spc="-1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2A2A2A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3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1A1A1A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-7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212121"/>
                </a:solidFill>
                <a:latin typeface="Lucida Sans Unicode"/>
                <a:cs typeface="Lucida Sans Unicode"/>
              </a:rPr>
              <a:t>lhe confere</a:t>
            </a:r>
            <a:r>
              <a:rPr dirty="0" sz="800" spc="-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313131"/>
                </a:solidFill>
                <a:latin typeface="Lucida Sans Unicode"/>
                <a:cs typeface="Lucida Sans Unicode"/>
              </a:rPr>
              <a:t>o </a:t>
            </a:r>
            <a:r>
              <a:rPr dirty="0" sz="800" spc="-65">
                <a:solidFill>
                  <a:srgbClr val="282828"/>
                </a:solidFill>
                <a:latin typeface="Lucida Sans Unicode"/>
                <a:cs typeface="Lucida Sans Unicode"/>
              </a:rPr>
              <a:t>art.</a:t>
            </a:r>
            <a:r>
              <a:rPr dirty="0" sz="800" spc="-5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12121"/>
                </a:solidFill>
                <a:latin typeface="Lucida Sans Unicode"/>
                <a:cs typeface="Lucida Sans Unicode"/>
              </a:rPr>
              <a:t>8º</a:t>
            </a:r>
            <a:r>
              <a:rPr dirty="0" sz="800" spc="16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2A2A2A"/>
                </a:solidFill>
                <a:latin typeface="Lucida Sans Unicode"/>
                <a:cs typeface="Lucida Sans Unicode"/>
              </a:rPr>
              <a:t>da </a:t>
            </a:r>
            <a:r>
              <a:rPr dirty="0" sz="800" spc="-35">
                <a:solidFill>
                  <a:srgbClr val="212121"/>
                </a:solidFill>
                <a:latin typeface="Lucida Sans Unicode"/>
                <a:cs typeface="Lucida Sans Unicode"/>
              </a:rPr>
              <a:t>Lei</a:t>
            </a:r>
            <a:r>
              <a:rPr dirty="0" sz="800" spc="-5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61616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-9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282828"/>
                </a:solidFill>
                <a:latin typeface="Lucida Sans Unicode"/>
                <a:cs typeface="Lucida Sans Unicode"/>
              </a:rPr>
              <a:t>859</a:t>
            </a:r>
            <a:r>
              <a:rPr dirty="0" sz="800" spc="-5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2D2D2D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114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2D2D2D"/>
                </a:solidFill>
                <a:latin typeface="Lucida Sans Unicode"/>
                <a:cs typeface="Lucida Sans Unicode"/>
              </a:rPr>
              <a:t>10</a:t>
            </a:r>
            <a:r>
              <a:rPr dirty="0" sz="800" spc="-5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242424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7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solidFill>
                  <a:srgbClr val="1A1A1A"/>
                </a:solidFill>
                <a:latin typeface="Lucida Sans Unicode"/>
                <a:cs typeface="Lucida Sans Unicode"/>
              </a:rPr>
              <a:t>dezembro</a:t>
            </a:r>
            <a:r>
              <a:rPr dirty="0" sz="800" spc="4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212121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6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1F1F1F"/>
                </a:solidFill>
                <a:latin typeface="Lucida Sans Unicode"/>
                <a:cs typeface="Lucida Sans Unicode"/>
              </a:rPr>
              <a:t>2024</a:t>
            </a:r>
            <a:r>
              <a:rPr dirty="0" sz="800" spc="-5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60">
                <a:solidFill>
                  <a:srgbClr val="2D2D2D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6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131313"/>
                </a:solidFill>
                <a:latin typeface="Lucida Sans Unicode"/>
                <a:cs typeface="Lucida Sans Unicode"/>
              </a:rPr>
              <a:t>publicada</a:t>
            </a:r>
            <a:r>
              <a:rPr dirty="0" sz="800" spc="5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2B2B2B"/>
                </a:solidFill>
                <a:latin typeface="Lucida Sans Unicode"/>
                <a:cs typeface="Lucida Sans Unicode"/>
              </a:rPr>
              <a:t>na</a:t>
            </a:r>
            <a:r>
              <a:rPr dirty="0" sz="800" spc="-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1A1A1A"/>
                </a:solidFill>
                <a:latin typeface="Lucida Sans Unicode"/>
                <a:cs typeface="Lucida Sans Unicode"/>
              </a:rPr>
              <a:t>edição</a:t>
            </a:r>
            <a:r>
              <a:rPr dirty="0" sz="800" spc="-1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1C1C1C"/>
                </a:solidFill>
                <a:latin typeface="Lucida Sans Unicode"/>
                <a:cs typeface="Lucida Sans Unicode"/>
              </a:rPr>
              <a:t>extra</a:t>
            </a:r>
            <a:r>
              <a:rPr dirty="0" sz="800" spc="2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C1C1C"/>
                </a:solidFill>
                <a:latin typeface="Lucida Sans Unicode"/>
                <a:cs typeface="Lucida Sans Unicode"/>
              </a:rPr>
              <a:t>Il</a:t>
            </a:r>
            <a:r>
              <a:rPr dirty="0" sz="800" spc="-7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D2D2D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-9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282828"/>
                </a:solidFill>
                <a:latin typeface="Lucida Sans Unicode"/>
                <a:cs typeface="Lucida Sans Unicode"/>
              </a:rPr>
              <a:t>1924</a:t>
            </a:r>
            <a:r>
              <a:rPr dirty="0" sz="800" spc="-3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2D2D2D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7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Lucida Sans Unicode"/>
                <a:cs typeface="Lucida Sans Unicode"/>
              </a:rPr>
              <a:t>10/12/2024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1220"/>
              </a:spcBef>
            </a:pPr>
            <a:r>
              <a:rPr dirty="0" u="sng" sz="800" spc="-60">
                <a:solidFill>
                  <a:srgbClr val="313131"/>
                </a:solidFill>
                <a:uFill>
                  <a:solidFill>
                    <a:srgbClr val="4F4F4F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800" spc="-65">
                <a:solidFill>
                  <a:srgbClr val="313131"/>
                </a:solidFill>
                <a:uFill>
                  <a:solidFill>
                    <a:srgbClr val="4F4F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3B3B3B"/>
                </a:solidFill>
                <a:uFill>
                  <a:solidFill>
                    <a:srgbClr val="4F4F4F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00" spc="80">
                <a:solidFill>
                  <a:srgbClr val="3B3B3B"/>
                </a:solidFill>
                <a:uFill>
                  <a:solidFill>
                    <a:srgbClr val="4F4F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2B2B2B"/>
                </a:solidFill>
                <a:uFill>
                  <a:solidFill>
                    <a:srgbClr val="4F4F4F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800" spc="-45">
                <a:solidFill>
                  <a:srgbClr val="2B2B2B"/>
                </a:solidFill>
                <a:uFill>
                  <a:solidFill>
                    <a:srgbClr val="4F4F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2A2A2A"/>
                </a:solidFill>
                <a:uFill>
                  <a:solidFill>
                    <a:srgbClr val="4F4F4F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sng" sz="800" spc="-20">
                <a:solidFill>
                  <a:srgbClr val="2A2A2A"/>
                </a:solidFill>
                <a:uFill>
                  <a:solidFill>
                    <a:srgbClr val="4F4F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2D2D2D"/>
                </a:solidFill>
                <a:uFill>
                  <a:solidFill>
                    <a:srgbClr val="4F4F4F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00" spc="55">
                <a:solidFill>
                  <a:srgbClr val="2D2D2D"/>
                </a:solidFill>
                <a:uFill>
                  <a:solidFill>
                    <a:srgbClr val="4F4F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70">
                <a:solidFill>
                  <a:srgbClr val="343434"/>
                </a:solidFill>
                <a:uFill>
                  <a:solidFill>
                    <a:srgbClr val="4F4F4F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800" spc="-15">
                <a:solidFill>
                  <a:srgbClr val="343434"/>
                </a:solidFill>
                <a:uFill>
                  <a:solidFill>
                    <a:srgbClr val="4F4F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25">
                <a:solidFill>
                  <a:srgbClr val="282828"/>
                </a:solidFill>
                <a:uFill>
                  <a:solidFill>
                    <a:srgbClr val="4F4F4F"/>
                  </a:solidFill>
                </a:uFill>
                <a:latin typeface="Lucida Sans Unicode"/>
                <a:cs typeface="Lucida Sans Unicode"/>
              </a:rPr>
              <a:t>A:</a:t>
            </a:r>
            <a:endParaRPr sz="800">
              <a:latin typeface="Lucida Sans Unicode"/>
              <a:cs typeface="Lucida Sans Unicode"/>
            </a:endParaRPr>
          </a:p>
          <a:p>
            <a:pPr marL="316865">
              <a:lnSpc>
                <a:spcPct val="100000"/>
              </a:lnSpc>
              <a:spcBef>
                <a:spcPts val="1175"/>
              </a:spcBef>
            </a:pPr>
            <a:r>
              <a:rPr dirty="0" sz="800" spc="-80">
                <a:solidFill>
                  <a:srgbClr val="1C1C1C"/>
                </a:solidFill>
                <a:latin typeface="Lucida Sans Unicode"/>
                <a:cs typeface="Lucida Sans Unicode"/>
              </a:rPr>
              <a:t>Artigo</a:t>
            </a:r>
            <a:r>
              <a:rPr dirty="0" sz="800" spc="-5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232323"/>
                </a:solidFill>
                <a:latin typeface="Lucida Sans Unicode"/>
                <a:cs typeface="Lucida Sans Unicode"/>
              </a:rPr>
              <a:t>1º</a:t>
            </a:r>
            <a:r>
              <a:rPr dirty="0" sz="800" spc="-7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3D3D3D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1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212121"/>
                </a:solidFill>
                <a:latin typeface="Lucida Sans Unicode"/>
                <a:cs typeface="Lucida Sans Unicode"/>
              </a:rPr>
              <a:t>Fica</a:t>
            </a:r>
            <a:r>
              <a:rPr dirty="0" sz="800" spc="1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212121"/>
                </a:solidFill>
                <a:latin typeface="Lucida Sans Unicode"/>
                <a:cs typeface="Lucida Sans Unicode"/>
              </a:rPr>
              <a:t>aberto</a:t>
            </a:r>
            <a:r>
              <a:rPr dirty="0" sz="800" spc="-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1A1A1A"/>
                </a:solidFill>
                <a:latin typeface="Lucida Sans Unicode"/>
                <a:cs typeface="Lucida Sans Unicode"/>
              </a:rPr>
              <a:t>crédito</a:t>
            </a:r>
            <a:r>
              <a:rPr dirty="0" sz="800" spc="-2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161616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00" spc="5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2D2D2D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6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131313"/>
                </a:solidFill>
                <a:latin typeface="Lucida Sans Unicode"/>
                <a:cs typeface="Lucida Sans Unicode"/>
              </a:rPr>
              <a:t>seguintes</a:t>
            </a:r>
            <a:r>
              <a:rPr dirty="0" sz="800" spc="1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F1F1F"/>
                </a:solidFill>
                <a:latin typeface="Lucida Sans Unicode"/>
                <a:cs typeface="Lucida Sans Unicode"/>
              </a:rPr>
              <a:t>dotações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61872" y="4264950"/>
            <a:ext cx="2580005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sng" sz="800" spc="-25">
                <a:solidFill>
                  <a:srgbClr val="1F1F1F"/>
                </a:solidFill>
                <a:uFill>
                  <a:solidFill>
                    <a:srgbClr val="484848"/>
                  </a:solidFill>
                </a:uFill>
                <a:latin typeface="Lucida Sans Unicode"/>
                <a:cs typeface="Lucida Sans Unicode"/>
              </a:rPr>
              <a:t>Dotaşoes</a:t>
            </a:r>
            <a:r>
              <a:rPr dirty="0" u="sng" sz="800" spc="-20">
                <a:solidFill>
                  <a:srgbClr val="1F1F1F"/>
                </a:solidFill>
                <a:uFill>
                  <a:solidFill>
                    <a:srgbClr val="4848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10">
                <a:solidFill>
                  <a:srgbClr val="181818"/>
                </a:solidFill>
                <a:uFill>
                  <a:solidFill>
                    <a:srgbClr val="484848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sng" sz="800" spc="500">
                <a:solidFill>
                  <a:srgbClr val="181818"/>
                </a:solidFill>
                <a:uFill>
                  <a:solidFill>
                    <a:srgbClr val="484848"/>
                  </a:solidFill>
                </a:uFill>
                <a:latin typeface="Lucida Sans Unicode"/>
                <a:cs typeface="Lucida Sans Unicode"/>
              </a:rPr>
              <a:t> </a:t>
            </a:r>
            <a:endParaRPr sz="800">
              <a:latin typeface="Lucida Sans Unicode"/>
              <a:cs typeface="Lucida Sans Unicode"/>
            </a:endParaRPr>
          </a:p>
          <a:p>
            <a:pPr marL="61594">
              <a:lnSpc>
                <a:spcPct val="100000"/>
              </a:lnSpc>
              <a:spcBef>
                <a:spcPts val="355"/>
              </a:spcBef>
            </a:pPr>
            <a:r>
              <a:rPr dirty="0" sz="950" spc="-10" b="1">
                <a:solidFill>
                  <a:srgbClr val="181818"/>
                </a:solidFill>
                <a:latin typeface="Arial"/>
                <a:cs typeface="Arial"/>
              </a:rPr>
              <a:t>PREFEITURA</a:t>
            </a:r>
            <a:r>
              <a:rPr dirty="0" sz="950" spc="75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1C1C1C"/>
                </a:solidFill>
                <a:latin typeface="Arial"/>
                <a:cs typeface="Arial"/>
              </a:rPr>
              <a:t>MUNICIPAL</a:t>
            </a:r>
            <a:r>
              <a:rPr dirty="0" sz="950" spc="5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82828"/>
                </a:solidFill>
                <a:latin typeface="Arial"/>
                <a:cs typeface="Arial"/>
              </a:rPr>
              <a:t>DE</a:t>
            </a:r>
            <a:r>
              <a:rPr dirty="0" sz="950" spc="-35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1D1D1D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457803" y="4657145"/>
          <a:ext cx="6327140" cy="17633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1040"/>
                <a:gridCol w="2442845"/>
                <a:gridCol w="2435860"/>
                <a:gridCol w="671195"/>
              </a:tblGrid>
              <a:tr h="140335">
                <a:tc>
                  <a:txBody>
                    <a:bodyPr/>
                    <a:lstStyle/>
                    <a:p>
                      <a:pPr marL="37465">
                        <a:lnSpc>
                          <a:spcPts val="885"/>
                        </a:lnSpc>
                      </a:pPr>
                      <a:r>
                        <a:rPr dirty="0" sz="800" spc="-1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01.03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ts val="885"/>
                        </a:lnSpc>
                      </a:pPr>
                      <a:r>
                        <a:rPr dirty="0" sz="800" spc="-3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Procuradoria</a:t>
                      </a:r>
                      <a:r>
                        <a:rPr dirty="0" sz="800" spc="4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Geral</a:t>
                      </a:r>
                      <a:r>
                        <a:rPr dirty="0" sz="800" spc="-10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5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Municipio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2.795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7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800" spc="1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2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Operacionalização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00" spc="1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2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3.3.9.0.91.00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SENTENÇAS</a:t>
                      </a:r>
                      <a:r>
                        <a:rPr dirty="0" sz="800" spc="17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JUDICIAIS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74422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5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1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2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3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Imposto.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600.000,00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305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2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5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25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2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2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5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600.000,00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30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4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4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14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600.000,00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</a:tr>
              <a:tr h="16129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01.09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3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1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2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Educação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2.066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5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00" spc="-2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Escolares</a:t>
                      </a:r>
                      <a:r>
                        <a:rPr dirty="0" sz="800" spc="-2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3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Merenda</a:t>
                      </a:r>
                      <a:r>
                        <a:rPr dirty="0" sz="800" spc="2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Escolara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383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0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74739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6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RoYalties</a:t>
                      </a:r>
                      <a:r>
                        <a:rPr dirty="0" sz="800" spc="-1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6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8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Educaclo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767.939,53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587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622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3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2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3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1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767.939,53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</a:tr>
              <a:tr h="1797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622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800" spc="-105">
                          <a:solidFill>
                            <a:srgbClr val="1A1A1A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00" spc="-5">
                          <a:solidFill>
                            <a:srgbClr val="1A1A1A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00">
                          <a:solidFill>
                            <a:srgbClr val="383838"/>
                          </a:solidFill>
                          <a:latin typeface="Arial Black"/>
                          <a:cs typeface="Arial Black"/>
                        </a:rPr>
                        <a:t>da</a:t>
                      </a:r>
                      <a:r>
                        <a:rPr dirty="0" sz="800" spc="-55">
                          <a:solidFill>
                            <a:srgbClr val="383838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85">
                          <a:solidFill>
                            <a:srgbClr val="262626"/>
                          </a:solidFill>
                          <a:latin typeface="Arial Black"/>
                          <a:cs typeface="Arial Black"/>
                        </a:rPr>
                        <a:t>Unldade</a:t>
                      </a:r>
                      <a:r>
                        <a:rPr dirty="0" sz="800" spc="160">
                          <a:solidFill>
                            <a:srgbClr val="26262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25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R$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9845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800" spc="-25">
                          <a:solidFill>
                            <a:srgbClr val="212121"/>
                          </a:solidFill>
                          <a:latin typeface="Arial Black"/>
                          <a:cs typeface="Arial Black"/>
                        </a:rPr>
                        <a:t>767.939,53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9845"/>
                </a:tc>
              </a:tr>
              <a:tr h="1289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60400">
                        <a:lnSpc>
                          <a:spcPts val="869"/>
                        </a:lnSpc>
                        <a:spcBef>
                          <a:spcPts val="45"/>
                        </a:spcBef>
                      </a:pPr>
                      <a:r>
                        <a:rPr dirty="0" sz="800" spc="-2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00" spc="-3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Total </a:t>
                      </a:r>
                      <a:r>
                        <a:rPr dirty="0" sz="800" spc="-3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800" spc="3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869"/>
                        </a:lnSpc>
                        <a:spcBef>
                          <a:spcPts val="45"/>
                        </a:spcBef>
                      </a:pPr>
                      <a:r>
                        <a:rPr dirty="0" sz="800" spc="-3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1.367.939,53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715"/>
                </a:tc>
              </a:tr>
            </a:tbl>
          </a:graphicData>
        </a:graphic>
      </p:graphicFrame>
      <p:sp>
        <p:nvSpPr>
          <p:cNvPr id="14" name="object 14" descr=""/>
          <p:cNvSpPr txBox="1"/>
          <p:nvPr/>
        </p:nvSpPr>
        <p:spPr>
          <a:xfrm>
            <a:off x="809417" y="6474745"/>
            <a:ext cx="5737225" cy="2813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55930" marR="5080" indent="-443865">
              <a:lnSpc>
                <a:spcPct val="104900"/>
              </a:lnSpc>
              <a:spcBef>
                <a:spcPts val="100"/>
              </a:spcBef>
            </a:pPr>
            <a:r>
              <a:rPr dirty="0" sz="800" spc="-80">
                <a:solidFill>
                  <a:srgbClr val="2B2B2B"/>
                </a:solidFill>
                <a:latin typeface="Lucida Sans Unicode"/>
                <a:cs typeface="Lucida Sans Unicode"/>
              </a:rPr>
              <a:t>Artigo</a:t>
            </a:r>
            <a:r>
              <a:rPr dirty="0" sz="800" spc="-6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2A2A2A"/>
                </a:solidFill>
                <a:latin typeface="Lucida Sans Unicode"/>
                <a:cs typeface="Lucida Sans Unicode"/>
              </a:rPr>
              <a:t>2º</a:t>
            </a:r>
            <a:r>
              <a:rPr dirty="0" sz="800" spc="-7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333333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9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313131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6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232323"/>
                </a:solidFill>
                <a:latin typeface="Lucida Sans Unicode"/>
                <a:cs typeface="Lucida Sans Unicode"/>
              </a:rPr>
              <a:t>despesas</a:t>
            </a:r>
            <a:r>
              <a:rPr dirty="0" sz="80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232323"/>
                </a:solidFill>
                <a:latin typeface="Lucida Sans Unicode"/>
                <a:cs typeface="Lucida Sans Unicode"/>
              </a:rPr>
              <a:t>decorrentes</a:t>
            </a:r>
            <a:r>
              <a:rPr dirty="0" sz="800" spc="4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232323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1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232323"/>
                </a:solidFill>
                <a:latin typeface="Lucida Sans Unicode"/>
                <a:cs typeface="Lucida Sans Unicode"/>
              </a:rPr>
              <a:t>abertura</a:t>
            </a:r>
            <a:r>
              <a:rPr dirty="0" sz="800" spc="5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232323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7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181818"/>
                </a:solidFill>
                <a:latin typeface="Lucida Sans Unicode"/>
                <a:cs typeface="Lucida Sans Unicode"/>
              </a:rPr>
              <a:t>presente</a:t>
            </a:r>
            <a:r>
              <a:rPr dirty="0" sz="800" spc="2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0A0A0A"/>
                </a:solidFill>
                <a:latin typeface="Lucida Sans Unicode"/>
                <a:cs typeface="Lucida Sans Unicode"/>
              </a:rPr>
              <a:t>crédito</a:t>
            </a:r>
            <a:r>
              <a:rPr dirty="0" sz="800" spc="-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111111"/>
                </a:solidFill>
                <a:latin typeface="Lucida Sans Unicode"/>
                <a:cs typeface="Lucida Sans Unicode"/>
              </a:rPr>
              <a:t>suplementar,</a:t>
            </a:r>
            <a:r>
              <a:rPr dirty="0" sz="800" spc="2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1F1F1F"/>
                </a:solidFill>
                <a:latin typeface="Lucida Sans Unicode"/>
                <a:cs typeface="Lucida Sans Unicode"/>
              </a:rPr>
              <a:t>serâo</a:t>
            </a:r>
            <a:r>
              <a:rPr dirty="0" sz="800" spc="-1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181818"/>
                </a:solidFill>
                <a:latin typeface="Lucida Sans Unicode"/>
                <a:cs typeface="Lucida Sans Unicode"/>
              </a:rPr>
              <a:t>cobertas</a:t>
            </a:r>
            <a:r>
              <a:rPr dirty="0" sz="800" spc="1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solidFill>
                  <a:srgbClr val="1F1F1F"/>
                </a:solidFill>
                <a:latin typeface="Lucida Sans Unicode"/>
                <a:cs typeface="Lucida Sans Unicode"/>
              </a:rPr>
              <a:t>com</a:t>
            </a:r>
            <a:r>
              <a:rPr dirty="0" sz="800" spc="-5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212121"/>
                </a:solidFill>
                <a:latin typeface="Lucida Sans Unicode"/>
                <a:cs typeface="Lucida Sans Unicode"/>
              </a:rPr>
              <a:t>recursos</a:t>
            </a:r>
            <a:r>
              <a:rPr dirty="0" sz="800" spc="-1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313131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7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2F2F2F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-2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1A1A1A"/>
                </a:solidFill>
                <a:latin typeface="Lucida Sans Unicode"/>
                <a:cs typeface="Lucida Sans Unicode"/>
              </a:rPr>
              <a:t>trata</a:t>
            </a:r>
            <a:r>
              <a:rPr dirty="0" sz="800" spc="4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3A3A3A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3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51515"/>
                </a:solidFill>
                <a:latin typeface="Lucida Sans Unicode"/>
                <a:cs typeface="Lucida Sans Unicode"/>
              </a:rPr>
              <a:t>Artigo </a:t>
            </a:r>
            <a:r>
              <a:rPr dirty="0" sz="800" spc="-40">
                <a:solidFill>
                  <a:srgbClr val="1D1D1D"/>
                </a:solidFill>
                <a:latin typeface="Lucida Sans Unicode"/>
                <a:cs typeface="Lucida Sans Unicode"/>
              </a:rPr>
              <a:t>43</a:t>
            </a:r>
            <a:r>
              <a:rPr dirty="0" sz="800" spc="-12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0A0A0A"/>
                </a:solidFill>
                <a:latin typeface="Lucida Sans Unicode"/>
                <a:cs typeface="Lucida Sans Unicode"/>
              </a:rPr>
              <a:t>parágrafo</a:t>
            </a:r>
            <a:r>
              <a:rPr dirty="0" sz="800" spc="1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343434"/>
                </a:solidFill>
                <a:latin typeface="Lucida Sans Unicode"/>
                <a:cs typeface="Lucida Sans Unicode"/>
              </a:rPr>
              <a:t>1º</a:t>
            </a:r>
            <a:r>
              <a:rPr dirty="0" sz="800" spc="-4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282828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-3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151515"/>
                </a:solidFill>
                <a:latin typeface="Lucida Sans Unicode"/>
                <a:cs typeface="Lucida Sans Unicode"/>
              </a:rPr>
              <a:t>Lei</a:t>
            </a:r>
            <a:r>
              <a:rPr dirty="0" sz="800" spc="-5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181818"/>
                </a:solidFill>
                <a:latin typeface="Lucida Sans Unicode"/>
                <a:cs typeface="Lucida Sans Unicode"/>
              </a:rPr>
              <a:t>Federal</a:t>
            </a:r>
            <a:r>
              <a:rPr dirty="0" sz="800" spc="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A2A2A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-6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0">
                <a:solidFill>
                  <a:srgbClr val="0F0F0F"/>
                </a:solidFill>
                <a:latin typeface="Lucida Sans Unicode"/>
                <a:cs typeface="Lucida Sans Unicode"/>
              </a:rPr>
              <a:t>4.320/64,</a:t>
            </a:r>
            <a:r>
              <a:rPr dirty="0" sz="800" spc="6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0E0E0E"/>
                </a:solidFill>
                <a:latin typeface="Lucida Sans Unicode"/>
                <a:cs typeface="Lucida Sans Unicode"/>
              </a:rPr>
              <a:t>Inciso</a:t>
            </a:r>
            <a:r>
              <a:rPr dirty="0" sz="80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1A1A1A"/>
                </a:solidFill>
                <a:latin typeface="Lucida Sans Unicode"/>
                <a:cs typeface="Lucida Sans Unicode"/>
              </a:rPr>
              <a:t>III.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654274" y="6822016"/>
            <a:ext cx="1582420" cy="3727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9565" marR="5080" indent="-317500">
              <a:lnSpc>
                <a:spcPct val="142400"/>
              </a:lnSpc>
              <a:spcBef>
                <a:spcPts val="100"/>
              </a:spcBef>
            </a:pPr>
            <a:r>
              <a:rPr dirty="0" sz="800" spc="-50">
                <a:solidFill>
                  <a:srgbClr val="1A1A1A"/>
                </a:solidFill>
                <a:latin typeface="Lucida Sans Unicode"/>
                <a:cs typeface="Lucida Sans Unicode"/>
              </a:rPr>
              <a:t>Inciso:</a:t>
            </a:r>
            <a:r>
              <a:rPr dirty="0" sz="800" spc="2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Il</a:t>
            </a:r>
            <a:r>
              <a:rPr dirty="0" sz="800" spc="-130"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2D2D2D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4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1F1F1F"/>
                </a:solidFill>
                <a:latin typeface="Lucida Sans Unicode"/>
                <a:cs typeface="Lucida Sans Unicode"/>
              </a:rPr>
              <a:t>Excesso</a:t>
            </a:r>
            <a:r>
              <a:rPr dirty="0" sz="800" spc="-2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1A1A1A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8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131313"/>
                </a:solidFill>
                <a:latin typeface="Lucida Sans Unicode"/>
                <a:cs typeface="Lucida Sans Unicode"/>
              </a:rPr>
              <a:t>Arrecadação: </a:t>
            </a:r>
            <a:r>
              <a:rPr dirty="0" sz="800" spc="-20">
                <a:latin typeface="Lucida Sans Unicode"/>
                <a:cs typeface="Lucida Sans Unicode"/>
              </a:rPr>
              <a:t>III</a:t>
            </a:r>
            <a:r>
              <a:rPr dirty="0" sz="800" spc="-95"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3A3A3A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1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0A0A0A"/>
                </a:solidFill>
                <a:latin typeface="Lucida Sans Unicode"/>
                <a:cs typeface="Lucida Sans Unicode"/>
              </a:rPr>
              <a:t>Anulação</a:t>
            </a:r>
            <a:r>
              <a:rPr dirty="0" sz="800" spc="-1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2B2B2B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6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161616"/>
                </a:solidFill>
                <a:latin typeface="Lucida Sans Unicode"/>
                <a:cs typeface="Lucida Sans Unicode"/>
              </a:rPr>
              <a:t>Dotação</a:t>
            </a:r>
            <a:r>
              <a:rPr dirty="0" sz="800" spc="-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282828"/>
                </a:solidFill>
                <a:latin typeface="Lucida Sans Unicode"/>
                <a:cs typeface="Lucida Sans Unicode"/>
              </a:rPr>
              <a:t>: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71016" y="7168880"/>
            <a:ext cx="2587625" cy="369570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u="sng" sz="800" spc="-25">
                <a:solidFill>
                  <a:srgbClr val="262626"/>
                </a:solidFill>
                <a:uFill>
                  <a:solidFill>
                    <a:srgbClr val="4B4F4F"/>
                  </a:solidFill>
                </a:uFill>
                <a:latin typeface="Lucida Sans Unicode"/>
                <a:cs typeface="Lucida Sans Unicode"/>
              </a:rPr>
              <a:t>Dotaçoes</a:t>
            </a:r>
            <a:r>
              <a:rPr dirty="0" u="sng" sz="800" spc="10">
                <a:solidFill>
                  <a:srgbClr val="262626"/>
                </a:solidFill>
                <a:uFill>
                  <a:solidFill>
                    <a:srgbClr val="4B4F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10">
                <a:solidFill>
                  <a:srgbClr val="282828"/>
                </a:solidFill>
                <a:uFill>
                  <a:solidFill>
                    <a:srgbClr val="4B4F4F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800">
              <a:latin typeface="Lucida Sans Unicode"/>
              <a:cs typeface="Lucida Sans Unicode"/>
            </a:endParaRPr>
          </a:p>
          <a:p>
            <a:pPr marL="61594">
              <a:lnSpc>
                <a:spcPct val="100000"/>
              </a:lnSpc>
              <a:spcBef>
                <a:spcPts val="305"/>
              </a:spcBef>
            </a:pPr>
            <a:r>
              <a:rPr dirty="0" sz="1000" spc="-40" b="1">
                <a:solidFill>
                  <a:srgbClr val="1C1C1C"/>
                </a:solidFill>
                <a:latin typeface="Arial"/>
                <a:cs typeface="Arial"/>
              </a:rPr>
              <a:t>PREFEITURA</a:t>
            </a:r>
            <a:r>
              <a:rPr dirty="0" sz="1000" spc="50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1000" spc="-35" b="1">
                <a:solidFill>
                  <a:srgbClr val="1F1F1F"/>
                </a:solidFill>
                <a:latin typeface="Arial"/>
                <a:cs typeface="Arial"/>
              </a:rPr>
              <a:t>MUNICIPAL</a:t>
            </a:r>
            <a:r>
              <a:rPr dirty="0" sz="1000" spc="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2A2A2A"/>
                </a:solidFill>
                <a:latin typeface="Arial"/>
                <a:cs typeface="Arial"/>
              </a:rPr>
              <a:t>DE</a:t>
            </a:r>
            <a:r>
              <a:rPr dirty="0" sz="1000" spc="-60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1000" spc="-25" b="1">
                <a:solidFill>
                  <a:srgbClr val="232323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728673" y="6825062"/>
            <a:ext cx="733425" cy="3670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480"/>
              </a:spcBef>
            </a:pPr>
            <a:r>
              <a:rPr dirty="0" sz="800" spc="-45">
                <a:solidFill>
                  <a:srgbClr val="1F1F1F"/>
                </a:solidFill>
                <a:latin typeface="Lucida Sans Unicode"/>
                <a:cs typeface="Lucida Sans Unicode"/>
              </a:rPr>
              <a:t>R$1.367.939,53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800" spc="-30">
                <a:solidFill>
                  <a:srgbClr val="111111"/>
                </a:solidFill>
                <a:latin typeface="Lucida Sans Unicode"/>
                <a:cs typeface="Lucida Sans Unicode"/>
              </a:rPr>
              <a:t>$1.3.6/.939,53</a:t>
            </a:r>
            <a:endParaRPr sz="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3191" y="9537734"/>
            <a:ext cx="6391656" cy="140126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2621279" y="6173178"/>
            <a:ext cx="1871980" cy="0"/>
          </a:xfrm>
          <a:custGeom>
            <a:avLst/>
            <a:gdLst/>
            <a:ahLst/>
            <a:cxnLst/>
            <a:rect l="l" t="t" r="r" b="b"/>
            <a:pathLst>
              <a:path w="1871979" h="0">
                <a:moveTo>
                  <a:pt x="0" y="0"/>
                </a:moveTo>
                <a:lnTo>
                  <a:pt x="1871472" y="0"/>
                </a:lnTo>
              </a:path>
            </a:pathLst>
          </a:custGeom>
          <a:ln w="9138">
            <a:solidFill>
              <a:srgbClr val="4848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23088" y="1251999"/>
            <a:ext cx="6388735" cy="0"/>
          </a:xfrm>
          <a:custGeom>
            <a:avLst/>
            <a:gdLst/>
            <a:ahLst/>
            <a:cxnLst/>
            <a:rect l="l" t="t" r="r" b="b"/>
            <a:pathLst>
              <a:path w="6388734" h="0">
                <a:moveTo>
                  <a:pt x="0" y="0"/>
                </a:moveTo>
                <a:lnTo>
                  <a:pt x="6388608" y="0"/>
                </a:lnTo>
              </a:path>
            </a:pathLst>
          </a:custGeom>
          <a:ln w="18277">
            <a:solidFill>
              <a:srgbClr val="363636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411480" y="530043"/>
            <a:ext cx="658495" cy="557530"/>
            <a:chOff x="411480" y="530043"/>
            <a:chExt cx="658495" cy="557530"/>
          </a:xfrm>
        </p:grpSpPr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11480" y="740232"/>
              <a:ext cx="658368" cy="347269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30352" y="530043"/>
              <a:ext cx="396239" cy="496534"/>
            </a:xfrm>
            <a:prstGeom prst="rect">
              <a:avLst/>
            </a:prstGeom>
          </p:spPr>
        </p:pic>
      </p:grpSp>
      <p:sp>
        <p:nvSpPr>
          <p:cNvPr id="8" name="object 8" descr=""/>
          <p:cNvSpPr txBox="1"/>
          <p:nvPr/>
        </p:nvSpPr>
        <p:spPr>
          <a:xfrm>
            <a:off x="591781" y="328732"/>
            <a:ext cx="240665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solidFill>
                  <a:srgbClr val="4F759E"/>
                </a:solidFill>
                <a:latin typeface="Lucida Sans Unicode"/>
                <a:cs typeface="Lucida Sans Unicode"/>
              </a:rPr>
              <a:t>,</a:t>
            </a:r>
            <a:r>
              <a:rPr dirty="0" sz="1150" spc="-35">
                <a:solidFill>
                  <a:srgbClr val="4F759E"/>
                </a:solidFill>
                <a:latin typeface="Lucida Sans Unicode"/>
                <a:cs typeface="Lucida Sans Unicode"/>
              </a:rPr>
              <a:t> </a:t>
            </a:r>
            <a:r>
              <a:rPr dirty="0" sz="1150">
                <a:solidFill>
                  <a:srgbClr val="6D85B3"/>
                </a:solidFill>
                <a:latin typeface="Lucida Sans Unicode"/>
                <a:cs typeface="Lucida Sans Unicode"/>
              </a:rPr>
              <a:t>,</a:t>
            </a:r>
            <a:r>
              <a:rPr dirty="0" sz="1150" spc="-30">
                <a:solidFill>
                  <a:srgbClr val="6D85B3"/>
                </a:solidFill>
                <a:latin typeface="Lucida Sans Unicode"/>
                <a:cs typeface="Lucida Sans Unicode"/>
              </a:rPr>
              <a:t> </a:t>
            </a:r>
            <a:r>
              <a:rPr dirty="0" sz="1150" spc="-50">
                <a:solidFill>
                  <a:srgbClr val="2D4D6E"/>
                </a:solidFill>
                <a:latin typeface="Lucida Sans Unicode"/>
                <a:cs typeface="Lucida Sans Unicode"/>
              </a:rPr>
              <a:t>,</a:t>
            </a:r>
            <a:endParaRPr sz="11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197024" y="328732"/>
            <a:ext cx="3042920" cy="551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 sz="1150" spc="-10" b="1">
                <a:solidFill>
                  <a:srgbClr val="181818"/>
                </a:solidFill>
                <a:latin typeface="Arial"/>
                <a:cs typeface="Arial"/>
              </a:rPr>
              <a:t>PREFEITURA</a:t>
            </a:r>
            <a:r>
              <a:rPr dirty="0" sz="1150" spc="45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62626"/>
                </a:solidFill>
                <a:latin typeface="Arial"/>
                <a:cs typeface="Arial"/>
              </a:rPr>
              <a:t>MUNICIPAL</a:t>
            </a:r>
            <a:r>
              <a:rPr dirty="0" sz="1150" spc="5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1F1F1F"/>
                </a:solidFill>
                <a:latin typeface="Arial"/>
                <a:cs typeface="Arial"/>
              </a:rPr>
              <a:t>DE</a:t>
            </a:r>
            <a:r>
              <a:rPr dirty="0" sz="1150" spc="-4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262626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22145">
              <a:lnSpc>
                <a:spcPct val="122400"/>
              </a:lnSpc>
              <a:spcBef>
                <a:spcPts val="409"/>
              </a:spcBef>
            </a:pPr>
            <a:r>
              <a:rPr dirty="0" sz="800">
                <a:solidFill>
                  <a:srgbClr val="242424"/>
                </a:solidFill>
                <a:latin typeface="Lucida Sans Unicode"/>
                <a:cs typeface="Lucida Sans Unicode"/>
              </a:rPr>
              <a:t>Rua</a:t>
            </a:r>
            <a:r>
              <a:rPr dirty="0" sz="800" spc="-2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111111"/>
                </a:solidFill>
                <a:latin typeface="Lucida Sans Unicode"/>
                <a:cs typeface="Lucida Sans Unicode"/>
              </a:rPr>
              <a:t>Maria</a:t>
            </a:r>
            <a:r>
              <a:rPr dirty="0" sz="800" spc="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1F1F1F"/>
                </a:solidFill>
                <a:latin typeface="Lucida Sans Unicode"/>
                <a:cs typeface="Lucida Sans Unicode"/>
              </a:rPr>
              <a:t>Lourenço,</a:t>
            </a:r>
            <a:r>
              <a:rPr dirty="0" sz="800" spc="-6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282828"/>
                </a:solidFill>
                <a:latin typeface="Lucida Sans Unicode"/>
                <a:cs typeface="Lucida Sans Unicode"/>
              </a:rPr>
              <a:t>18 </a:t>
            </a:r>
            <a:r>
              <a:rPr dirty="0" sz="800" spc="-25">
                <a:solidFill>
                  <a:srgbClr val="1A1A1A"/>
                </a:solidFill>
                <a:latin typeface="Lucida Sans Unicode"/>
                <a:cs typeface="Lucida Sans Unicode"/>
              </a:rPr>
              <a:t>Fazenda</a:t>
            </a:r>
            <a:r>
              <a:rPr dirty="0" sz="800" spc="-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C1C1C"/>
                </a:solidFill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49818" y="732610"/>
            <a:ext cx="838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10">
                <a:solidFill>
                  <a:srgbClr val="A5A5A5"/>
                </a:solidFill>
                <a:latin typeface="Lucida Sans Unicode"/>
                <a:cs typeface="Lucida Sans Unicode"/>
              </a:rPr>
              <a:t>’-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61872" y="2001604"/>
            <a:ext cx="2585085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sng" sz="800" spc="-25">
                <a:solidFill>
                  <a:srgbClr val="1C1C1C"/>
                </a:solidFill>
                <a:uFill>
                  <a:solidFill>
                    <a:srgbClr val="3F3F3F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sng" sz="800" spc="10">
                <a:solidFill>
                  <a:srgbClr val="1C1C1C"/>
                </a:solidFill>
                <a:uFill>
                  <a:solidFill>
                    <a:srgbClr val="3F3F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10">
                <a:solidFill>
                  <a:srgbClr val="1F1F1F"/>
                </a:solidFill>
                <a:uFill>
                  <a:solidFill>
                    <a:srgbClr val="3F3F3F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800">
              <a:latin typeface="Lucida Sans Unicode"/>
              <a:cs typeface="Lucida Sans Unicode"/>
            </a:endParaRPr>
          </a:p>
          <a:p>
            <a:pPr marL="59055">
              <a:lnSpc>
                <a:spcPct val="100000"/>
              </a:lnSpc>
              <a:spcBef>
                <a:spcPts val="355"/>
              </a:spcBef>
            </a:pPr>
            <a:r>
              <a:rPr dirty="0" sz="950" spc="-10" b="1">
                <a:solidFill>
                  <a:srgbClr val="242424"/>
                </a:solidFill>
                <a:latin typeface="Arial"/>
                <a:cs typeface="Arial"/>
              </a:rPr>
              <a:t>PREFEITURA</a:t>
            </a:r>
            <a:r>
              <a:rPr dirty="0" sz="950" spc="40" b="1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1A1A1A"/>
                </a:solidFill>
                <a:latin typeface="Arial"/>
                <a:cs typeface="Arial"/>
              </a:rPr>
              <a:t>MUNICIPAL</a:t>
            </a:r>
            <a:r>
              <a:rPr dirty="0" sz="950" spc="35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33333"/>
                </a:solidFill>
                <a:latin typeface="Arial"/>
                <a:cs typeface="Arial"/>
              </a:rPr>
              <a:t>DE</a:t>
            </a:r>
            <a:r>
              <a:rPr dirty="0" sz="950" spc="-2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1C1C1C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459687" y="2393799"/>
          <a:ext cx="6322695" cy="26422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41045"/>
                <a:gridCol w="4789805"/>
                <a:gridCol w="715010"/>
              </a:tblGrid>
              <a:tr h="143510">
                <a:tc>
                  <a:txBody>
                    <a:bodyPr/>
                    <a:lstStyle/>
                    <a:p>
                      <a:pPr marL="38735">
                        <a:lnSpc>
                          <a:spcPts val="885"/>
                        </a:lnSpc>
                      </a:pPr>
                      <a:r>
                        <a:rPr dirty="0" sz="800" spc="-1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01.35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ts val="885"/>
                        </a:lnSpc>
                      </a:pPr>
                      <a:r>
                        <a:rPr dirty="0" sz="800" spc="-3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00" spc="1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25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4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Defesa</a:t>
                      </a:r>
                      <a:r>
                        <a:rPr dirty="0" sz="800" spc="-5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Civil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31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2.018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60325">
                        <a:lnSpc>
                          <a:spcPts val="955"/>
                        </a:lnSpc>
                        <a:spcBef>
                          <a:spcPts val="229"/>
                        </a:spcBef>
                      </a:pPr>
                      <a:r>
                        <a:rPr dirty="0" baseline="3472" sz="1200" spc="-37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MANUTEN</a:t>
                      </a:r>
                      <a:r>
                        <a:rPr dirty="0" sz="800" spc="-2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472" sz="1200" spc="-37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ÃO,</a:t>
                      </a:r>
                      <a:r>
                        <a:rPr dirty="0" baseline="3472" sz="1200" spc="-104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37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ADMINISTRA</a:t>
                      </a:r>
                      <a:r>
                        <a:rPr dirty="0" sz="800" spc="-2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CA</a:t>
                      </a:r>
                      <a:r>
                        <a:rPr dirty="0" baseline="3472" sz="1200" spc="-37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3472" sz="1200" spc="-67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472" sz="1200" spc="232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OPERACIONALIZACAO</a:t>
                      </a:r>
                      <a:r>
                        <a:rPr dirty="0" baseline="3472" sz="1200" spc="-82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82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baseline="3472" sz="1200" spc="67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SUBSECRETARIA</a:t>
                      </a:r>
                      <a:r>
                        <a:rPr dirty="0" baseline="3472" sz="1200" spc="202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472" sz="1200" spc="37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DEFESA</a:t>
                      </a:r>
                      <a:r>
                        <a:rPr dirty="0" baseline="3472" sz="1200" spc="104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CIVIL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9209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97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7335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2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30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1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3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1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25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527.195,44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0955"/>
                </a:tc>
              </a:tr>
              <a:tr h="1600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7462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 spc="-3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3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5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527.195,44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</a:tr>
              <a:tr h="163195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01.36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30" b="1">
                          <a:latin typeface="Arial"/>
                          <a:cs typeface="Arial"/>
                        </a:rPr>
                        <a:t>Secret8rla</a:t>
                      </a:r>
                      <a:r>
                        <a:rPr dirty="0" sz="80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2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Agronegócios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1.832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6032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6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800" spc="2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4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Operacionalizacâo</a:t>
                      </a:r>
                      <a:r>
                        <a:rPr dirty="0" sz="800" spc="-5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1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Secretaria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3830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4.4.9.0.52.00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60325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148965" algn="l"/>
                        </a:tabLst>
                      </a:pPr>
                      <a:r>
                        <a:rPr dirty="0" sz="80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EQUIPAMENTOS </a:t>
                      </a:r>
                      <a:r>
                        <a:rPr dirty="0" sz="80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00" spc="-2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PERMANENTE</a:t>
                      </a:r>
                      <a:r>
                        <a:rPr dirty="0" sz="80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7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1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1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7.804,56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777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4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Total </a:t>
                      </a:r>
                      <a:r>
                        <a:rPr dirty="0" sz="800" spc="-2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6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9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10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RS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7.804,56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/>
                </a:tc>
              </a:tr>
              <a:tr h="158115">
                <a:tc>
                  <a:txBody>
                    <a:bodyPr/>
                    <a:lstStyle/>
                    <a:p>
                      <a:pPr marL="34290">
                        <a:lnSpc>
                          <a:spcPts val="955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2.091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ts val="955"/>
                        </a:lnSpc>
                        <a:spcBef>
                          <a:spcPts val="190"/>
                        </a:spcBef>
                      </a:pPr>
                      <a:r>
                        <a:rPr dirty="0" sz="800" spc="-6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Desenvolvimento</a:t>
                      </a:r>
                      <a:r>
                        <a:rPr dirty="0" sz="800" spc="-5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4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Extensão</a:t>
                      </a:r>
                      <a:r>
                        <a:rPr dirty="0" sz="800" spc="9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Rural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0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0480"/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240"/>
                        </a:spcBef>
                        <a:tabLst>
                          <a:tab pos="3148965" algn="l"/>
                        </a:tabLst>
                      </a:pPr>
                      <a:r>
                        <a:rPr dirty="0" sz="80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1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00" spc="2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4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sz="80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472" sz="1200" spc="-104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baseline="3472" sz="1200" spc="-22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7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baseline="3472" sz="1200" spc="7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7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baseline="3472" sz="1200" spc="-6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048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35.000,00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0955"/>
                </a:tc>
              </a:tr>
              <a:tr h="164465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80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3.3.9.0.36.01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9845"/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235"/>
                        </a:spcBef>
                        <a:tabLst>
                          <a:tab pos="3152140" algn="l"/>
                        </a:tabLst>
                      </a:pPr>
                      <a:r>
                        <a:rPr dirty="0" sz="80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6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SERVICOS</a:t>
                      </a:r>
                      <a:r>
                        <a:rPr dirty="0" sz="800" spc="9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8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00" spc="7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3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4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FISICA</a:t>
                      </a:r>
                      <a:r>
                        <a:rPr dirty="0" sz="80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472" sz="1200" spc="-12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baseline="3472" sz="1200" spc="37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7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baseline="3472" sz="1200" spc="7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67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nâo</a:t>
                      </a:r>
                      <a:r>
                        <a:rPr dirty="0" baseline="3472" sz="1200" spc="-1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984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1A1A1A"/>
                          </a:solidFill>
                          <a:latin typeface="Arial Black"/>
                          <a:cs typeface="Arial Black"/>
                        </a:rPr>
                        <a:t>10.000,00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0320"/>
                </a:tc>
              </a:tr>
              <a:tr h="165100">
                <a:tc>
                  <a:txBody>
                    <a:bodyPr/>
                    <a:lstStyle/>
                    <a:p>
                      <a:pPr marL="40640">
                        <a:lnSpc>
                          <a:spcPts val="944"/>
                        </a:lnSpc>
                        <a:spcBef>
                          <a:spcPts val="259"/>
                        </a:spcBef>
                      </a:pPr>
                      <a:r>
                        <a:rPr dirty="0" sz="80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4.4.9.0.52.00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3019"/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944"/>
                        </a:lnSpc>
                        <a:spcBef>
                          <a:spcPts val="259"/>
                        </a:spcBef>
                        <a:tabLst>
                          <a:tab pos="3155315" algn="l"/>
                        </a:tabLst>
                      </a:pPr>
                      <a:r>
                        <a:rPr dirty="0" sz="80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EQUIPAMENTOS</a:t>
                      </a:r>
                      <a:r>
                        <a:rPr dirty="0" sz="800" spc="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3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00" spc="-1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PERMANENTE</a:t>
                      </a:r>
                      <a:r>
                        <a:rPr dirty="0" sz="80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472" sz="1200" spc="-112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baseline="3472" sz="1200" spc="-22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7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baseline="3472" sz="1200" spc="-7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67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baseline="3472" sz="1200" spc="-22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3019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212121"/>
                          </a:solidFill>
                          <a:latin typeface="Arial Black"/>
                          <a:cs typeface="Arial Black"/>
                        </a:rPr>
                        <a:t>20.000,00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0320"/>
                </a:tc>
              </a:tr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7970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2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5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20">
                          <a:solidFill>
                            <a:srgbClr val="212121"/>
                          </a:solidFill>
                          <a:latin typeface="Arial Black"/>
                          <a:cs typeface="Arial Black"/>
                        </a:rPr>
                        <a:t>65.000,00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968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82240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dirty="0" sz="800" spc="-105">
                          <a:solidFill>
                            <a:srgbClr val="212121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00" spc="-5">
                          <a:solidFill>
                            <a:srgbClr val="212121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14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da</a:t>
                      </a:r>
                      <a:r>
                        <a:rPr dirty="0" sz="800" spc="-60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80">
                          <a:solidFill>
                            <a:srgbClr val="232323"/>
                          </a:solidFill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800" spc="130">
                          <a:solidFill>
                            <a:srgbClr val="232323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25">
                          <a:solidFill>
                            <a:srgbClr val="232323"/>
                          </a:solidFill>
                          <a:latin typeface="Arial Black"/>
                          <a:cs typeface="Arial Black"/>
                        </a:rPr>
                        <a:t>R$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33019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20">
                          <a:solidFill>
                            <a:srgbClr val="262626"/>
                          </a:solidFill>
                          <a:latin typeface="Arial Black"/>
                          <a:cs typeface="Arial Black"/>
                        </a:rPr>
                        <a:t>72.804,56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3495"/>
                </a:tc>
              </a:tr>
              <a:tr h="187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6131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00" spc="-1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2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Anulado</a:t>
                      </a:r>
                      <a:r>
                        <a:rPr dirty="0" sz="800" spc="-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RS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40">
                          <a:solidFill>
                            <a:srgbClr val="161616"/>
                          </a:solidFill>
                          <a:latin typeface="Arial Black"/>
                          <a:cs typeface="Arial Black"/>
                        </a:rPr>
                        <a:t>1.367.939,53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2700"/>
                </a:tc>
              </a:tr>
              <a:tr h="154305">
                <a:tc>
                  <a:txBody>
                    <a:bodyPr/>
                    <a:lstStyle/>
                    <a:p>
                      <a:pPr marL="249554">
                        <a:lnSpc>
                          <a:spcPts val="869"/>
                        </a:lnSpc>
                        <a:spcBef>
                          <a:spcPts val="250"/>
                        </a:spcBef>
                      </a:pPr>
                      <a:r>
                        <a:rPr dirty="0" sz="800" spc="-8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Artigo</a:t>
                      </a:r>
                      <a:r>
                        <a:rPr dirty="0" sz="800" spc="-3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3º</a:t>
                      </a:r>
                      <a:r>
                        <a:rPr dirty="0" sz="800" spc="-5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750"/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869"/>
                        </a:lnSpc>
                        <a:spcBef>
                          <a:spcPts val="250"/>
                        </a:spcBef>
                      </a:pPr>
                      <a:r>
                        <a:rPr dirty="0" sz="800" spc="-3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Revogadas</a:t>
                      </a:r>
                      <a:r>
                        <a:rPr dirty="0" sz="800" spc="2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as</a:t>
                      </a:r>
                      <a:r>
                        <a:rPr dirty="0" sz="800" spc="-6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disposições</a:t>
                      </a:r>
                      <a:r>
                        <a:rPr dirty="0" sz="80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em</a:t>
                      </a:r>
                      <a:r>
                        <a:rPr dirty="0" sz="800" spc="-6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contrário.</a:t>
                      </a:r>
                      <a:r>
                        <a:rPr dirty="0" sz="800" spc="-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8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Publique-</a:t>
                      </a:r>
                      <a:r>
                        <a:rPr dirty="0" sz="800" spc="-4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se,</a:t>
                      </a:r>
                      <a:r>
                        <a:rPr dirty="0" sz="800" spc="6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9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afixe-se</a:t>
                      </a:r>
                      <a:r>
                        <a:rPr dirty="0" sz="80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4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9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cumpra-</a:t>
                      </a:r>
                      <a:r>
                        <a:rPr dirty="0" sz="800" spc="-2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se.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7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2539734" y="5634242"/>
            <a:ext cx="200215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5">
                <a:solidFill>
                  <a:srgbClr val="2F2F2F"/>
                </a:solidFill>
                <a:latin typeface="Lucida Sans Unicode"/>
                <a:cs typeface="Lucida Sans Unicode"/>
              </a:rPr>
              <a:t>Gabinete</a:t>
            </a:r>
            <a:r>
              <a:rPr dirty="0" sz="750" spc="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383838"/>
                </a:solidFill>
                <a:latin typeface="Lucida Sans Unicode"/>
                <a:cs typeface="Lucida Sans Unicode"/>
              </a:rPr>
              <a:t>do</a:t>
            </a:r>
            <a:r>
              <a:rPr dirty="0" sz="750" spc="-6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212121"/>
                </a:solidFill>
                <a:latin typeface="Lucida Sans Unicode"/>
                <a:cs typeface="Lucida Sans Unicode"/>
              </a:rPr>
              <a:t>Prefeito,</a:t>
            </a:r>
            <a:r>
              <a:rPr dirty="0" sz="750" spc="-2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F3F3F"/>
                </a:solidFill>
                <a:latin typeface="Lucida Sans Unicode"/>
                <a:cs typeface="Lucida Sans Unicode"/>
              </a:rPr>
              <a:t>18</a:t>
            </a:r>
            <a:r>
              <a:rPr dirty="0" sz="750" spc="38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84848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13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242424"/>
                </a:solidFill>
                <a:latin typeface="Lucida Sans Unicode"/>
                <a:cs typeface="Lucida Sans Unicode"/>
              </a:rPr>
              <a:t>setembro,</a:t>
            </a:r>
            <a:r>
              <a:rPr dirty="0" sz="750" spc="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232323"/>
                </a:solidFill>
                <a:latin typeface="Lucida Sans Unicode"/>
                <a:cs typeface="Lucida Sans Unicode"/>
              </a:rPr>
              <a:t>2025</a:t>
            </a:r>
            <a:endParaRPr sz="7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2025-12-05T16:24:56Z</dcterms:created>
  <dcterms:modified xsi:type="dcterms:W3CDTF">2025-12-05T16:24:56Z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2025-11-26T00:00:00Z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2025-12-05T00:00:00Z</vt:filetime>
  </property>
  <property fmtid="{D5CDD505-2E9C-101B-9397-08002B2CF9AE}" pid="5" name="Producer">
    <vt:lpwstr>Scanner System Image Conversion</vt:lpwstr>
  </property>
</Properties>
</file>