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5591" y="9677861"/>
            <a:ext cx="6626352" cy="170588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09016" y="225421"/>
            <a:ext cx="707135" cy="670169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426719" y="1072272"/>
            <a:ext cx="6650990" cy="0"/>
          </a:xfrm>
          <a:custGeom>
            <a:avLst/>
            <a:gdLst/>
            <a:ahLst/>
            <a:cxnLst/>
            <a:rect l="l" t="t" r="r" b="b"/>
            <a:pathLst>
              <a:path w="6650990" h="0">
                <a:moveTo>
                  <a:pt x="0" y="0"/>
                </a:moveTo>
                <a:lnTo>
                  <a:pt x="6650735" y="0"/>
                </a:lnTo>
              </a:path>
            </a:pathLst>
          </a:custGeom>
          <a:ln w="18277">
            <a:solidFill>
              <a:srgbClr val="2F2F2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83783" y="60409"/>
            <a:ext cx="3171190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solidFill>
                  <a:srgbClr val="181818"/>
                </a:solidFill>
                <a:latin typeface="Arial"/>
                <a:cs typeface="Arial"/>
              </a:rPr>
              <a:t>PREFEITURA</a:t>
            </a:r>
            <a:r>
              <a:rPr dirty="0" sz="1200" spc="65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161616"/>
                </a:solidFill>
                <a:latin typeface="Arial"/>
                <a:cs typeface="Arial"/>
              </a:rPr>
              <a:t>MUNICIPAL</a:t>
            </a:r>
            <a:r>
              <a:rPr dirty="0" sz="1200" spc="-5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282828"/>
                </a:solidFill>
                <a:latin typeface="Arial"/>
                <a:cs typeface="Arial"/>
              </a:rPr>
              <a:t>DE</a:t>
            </a:r>
            <a:r>
              <a:rPr dirty="0" sz="1200" spc="-60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111111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05964">
              <a:lnSpc>
                <a:spcPct val="119900"/>
              </a:lnSpc>
              <a:spcBef>
                <a:spcPts val="430"/>
              </a:spcBef>
            </a:pPr>
            <a:r>
              <a:rPr dirty="0" sz="850" spc="-20">
                <a:solidFill>
                  <a:srgbClr val="1C1C1C"/>
                </a:solidFill>
                <a:latin typeface="Microsoft Sans Serif"/>
                <a:cs typeface="Microsoft Sans Serif"/>
              </a:rPr>
              <a:t>Rua</a:t>
            </a:r>
            <a:r>
              <a:rPr dirty="0" sz="850" spc="-40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10">
                <a:solidFill>
                  <a:srgbClr val="111111"/>
                </a:solidFill>
                <a:latin typeface="Microsoft Sans Serif"/>
                <a:cs typeface="Microsoft Sans Serif"/>
              </a:rPr>
              <a:t>Maria</a:t>
            </a:r>
            <a:r>
              <a:rPr dirty="0" sz="850" spc="-1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131313"/>
                </a:solidFill>
                <a:latin typeface="Microsoft Sans Serif"/>
                <a:cs typeface="Microsoft Sans Serif"/>
              </a:rPr>
              <a:t>Lourenço,</a:t>
            </a:r>
            <a:r>
              <a:rPr dirty="0" sz="850" spc="-25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5">
                <a:solidFill>
                  <a:srgbClr val="1C1C1C"/>
                </a:solidFill>
                <a:latin typeface="Microsoft Sans Serif"/>
                <a:cs typeface="Microsoft Sans Serif"/>
              </a:rPr>
              <a:t>18</a:t>
            </a:r>
            <a:r>
              <a:rPr dirty="0" sz="850" spc="500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5">
                <a:solidFill>
                  <a:srgbClr val="161616"/>
                </a:solidFill>
                <a:latin typeface="Microsoft Sans Serif"/>
                <a:cs typeface="Microsoft Sans Serif"/>
              </a:rPr>
              <a:t>Fazenda</a:t>
            </a:r>
            <a:r>
              <a:rPr dirty="0" sz="850" spc="1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10">
                <a:solidFill>
                  <a:srgbClr val="181818"/>
                </a:solidFill>
                <a:latin typeface="Microsoft Sans Serif"/>
                <a:cs typeface="Microsoft Sans Serif"/>
              </a:rPr>
              <a:t>Caxlas</a:t>
            </a:r>
            <a:endParaRPr sz="850">
              <a:latin typeface="Microsoft Sans Serif"/>
              <a:cs typeface="Microsoft Sans Serif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108302" y="1286770"/>
            <a:ext cx="2949575" cy="7092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79169">
              <a:lnSpc>
                <a:spcPct val="100000"/>
              </a:lnSpc>
              <a:spcBef>
                <a:spcPts val="100"/>
              </a:spcBef>
            </a:pPr>
            <a:r>
              <a:rPr dirty="0" sz="850" spc="-35">
                <a:solidFill>
                  <a:srgbClr val="0C0C0C"/>
                </a:solidFill>
                <a:latin typeface="Microsoft Sans Serif"/>
                <a:cs typeface="Microsoft Sans Serif"/>
              </a:rPr>
              <a:t>Decreto</a:t>
            </a:r>
            <a:r>
              <a:rPr dirty="0" sz="850" spc="-5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40">
                <a:solidFill>
                  <a:srgbClr val="212121"/>
                </a:solidFill>
                <a:latin typeface="Microsoft Sans Serif"/>
                <a:cs typeface="Microsoft Sans Serif"/>
              </a:rPr>
              <a:t>N°</a:t>
            </a:r>
            <a:r>
              <a:rPr dirty="0" sz="850" spc="-3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40">
                <a:solidFill>
                  <a:srgbClr val="1A1A1A"/>
                </a:solidFill>
                <a:latin typeface="Microsoft Sans Serif"/>
                <a:cs typeface="Microsoft Sans Serif"/>
              </a:rPr>
              <a:t>3061</a:t>
            </a:r>
            <a:r>
              <a:rPr dirty="0" sz="850" spc="-2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solidFill>
                  <a:srgbClr val="1A1A1A"/>
                </a:solidFill>
                <a:latin typeface="Microsoft Sans Serif"/>
                <a:cs typeface="Microsoft Sans Serif"/>
              </a:rPr>
              <a:t>de</a:t>
            </a:r>
            <a:r>
              <a:rPr dirty="0" sz="850" spc="-2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313131"/>
                </a:solidFill>
                <a:latin typeface="Microsoft Sans Serif"/>
                <a:cs typeface="Microsoft Sans Serif"/>
              </a:rPr>
              <a:t>4</a:t>
            </a:r>
            <a:r>
              <a:rPr dirty="0" sz="850" spc="365">
                <a:solidFill>
                  <a:srgbClr val="313131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1A1A1A"/>
                </a:solidFill>
                <a:latin typeface="Microsoft Sans Serif"/>
                <a:cs typeface="Microsoft Sans Serif"/>
              </a:rPr>
              <a:t>de</a:t>
            </a:r>
            <a:r>
              <a:rPr dirty="0" sz="850" spc="20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solidFill>
                  <a:srgbClr val="1A1A1A"/>
                </a:solidFill>
                <a:latin typeface="Microsoft Sans Serif"/>
                <a:cs typeface="Microsoft Sans Serif"/>
              </a:rPr>
              <a:t>novembro,</a:t>
            </a:r>
            <a:r>
              <a:rPr dirty="0" sz="850" spc="45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0">
                <a:solidFill>
                  <a:srgbClr val="232323"/>
                </a:solidFill>
                <a:latin typeface="Microsoft Sans Serif"/>
                <a:cs typeface="Microsoft Sans Serif"/>
              </a:rPr>
              <a:t>2025</a:t>
            </a:r>
            <a:endParaRPr sz="8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</a:pPr>
            <a:endParaRPr sz="8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580"/>
              </a:spcBef>
            </a:pPr>
            <a:endParaRPr sz="850">
              <a:latin typeface="Microsoft Sans Serif"/>
              <a:cs typeface="Microsoft Sans Serif"/>
            </a:endParaRPr>
          </a:p>
          <a:p>
            <a:pPr marL="14604" marR="126364" indent="-2540">
              <a:lnSpc>
                <a:spcPts val="940"/>
              </a:lnSpc>
            </a:pPr>
            <a:r>
              <a:rPr dirty="0" sz="850" spc="-45">
                <a:latin typeface="Microsoft Sans Serif"/>
                <a:cs typeface="Microsoft Sans Serif"/>
              </a:rPr>
              <a:t>Abre</a:t>
            </a:r>
            <a:r>
              <a:rPr dirty="0" sz="850" spc="-15">
                <a:latin typeface="Microsoft Sans Serif"/>
                <a:cs typeface="Microsoft Sans Serif"/>
              </a:rPr>
              <a:t> </a:t>
            </a:r>
            <a:r>
              <a:rPr dirty="0" sz="850" spc="-35">
                <a:solidFill>
                  <a:srgbClr val="111111"/>
                </a:solidFill>
                <a:latin typeface="Microsoft Sans Serif"/>
                <a:cs typeface="Microsoft Sans Serif"/>
              </a:rPr>
              <a:t>crédito</a:t>
            </a:r>
            <a:r>
              <a:rPr dirty="0" sz="850" spc="20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solidFill>
                  <a:srgbClr val="0C0C0C"/>
                </a:solidFill>
                <a:latin typeface="Microsoft Sans Serif"/>
                <a:cs typeface="Microsoft Sans Serif"/>
              </a:rPr>
              <a:t>suplementar</a:t>
            </a:r>
            <a:r>
              <a:rPr dirty="0" sz="850" spc="25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10">
                <a:solidFill>
                  <a:srgbClr val="262626"/>
                </a:solidFill>
                <a:latin typeface="Microsoft Sans Serif"/>
                <a:cs typeface="Microsoft Sans Serif"/>
              </a:rPr>
              <a:t>no </a:t>
            </a:r>
            <a:r>
              <a:rPr dirty="0" sz="850" spc="-20">
                <a:latin typeface="Microsoft Sans Serif"/>
                <a:cs typeface="Microsoft Sans Serif"/>
              </a:rPr>
              <a:t>valor</a:t>
            </a:r>
            <a:r>
              <a:rPr dirty="0" sz="850" spc="25">
                <a:latin typeface="Microsoft Sans Serif"/>
                <a:cs typeface="Microsoft Sans Serif"/>
              </a:rPr>
              <a:t> </a:t>
            </a:r>
            <a:r>
              <a:rPr dirty="0" sz="850" spc="-25">
                <a:solidFill>
                  <a:srgbClr val="181818"/>
                </a:solidFill>
                <a:latin typeface="Microsoft Sans Serif"/>
                <a:cs typeface="Microsoft Sans Serif"/>
              </a:rPr>
              <a:t>total</a:t>
            </a:r>
            <a:r>
              <a:rPr dirty="0" sz="850" spc="-3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0">
                <a:solidFill>
                  <a:srgbClr val="282828"/>
                </a:solidFill>
                <a:latin typeface="Microsoft Sans Serif"/>
                <a:cs typeface="Microsoft Sans Serif"/>
              </a:rPr>
              <a:t>de</a:t>
            </a:r>
            <a:r>
              <a:rPr dirty="0" sz="850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45">
                <a:solidFill>
                  <a:srgbClr val="131313"/>
                </a:solidFill>
                <a:latin typeface="Microsoft Sans Serif"/>
                <a:cs typeface="Microsoft Sans Serif"/>
              </a:rPr>
              <a:t>R$144.500,00,</a:t>
            </a:r>
            <a:r>
              <a:rPr dirty="0" sz="850" spc="45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0">
                <a:solidFill>
                  <a:srgbClr val="131313"/>
                </a:solidFill>
                <a:latin typeface="Microsoft Sans Serif"/>
                <a:cs typeface="Microsoft Sans Serif"/>
              </a:rPr>
              <a:t>para </a:t>
            </a:r>
            <a:r>
              <a:rPr dirty="0" sz="850" spc="-20">
                <a:latin typeface="Microsoft Sans Serif"/>
                <a:cs typeface="Microsoft Sans Serif"/>
              </a:rPr>
              <a:t>fins</a:t>
            </a:r>
            <a:r>
              <a:rPr dirty="0" sz="850" spc="-40">
                <a:latin typeface="Microsoft Sans Serif"/>
                <a:cs typeface="Microsoft Sans Serif"/>
              </a:rPr>
              <a:t> </a:t>
            </a:r>
            <a:r>
              <a:rPr dirty="0" sz="850" spc="-35">
                <a:solidFill>
                  <a:srgbClr val="0F0F0F"/>
                </a:solidFill>
                <a:latin typeface="Microsoft Sans Serif"/>
                <a:cs typeface="Microsoft Sans Serif"/>
              </a:rPr>
              <a:t>que</a:t>
            </a:r>
            <a:r>
              <a:rPr dirty="0" sz="850" spc="-1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0">
                <a:solidFill>
                  <a:srgbClr val="111111"/>
                </a:solidFill>
                <a:latin typeface="Microsoft Sans Serif"/>
                <a:cs typeface="Microsoft Sans Serif"/>
              </a:rPr>
              <a:t>se</a:t>
            </a:r>
            <a:r>
              <a:rPr dirty="0" sz="850" spc="-2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5">
                <a:solidFill>
                  <a:srgbClr val="0C0C0C"/>
                </a:solidFill>
                <a:latin typeface="Microsoft Sans Serif"/>
                <a:cs typeface="Microsoft Sans Serif"/>
              </a:rPr>
              <a:t>especifíca</a:t>
            </a:r>
            <a:r>
              <a:rPr dirty="0" sz="850" spc="5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50">
                <a:solidFill>
                  <a:srgbClr val="2A2A2A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10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0">
                <a:solidFill>
                  <a:srgbClr val="212121"/>
                </a:solidFill>
                <a:latin typeface="Microsoft Sans Serif"/>
                <a:cs typeface="Microsoft Sans Serif"/>
              </a:rPr>
              <a:t>da</a:t>
            </a:r>
            <a:r>
              <a:rPr dirty="0" sz="850" spc="-2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5">
                <a:solidFill>
                  <a:srgbClr val="0A0A0A"/>
                </a:solidFill>
                <a:latin typeface="Microsoft Sans Serif"/>
                <a:cs typeface="Microsoft Sans Serif"/>
              </a:rPr>
              <a:t>outras</a:t>
            </a:r>
            <a:r>
              <a:rPr dirty="0" sz="850" spc="30">
                <a:solidFill>
                  <a:srgbClr val="0A0A0A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10">
                <a:solidFill>
                  <a:srgbClr val="151515"/>
                </a:solidFill>
                <a:latin typeface="Microsoft Sans Serif"/>
                <a:cs typeface="Microsoft Sans Serif"/>
              </a:rPr>
              <a:t>providéncias.</a:t>
            </a:r>
            <a:endParaRPr sz="850">
              <a:latin typeface="Microsoft Sans Serif"/>
              <a:cs typeface="Microsoft Sans Serif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18151" y="2491551"/>
            <a:ext cx="6467475" cy="98551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814069">
              <a:lnSpc>
                <a:spcPct val="145800"/>
              </a:lnSpc>
              <a:spcBef>
                <a:spcPts val="100"/>
              </a:spcBef>
            </a:pPr>
            <a:r>
              <a:rPr dirty="0" sz="850">
                <a:solidFill>
                  <a:srgbClr val="626262"/>
                </a:solidFill>
                <a:latin typeface="Microsoft Sans Serif"/>
                <a:cs typeface="Microsoft Sans Serif"/>
              </a:rPr>
              <a:t>0</a:t>
            </a:r>
            <a:r>
              <a:rPr dirty="0" sz="850" spc="80">
                <a:solidFill>
                  <a:srgbClr val="626262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40">
                <a:solidFill>
                  <a:srgbClr val="1A1A1A"/>
                </a:solidFill>
                <a:latin typeface="Microsoft Sans Serif"/>
                <a:cs typeface="Microsoft Sans Serif"/>
              </a:rPr>
              <a:t>PREFEITO</a:t>
            </a:r>
            <a:r>
              <a:rPr dirty="0" sz="850" spc="1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solidFill>
                  <a:srgbClr val="1A1A1A"/>
                </a:solidFill>
                <a:latin typeface="Microsoft Sans Serif"/>
                <a:cs typeface="Microsoft Sans Serif"/>
              </a:rPr>
              <a:t>MUNICIPAL,</a:t>
            </a:r>
            <a:r>
              <a:rPr dirty="0" sz="850" spc="45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0">
                <a:solidFill>
                  <a:srgbClr val="212121"/>
                </a:solidFill>
                <a:latin typeface="Microsoft Sans Serif"/>
                <a:cs typeface="Microsoft Sans Serif"/>
              </a:rPr>
              <a:t>no</a:t>
            </a:r>
            <a:r>
              <a:rPr dirty="0" sz="850" spc="-1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0">
                <a:solidFill>
                  <a:srgbClr val="1F1F1F"/>
                </a:solidFill>
                <a:latin typeface="Microsoft Sans Serif"/>
                <a:cs typeface="Microsoft Sans Serif"/>
              </a:rPr>
              <a:t>uso</a:t>
            </a:r>
            <a:r>
              <a:rPr dirty="0" sz="850" spc="15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0">
                <a:solidFill>
                  <a:srgbClr val="2D2D2D"/>
                </a:solidFill>
                <a:latin typeface="Microsoft Sans Serif"/>
                <a:cs typeface="Microsoft Sans Serif"/>
              </a:rPr>
              <a:t>de</a:t>
            </a:r>
            <a:r>
              <a:rPr dirty="0" sz="850" spc="-15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40">
                <a:solidFill>
                  <a:srgbClr val="1A1A1A"/>
                </a:solidFill>
                <a:latin typeface="Microsoft Sans Serif"/>
                <a:cs typeface="Microsoft Sans Serif"/>
              </a:rPr>
              <a:t>suas</a:t>
            </a:r>
            <a:r>
              <a:rPr dirty="0" sz="850" spc="-5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0">
                <a:solidFill>
                  <a:srgbClr val="131313"/>
                </a:solidFill>
                <a:latin typeface="Microsoft Sans Serif"/>
                <a:cs typeface="Microsoft Sans Serif"/>
              </a:rPr>
              <a:t>atribuições</a:t>
            </a:r>
            <a:r>
              <a:rPr dirty="0" sz="850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0">
                <a:solidFill>
                  <a:srgbClr val="111111"/>
                </a:solidFill>
                <a:latin typeface="Microsoft Sans Serif"/>
                <a:cs typeface="Microsoft Sans Serif"/>
              </a:rPr>
              <a:t>legais,</a:t>
            </a:r>
            <a:r>
              <a:rPr dirty="0" sz="850" spc="1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0">
                <a:latin typeface="Microsoft Sans Serif"/>
                <a:cs typeface="Microsoft Sans Serif"/>
              </a:rPr>
              <a:t>constitucionais</a:t>
            </a:r>
            <a:r>
              <a:rPr dirty="0" sz="850" spc="-35"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242424"/>
                </a:solidFill>
                <a:latin typeface="Microsoft Sans Serif"/>
                <a:cs typeface="Microsoft Sans Serif"/>
              </a:rPr>
              <a:t>e </a:t>
            </a:r>
            <a:r>
              <a:rPr dirty="0" sz="850" spc="-30">
                <a:solidFill>
                  <a:srgbClr val="1D1D1D"/>
                </a:solidFill>
                <a:latin typeface="Microsoft Sans Serif"/>
                <a:cs typeface="Microsoft Sans Serif"/>
              </a:rPr>
              <a:t>de</a:t>
            </a:r>
            <a:r>
              <a:rPr dirty="0" sz="850" spc="-20">
                <a:solidFill>
                  <a:srgbClr val="1D1D1D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solidFill>
                  <a:srgbClr val="161616"/>
                </a:solidFill>
                <a:latin typeface="Microsoft Sans Serif"/>
                <a:cs typeface="Microsoft Sans Serif"/>
              </a:rPr>
              <a:t>acordo</a:t>
            </a:r>
            <a:r>
              <a:rPr dirty="0" sz="850" spc="3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50">
                <a:solidFill>
                  <a:srgbClr val="212121"/>
                </a:solidFill>
                <a:latin typeface="Microsoft Sans Serif"/>
                <a:cs typeface="Microsoft Sans Serif"/>
              </a:rPr>
              <a:t>com</a:t>
            </a:r>
            <a:r>
              <a:rPr dirty="0" sz="850" spc="-2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414141"/>
                </a:solidFill>
                <a:latin typeface="Microsoft Sans Serif"/>
                <a:cs typeface="Microsoft Sans Serif"/>
              </a:rPr>
              <a:t>o</a:t>
            </a:r>
            <a:r>
              <a:rPr dirty="0" sz="850" spc="-35">
                <a:solidFill>
                  <a:srgbClr val="414141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55">
                <a:solidFill>
                  <a:srgbClr val="1D1D1D"/>
                </a:solidFill>
                <a:latin typeface="Microsoft Sans Serif"/>
                <a:cs typeface="Microsoft Sans Serif"/>
              </a:rPr>
              <a:t>que</a:t>
            </a:r>
            <a:r>
              <a:rPr dirty="0" sz="850">
                <a:solidFill>
                  <a:srgbClr val="1D1D1D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solidFill>
                  <a:srgbClr val="212121"/>
                </a:solidFill>
                <a:latin typeface="Microsoft Sans Serif"/>
                <a:cs typeface="Microsoft Sans Serif"/>
              </a:rPr>
              <a:t>Ihe</a:t>
            </a:r>
            <a:r>
              <a:rPr dirty="0" sz="850" spc="1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40">
                <a:solidFill>
                  <a:srgbClr val="151515"/>
                </a:solidFill>
                <a:latin typeface="Microsoft Sans Serif"/>
                <a:cs typeface="Microsoft Sans Serif"/>
              </a:rPr>
              <a:t>confere</a:t>
            </a:r>
            <a:r>
              <a:rPr dirty="0" sz="850" spc="55">
                <a:solidFill>
                  <a:srgbClr val="151515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50">
                <a:solidFill>
                  <a:srgbClr val="2F2F2F"/>
                </a:solidFill>
                <a:latin typeface="Microsoft Sans Serif"/>
                <a:cs typeface="Microsoft Sans Serif"/>
              </a:rPr>
              <a:t>o</a:t>
            </a:r>
            <a:r>
              <a:rPr dirty="0" sz="850" spc="-15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0">
                <a:solidFill>
                  <a:srgbClr val="232323"/>
                </a:solidFill>
                <a:latin typeface="Microsoft Sans Serif"/>
                <a:cs typeface="Microsoft Sans Serif"/>
              </a:rPr>
              <a:t>art.</a:t>
            </a:r>
            <a:r>
              <a:rPr dirty="0" sz="850" spc="-35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383838"/>
                </a:solidFill>
                <a:latin typeface="Microsoft Sans Serif"/>
                <a:cs typeface="Microsoft Sans Serif"/>
              </a:rPr>
              <a:t>8º</a:t>
            </a:r>
            <a:r>
              <a:rPr dirty="0" sz="850" spc="195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5">
                <a:solidFill>
                  <a:srgbClr val="3B3B3B"/>
                </a:solidFill>
                <a:latin typeface="Microsoft Sans Serif"/>
                <a:cs typeface="Microsoft Sans Serif"/>
              </a:rPr>
              <a:t>da</a:t>
            </a:r>
            <a:r>
              <a:rPr dirty="0" sz="850" spc="500">
                <a:solidFill>
                  <a:srgbClr val="3B3B3B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0">
                <a:solidFill>
                  <a:srgbClr val="1D1D1D"/>
                </a:solidFill>
                <a:latin typeface="Microsoft Sans Serif"/>
                <a:cs typeface="Microsoft Sans Serif"/>
              </a:rPr>
              <a:t>Lei </a:t>
            </a:r>
            <a:r>
              <a:rPr dirty="0" sz="850" spc="-35">
                <a:solidFill>
                  <a:srgbClr val="2D2D2D"/>
                </a:solidFill>
                <a:latin typeface="Microsoft Sans Serif"/>
                <a:cs typeface="Microsoft Sans Serif"/>
              </a:rPr>
              <a:t>n°</a:t>
            </a:r>
            <a:r>
              <a:rPr dirty="0" sz="850" spc="-20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40">
                <a:solidFill>
                  <a:srgbClr val="333333"/>
                </a:solidFill>
                <a:latin typeface="Microsoft Sans Serif"/>
                <a:cs typeface="Microsoft Sans Serif"/>
              </a:rPr>
              <a:t>859</a:t>
            </a:r>
            <a:r>
              <a:rPr dirty="0" sz="850" spc="-15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0">
                <a:solidFill>
                  <a:srgbClr val="1C1C1C"/>
                </a:solidFill>
                <a:latin typeface="Microsoft Sans Serif"/>
                <a:cs typeface="Microsoft Sans Serif"/>
              </a:rPr>
              <a:t>de</a:t>
            </a:r>
            <a:r>
              <a:rPr dirty="0" sz="850" spc="-35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0">
                <a:solidFill>
                  <a:srgbClr val="2A2A2A"/>
                </a:solidFill>
                <a:latin typeface="Microsoft Sans Serif"/>
                <a:cs typeface="Microsoft Sans Serif"/>
              </a:rPr>
              <a:t>10</a:t>
            </a:r>
            <a:r>
              <a:rPr dirty="0" sz="850" spc="-35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0">
                <a:solidFill>
                  <a:srgbClr val="3A3A3A"/>
                </a:solidFill>
                <a:latin typeface="Microsoft Sans Serif"/>
                <a:cs typeface="Microsoft Sans Serif"/>
              </a:rPr>
              <a:t>de</a:t>
            </a:r>
            <a:r>
              <a:rPr dirty="0" sz="850" spc="-5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40">
                <a:solidFill>
                  <a:srgbClr val="161616"/>
                </a:solidFill>
                <a:latin typeface="Microsoft Sans Serif"/>
                <a:cs typeface="Microsoft Sans Serif"/>
              </a:rPr>
              <a:t>dezembro</a:t>
            </a:r>
            <a:r>
              <a:rPr dirty="0" sz="850" spc="3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0">
                <a:solidFill>
                  <a:srgbClr val="2F2F2F"/>
                </a:solidFill>
                <a:latin typeface="Microsoft Sans Serif"/>
                <a:cs typeface="Microsoft Sans Serif"/>
              </a:rPr>
              <a:t>de</a:t>
            </a:r>
            <a:r>
              <a:rPr dirty="0" sz="850" spc="-5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0">
                <a:solidFill>
                  <a:srgbClr val="131313"/>
                </a:solidFill>
                <a:latin typeface="Microsoft Sans Serif"/>
                <a:cs typeface="Microsoft Sans Serif"/>
              </a:rPr>
              <a:t>2024</a:t>
            </a:r>
            <a:r>
              <a:rPr dirty="0" sz="850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333333"/>
                </a:solidFill>
                <a:latin typeface="Microsoft Sans Serif"/>
                <a:cs typeface="Microsoft Sans Serif"/>
              </a:rPr>
              <a:t>-</a:t>
            </a:r>
            <a:r>
              <a:rPr dirty="0" sz="850" spc="-45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40">
                <a:solidFill>
                  <a:srgbClr val="0F0F0F"/>
                </a:solidFill>
                <a:latin typeface="Microsoft Sans Serif"/>
                <a:cs typeface="Microsoft Sans Serif"/>
              </a:rPr>
              <a:t>publicada</a:t>
            </a:r>
            <a:r>
              <a:rPr dirty="0" sz="850" spc="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111111"/>
                </a:solidFill>
                <a:latin typeface="Microsoft Sans Serif"/>
                <a:cs typeface="Microsoft Sans Serif"/>
              </a:rPr>
              <a:t>na</a:t>
            </a:r>
            <a:r>
              <a:rPr dirty="0" sz="850" spc="-5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latin typeface="Microsoft Sans Serif"/>
                <a:cs typeface="Microsoft Sans Serif"/>
              </a:rPr>
              <a:t>edíção</a:t>
            </a:r>
            <a:r>
              <a:rPr dirty="0" sz="850" spc="-5">
                <a:latin typeface="Microsoft Sans Serif"/>
                <a:cs typeface="Microsoft Sans Serif"/>
              </a:rPr>
              <a:t> </a:t>
            </a:r>
            <a:r>
              <a:rPr dirty="0" sz="850" spc="-30">
                <a:solidFill>
                  <a:srgbClr val="131313"/>
                </a:solidFill>
                <a:latin typeface="Microsoft Sans Serif"/>
                <a:cs typeface="Microsoft Sans Serif"/>
              </a:rPr>
              <a:t>extra</a:t>
            </a:r>
            <a:r>
              <a:rPr dirty="0" sz="850" spc="-25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0F0F0F"/>
                </a:solidFill>
                <a:latin typeface="Microsoft Sans Serif"/>
                <a:cs typeface="Microsoft Sans Serif"/>
              </a:rPr>
              <a:t>II</a:t>
            </a:r>
            <a:r>
              <a:rPr dirty="0" sz="850" spc="-5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0">
                <a:solidFill>
                  <a:srgbClr val="0A0A0A"/>
                </a:solidFill>
                <a:latin typeface="Microsoft Sans Serif"/>
                <a:cs typeface="Microsoft Sans Serif"/>
              </a:rPr>
              <a:t>n°</a:t>
            </a:r>
            <a:r>
              <a:rPr dirty="0" sz="850" spc="-45">
                <a:solidFill>
                  <a:srgbClr val="0A0A0A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0">
                <a:solidFill>
                  <a:srgbClr val="0F0F0F"/>
                </a:solidFill>
                <a:latin typeface="Microsoft Sans Serif"/>
                <a:cs typeface="Microsoft Sans Serif"/>
              </a:rPr>
              <a:t>1924</a:t>
            </a:r>
            <a:r>
              <a:rPr dirty="0" sz="850" spc="-2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0">
                <a:latin typeface="Microsoft Sans Serif"/>
                <a:cs typeface="Microsoft Sans Serif"/>
              </a:rPr>
              <a:t>de</a:t>
            </a:r>
            <a:r>
              <a:rPr dirty="0" sz="850" spc="-25">
                <a:latin typeface="Microsoft Sans Serif"/>
                <a:cs typeface="Microsoft Sans Serif"/>
              </a:rPr>
              <a:t> </a:t>
            </a:r>
            <a:r>
              <a:rPr dirty="0" sz="850" spc="-10">
                <a:solidFill>
                  <a:srgbClr val="0C0C0C"/>
                </a:solidFill>
                <a:latin typeface="Microsoft Sans Serif"/>
                <a:cs typeface="Microsoft Sans Serif"/>
              </a:rPr>
              <a:t>10/12/2024</a:t>
            </a:r>
            <a:endParaRPr sz="8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415"/>
              </a:spcBef>
            </a:pPr>
            <a:endParaRPr sz="8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dirty="0" u="heavy" sz="850">
                <a:solidFill>
                  <a:srgbClr val="525252"/>
                </a:solidFill>
                <a:uFill>
                  <a:solidFill>
                    <a:srgbClr val="48484B"/>
                  </a:solidFill>
                </a:uFill>
                <a:latin typeface="Microsoft Sans Serif"/>
                <a:cs typeface="Microsoft Sans Serif"/>
              </a:rPr>
              <a:t>D</a:t>
            </a:r>
            <a:r>
              <a:rPr dirty="0" u="heavy" sz="850" spc="-60">
                <a:solidFill>
                  <a:srgbClr val="525252"/>
                </a:solidFill>
                <a:uFill>
                  <a:solidFill>
                    <a:srgbClr val="48484B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heavy" sz="850">
                <a:solidFill>
                  <a:srgbClr val="212121"/>
                </a:solidFill>
                <a:uFill>
                  <a:solidFill>
                    <a:srgbClr val="48484B"/>
                  </a:solidFill>
                </a:uFill>
                <a:latin typeface="Microsoft Sans Serif"/>
                <a:cs typeface="Microsoft Sans Serif"/>
              </a:rPr>
              <a:t>E</a:t>
            </a:r>
            <a:r>
              <a:rPr dirty="0" u="heavy" sz="850" spc="-35">
                <a:solidFill>
                  <a:srgbClr val="212121"/>
                </a:solidFill>
                <a:uFill>
                  <a:solidFill>
                    <a:srgbClr val="48484B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heavy" sz="850">
                <a:solidFill>
                  <a:srgbClr val="4D4D4D"/>
                </a:solidFill>
                <a:uFill>
                  <a:solidFill>
                    <a:srgbClr val="48484B"/>
                  </a:solidFill>
                </a:uFill>
                <a:latin typeface="Microsoft Sans Serif"/>
                <a:cs typeface="Microsoft Sans Serif"/>
              </a:rPr>
              <a:t>C</a:t>
            </a:r>
            <a:r>
              <a:rPr dirty="0" u="heavy" sz="850" spc="-35">
                <a:solidFill>
                  <a:srgbClr val="4D4D4D"/>
                </a:solidFill>
                <a:uFill>
                  <a:solidFill>
                    <a:srgbClr val="48484B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heavy" sz="850">
                <a:solidFill>
                  <a:srgbClr val="262626"/>
                </a:solidFill>
                <a:uFill>
                  <a:solidFill>
                    <a:srgbClr val="48484B"/>
                  </a:solidFill>
                </a:uFill>
                <a:latin typeface="Microsoft Sans Serif"/>
                <a:cs typeface="Microsoft Sans Serif"/>
              </a:rPr>
              <a:t>R</a:t>
            </a:r>
            <a:r>
              <a:rPr dirty="0" u="heavy" sz="850" spc="-50">
                <a:solidFill>
                  <a:srgbClr val="262626"/>
                </a:solidFill>
                <a:uFill>
                  <a:solidFill>
                    <a:srgbClr val="48484B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heavy" sz="850">
                <a:solidFill>
                  <a:srgbClr val="262626"/>
                </a:solidFill>
                <a:uFill>
                  <a:solidFill>
                    <a:srgbClr val="48484B"/>
                  </a:solidFill>
                </a:uFill>
                <a:latin typeface="Microsoft Sans Serif"/>
                <a:cs typeface="Microsoft Sans Serif"/>
              </a:rPr>
              <a:t>E</a:t>
            </a:r>
            <a:r>
              <a:rPr dirty="0" u="heavy" sz="850" spc="-40">
                <a:solidFill>
                  <a:srgbClr val="262626"/>
                </a:solidFill>
                <a:uFill>
                  <a:solidFill>
                    <a:srgbClr val="48484B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heavy" sz="850">
                <a:solidFill>
                  <a:srgbClr val="2A2A2A"/>
                </a:solidFill>
                <a:uFill>
                  <a:solidFill>
                    <a:srgbClr val="48484B"/>
                  </a:solidFill>
                </a:uFill>
                <a:latin typeface="Microsoft Sans Serif"/>
                <a:cs typeface="Microsoft Sans Serif"/>
              </a:rPr>
              <a:t>T</a:t>
            </a:r>
            <a:r>
              <a:rPr dirty="0" u="heavy" sz="850" spc="5">
                <a:solidFill>
                  <a:srgbClr val="2A2A2A"/>
                </a:solidFill>
                <a:uFill>
                  <a:solidFill>
                    <a:srgbClr val="48484B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heavy" sz="850" spc="-25">
                <a:solidFill>
                  <a:srgbClr val="2A2A2A"/>
                </a:solidFill>
                <a:uFill>
                  <a:solidFill>
                    <a:srgbClr val="48484B"/>
                  </a:solidFill>
                </a:uFill>
                <a:latin typeface="Microsoft Sans Serif"/>
                <a:cs typeface="Microsoft Sans Serif"/>
              </a:rPr>
              <a:t>A:</a:t>
            </a:r>
            <a:endParaRPr sz="8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00"/>
              </a:spcBef>
            </a:pPr>
            <a:endParaRPr sz="850">
              <a:latin typeface="Microsoft Sans Serif"/>
              <a:cs typeface="Microsoft Sans Serif"/>
            </a:endParaRPr>
          </a:p>
          <a:p>
            <a:pPr marL="335280">
              <a:lnSpc>
                <a:spcPct val="100000"/>
              </a:lnSpc>
            </a:pPr>
            <a:r>
              <a:rPr dirty="0" sz="850" spc="-35">
                <a:solidFill>
                  <a:srgbClr val="262626"/>
                </a:solidFill>
                <a:latin typeface="Microsoft Sans Serif"/>
                <a:cs typeface="Microsoft Sans Serif"/>
              </a:rPr>
              <a:t>Artigo</a:t>
            </a:r>
            <a:r>
              <a:rPr dirty="0" sz="850" spc="5">
                <a:solidFill>
                  <a:srgbClr val="262626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0">
                <a:solidFill>
                  <a:srgbClr val="2F2F2F"/>
                </a:solidFill>
                <a:latin typeface="Microsoft Sans Serif"/>
                <a:cs typeface="Microsoft Sans Serif"/>
              </a:rPr>
              <a:t>1º </a:t>
            </a:r>
            <a:r>
              <a:rPr dirty="0" sz="850">
                <a:solidFill>
                  <a:srgbClr val="1C1C1C"/>
                </a:solidFill>
                <a:latin typeface="Microsoft Sans Serif"/>
                <a:cs typeface="Microsoft Sans Serif"/>
              </a:rPr>
              <a:t>-</a:t>
            </a:r>
            <a:r>
              <a:rPr dirty="0" sz="850" spc="-20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5">
                <a:solidFill>
                  <a:srgbClr val="212121"/>
                </a:solidFill>
                <a:latin typeface="Microsoft Sans Serif"/>
                <a:cs typeface="Microsoft Sans Serif"/>
              </a:rPr>
              <a:t>Fica</a:t>
            </a:r>
            <a:r>
              <a:rPr dirty="0" sz="850" spc="-2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0">
                <a:solidFill>
                  <a:srgbClr val="181818"/>
                </a:solidFill>
                <a:latin typeface="Microsoft Sans Serif"/>
                <a:cs typeface="Microsoft Sans Serif"/>
              </a:rPr>
              <a:t>aberto</a:t>
            </a:r>
            <a:r>
              <a:rPr dirty="0" sz="850" spc="-1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0">
                <a:solidFill>
                  <a:srgbClr val="151515"/>
                </a:solidFill>
                <a:latin typeface="Microsoft Sans Serif"/>
                <a:cs typeface="Microsoft Sans Serif"/>
              </a:rPr>
              <a:t>crédito</a:t>
            </a:r>
            <a:r>
              <a:rPr dirty="0" sz="850" spc="20">
                <a:solidFill>
                  <a:srgbClr val="151515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40">
                <a:latin typeface="Microsoft Sans Serif"/>
                <a:cs typeface="Microsoft Sans Serif"/>
              </a:rPr>
              <a:t>suplementar</a:t>
            </a:r>
            <a:r>
              <a:rPr dirty="0" sz="850" spc="45"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0F0F0F"/>
                </a:solidFill>
                <a:latin typeface="Microsoft Sans Serif"/>
                <a:cs typeface="Microsoft Sans Serif"/>
              </a:rPr>
              <a:t>as</a:t>
            </a:r>
            <a:r>
              <a:rPr dirty="0" sz="850" spc="-1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latin typeface="Microsoft Sans Serif"/>
                <a:cs typeface="Microsoft Sans Serif"/>
              </a:rPr>
              <a:t>seguintes</a:t>
            </a:r>
            <a:r>
              <a:rPr dirty="0" sz="850">
                <a:latin typeface="Microsoft Sans Serif"/>
                <a:cs typeface="Microsoft Sans Serif"/>
              </a:rPr>
              <a:t> </a:t>
            </a:r>
            <a:r>
              <a:rPr dirty="0" sz="850" spc="-10">
                <a:solidFill>
                  <a:srgbClr val="181818"/>
                </a:solidFill>
                <a:latin typeface="Microsoft Sans Serif"/>
                <a:cs typeface="Microsoft Sans Serif"/>
              </a:rPr>
              <a:t>dotações</a:t>
            </a:r>
            <a:endParaRPr sz="850">
              <a:latin typeface="Microsoft Sans Serif"/>
              <a:cs typeface="Microsoft Sans Serif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85466" y="4242942"/>
            <a:ext cx="2869565" cy="370840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dirty="0" u="heavy" sz="850" spc="-40" b="1">
                <a:solidFill>
                  <a:srgbClr val="1F1F1F"/>
                </a:solidFill>
                <a:uFill>
                  <a:solidFill>
                    <a:srgbClr val="3B3B3F"/>
                  </a:solidFill>
                </a:uFill>
                <a:latin typeface="Arial"/>
                <a:cs typeface="Arial"/>
              </a:rPr>
              <a:t>Dotaçóes</a:t>
            </a:r>
            <a:r>
              <a:rPr dirty="0" u="heavy" sz="850" b="1">
                <a:solidFill>
                  <a:srgbClr val="1F1F1F"/>
                </a:solidFill>
                <a:uFill>
                  <a:solidFill>
                    <a:srgbClr val="3B3B3F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850" spc="-10" b="1">
                <a:solidFill>
                  <a:srgbClr val="131313"/>
                </a:solidFill>
                <a:uFill>
                  <a:solidFill>
                    <a:srgbClr val="3B3B3F"/>
                  </a:solidFill>
                </a:uFill>
                <a:latin typeface="Arial"/>
                <a:cs typeface="Arial"/>
              </a:rPr>
              <a:t>Suplementadas</a:t>
            </a:r>
            <a:r>
              <a:rPr dirty="0" u="heavy" sz="850" spc="500" b="1">
                <a:solidFill>
                  <a:srgbClr val="131313"/>
                </a:solidFill>
                <a:uFill>
                  <a:solidFill>
                    <a:srgbClr val="3B3B3F"/>
                  </a:solidFill>
                </a:uFill>
                <a:latin typeface="Arial"/>
                <a:cs typeface="Arial"/>
              </a:rPr>
              <a:t> </a:t>
            </a:r>
            <a:endParaRPr sz="850">
              <a:latin typeface="Arial"/>
              <a:cs typeface="Arial"/>
            </a:endParaRPr>
          </a:p>
          <a:p>
            <a:pPr marL="65405">
              <a:lnSpc>
                <a:spcPct val="100000"/>
              </a:lnSpc>
              <a:spcBef>
                <a:spcPts val="270"/>
              </a:spcBef>
            </a:pPr>
            <a:r>
              <a:rPr dirty="0" sz="1000" spc="-110">
                <a:solidFill>
                  <a:srgbClr val="131313"/>
                </a:solidFill>
                <a:latin typeface="Arial Black"/>
                <a:cs typeface="Arial Black"/>
              </a:rPr>
              <a:t>FUNDO</a:t>
            </a:r>
            <a:r>
              <a:rPr dirty="0" sz="1000" spc="-5">
                <a:solidFill>
                  <a:srgbClr val="131313"/>
                </a:solidFill>
                <a:latin typeface="Arial Black"/>
                <a:cs typeface="Arial Black"/>
              </a:rPr>
              <a:t> </a:t>
            </a:r>
            <a:r>
              <a:rPr dirty="0" sz="1000" spc="-114">
                <a:solidFill>
                  <a:srgbClr val="1A1A1A"/>
                </a:solidFill>
                <a:latin typeface="Arial Black"/>
                <a:cs typeface="Arial Black"/>
              </a:rPr>
              <a:t>MUNICIPAL</a:t>
            </a:r>
            <a:r>
              <a:rPr dirty="0" sz="1000" spc="55">
                <a:solidFill>
                  <a:srgbClr val="1A1A1A"/>
                </a:solidFill>
                <a:latin typeface="Arial Black"/>
                <a:cs typeface="Arial Black"/>
              </a:rPr>
              <a:t> </a:t>
            </a:r>
            <a:r>
              <a:rPr dirty="0" sz="1000" spc="-65">
                <a:solidFill>
                  <a:srgbClr val="1C1C1C"/>
                </a:solidFill>
                <a:latin typeface="Arial Black"/>
                <a:cs typeface="Arial Black"/>
              </a:rPr>
              <a:t>DE</a:t>
            </a:r>
            <a:r>
              <a:rPr dirty="0" sz="1000" spc="-30">
                <a:solidFill>
                  <a:srgbClr val="1C1C1C"/>
                </a:solidFill>
                <a:latin typeface="Arial Black"/>
                <a:cs typeface="Arial Black"/>
              </a:rPr>
              <a:t> </a:t>
            </a:r>
            <a:r>
              <a:rPr dirty="0" sz="1000" spc="-95">
                <a:solidFill>
                  <a:srgbClr val="1A1A1A"/>
                </a:solidFill>
                <a:latin typeface="Arial Black"/>
                <a:cs typeface="Arial Black"/>
              </a:rPr>
              <a:t>ASSISTÈNCIA</a:t>
            </a:r>
            <a:r>
              <a:rPr dirty="0" sz="1000" spc="100">
                <a:solidFill>
                  <a:srgbClr val="1A1A1A"/>
                </a:solidFill>
                <a:latin typeface="Arial Black"/>
                <a:cs typeface="Arial Black"/>
              </a:rPr>
              <a:t> </a:t>
            </a:r>
            <a:r>
              <a:rPr dirty="0" sz="1000" spc="-50">
                <a:solidFill>
                  <a:srgbClr val="161616"/>
                </a:solidFill>
                <a:latin typeface="Arial Black"/>
                <a:cs typeface="Arial Black"/>
              </a:rPr>
              <a:t>SOGIAL</a:t>
            </a:r>
            <a:endParaRPr sz="1000">
              <a:latin typeface="Arial Black"/>
              <a:cs typeface="Arial Black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87986" y="4559942"/>
            <a:ext cx="3171825" cy="558800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470"/>
              </a:spcBef>
              <a:tabLst>
                <a:tab pos="836294" algn="l"/>
              </a:tabLst>
            </a:pPr>
            <a:r>
              <a:rPr dirty="0" sz="850" spc="-10">
                <a:solidFill>
                  <a:srgbClr val="242424"/>
                </a:solidFill>
                <a:latin typeface="Microsoft Sans Serif"/>
                <a:cs typeface="Microsoft Sans Serif"/>
              </a:rPr>
              <a:t>07.23</a:t>
            </a:r>
            <a:r>
              <a:rPr dirty="0" sz="850">
                <a:solidFill>
                  <a:srgbClr val="242424"/>
                </a:solidFill>
                <a:latin typeface="Microsoft Sans Serif"/>
                <a:cs typeface="Microsoft Sans Serif"/>
              </a:rPr>
              <a:t>	</a:t>
            </a:r>
            <a:r>
              <a:rPr dirty="0" sz="850" spc="-40" b="1">
                <a:solidFill>
                  <a:srgbClr val="1A1A1A"/>
                </a:solidFill>
                <a:latin typeface="Arial"/>
                <a:cs typeface="Arial"/>
              </a:rPr>
              <a:t>Fundo</a:t>
            </a:r>
            <a:r>
              <a:rPr dirty="0" sz="850" spc="-20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0F0F0F"/>
                </a:solidFill>
                <a:latin typeface="Arial"/>
                <a:cs typeface="Arial"/>
              </a:rPr>
              <a:t>Municipal</a:t>
            </a:r>
            <a:r>
              <a:rPr dirty="0" sz="850" spc="-10" b="1">
                <a:solidFill>
                  <a:srgbClr val="0F0F0F"/>
                </a:solidFill>
                <a:latin typeface="Arial"/>
                <a:cs typeface="Arial"/>
              </a:rPr>
              <a:t> </a:t>
            </a:r>
            <a:r>
              <a:rPr dirty="0" sz="850" spc="-10" b="1">
                <a:solidFill>
                  <a:srgbClr val="212121"/>
                </a:solidFill>
                <a:latin typeface="Arial"/>
                <a:cs typeface="Arial"/>
              </a:rPr>
              <a:t>de</a:t>
            </a:r>
            <a:r>
              <a:rPr dirty="0" sz="850" spc="-2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850" spc="-40" b="1">
                <a:solidFill>
                  <a:srgbClr val="0F0F0F"/>
                </a:solidFill>
                <a:latin typeface="Arial"/>
                <a:cs typeface="Arial"/>
              </a:rPr>
              <a:t>Asslstãncia</a:t>
            </a:r>
            <a:r>
              <a:rPr dirty="0" sz="850" spc="20" b="1">
                <a:solidFill>
                  <a:srgbClr val="0F0F0F"/>
                </a:solidFill>
                <a:latin typeface="Arial"/>
                <a:cs typeface="Arial"/>
              </a:rPr>
              <a:t> </a:t>
            </a:r>
            <a:r>
              <a:rPr dirty="0" sz="850" spc="-10" b="1">
                <a:solidFill>
                  <a:srgbClr val="1C1C1C"/>
                </a:solidFill>
                <a:latin typeface="Arial"/>
                <a:cs typeface="Arial"/>
              </a:rPr>
              <a:t>Soclal</a:t>
            </a:r>
            <a:endParaRPr sz="850">
              <a:latin typeface="Arial"/>
              <a:cs typeface="Arial"/>
            </a:endParaRPr>
          </a:p>
          <a:p>
            <a:pPr marL="43815" marR="30480" indent="-1905">
              <a:lnSpc>
                <a:spcPts val="1420"/>
              </a:lnSpc>
              <a:spcBef>
                <a:spcPts val="65"/>
              </a:spcBef>
              <a:tabLst>
                <a:tab pos="838835" algn="l"/>
              </a:tabLst>
            </a:pPr>
            <a:r>
              <a:rPr dirty="0" baseline="-9803" sz="1275" spc="-15">
                <a:solidFill>
                  <a:srgbClr val="1C1C1C"/>
                </a:solidFill>
                <a:latin typeface="Microsoft Sans Serif"/>
                <a:cs typeface="Microsoft Sans Serif"/>
              </a:rPr>
              <a:t>2.081</a:t>
            </a:r>
            <a:r>
              <a:rPr dirty="0" baseline="-9803" sz="1275">
                <a:solidFill>
                  <a:srgbClr val="1C1C1C"/>
                </a:solidFill>
                <a:latin typeface="Microsoft Sans Serif"/>
                <a:cs typeface="Microsoft Sans Serif"/>
              </a:rPr>
              <a:t>	</a:t>
            </a:r>
            <a:r>
              <a:rPr dirty="0" sz="850" spc="-40">
                <a:solidFill>
                  <a:srgbClr val="181818"/>
                </a:solidFill>
                <a:latin typeface="Microsoft Sans Serif"/>
                <a:cs typeface="Microsoft Sans Serif"/>
              </a:rPr>
              <a:t>Pro9rama</a:t>
            </a:r>
            <a:r>
              <a:rPr dirty="0" sz="850" spc="1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solidFill>
                  <a:srgbClr val="0C0C0C"/>
                </a:solidFill>
                <a:latin typeface="Microsoft Sans Serif"/>
                <a:cs typeface="Microsoft Sans Serif"/>
              </a:rPr>
              <a:t>Proteçáo</a:t>
            </a:r>
            <a:r>
              <a:rPr dirty="0" sz="850" spc="45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0">
                <a:solidFill>
                  <a:srgbClr val="0A0A0A"/>
                </a:solidFill>
                <a:latin typeface="Microsoft Sans Serif"/>
                <a:cs typeface="Microsoft Sans Serif"/>
              </a:rPr>
              <a:t>Social</a:t>
            </a:r>
            <a:r>
              <a:rPr dirty="0" sz="850" spc="-25">
                <a:solidFill>
                  <a:srgbClr val="0A0A0A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0">
                <a:latin typeface="Microsoft Sans Serif"/>
                <a:cs typeface="Microsoft Sans Serif"/>
              </a:rPr>
              <a:t>Básica</a:t>
            </a:r>
            <a:r>
              <a:rPr dirty="0" sz="850"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242424"/>
                </a:solidFill>
                <a:latin typeface="Microsoft Sans Serif"/>
                <a:cs typeface="Microsoft Sans Serif"/>
              </a:rPr>
              <a:t>-</a:t>
            </a:r>
            <a:r>
              <a:rPr dirty="0" sz="850" spc="-55">
                <a:solidFill>
                  <a:srgbClr val="242424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40">
                <a:latin typeface="Microsoft Sans Serif"/>
                <a:cs typeface="Microsoft Sans Serif"/>
              </a:rPr>
              <a:t>PSB</a:t>
            </a:r>
            <a:r>
              <a:rPr dirty="0" sz="850" spc="-5"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1A1A1A"/>
                </a:solidFill>
                <a:latin typeface="Microsoft Sans Serif"/>
                <a:cs typeface="Microsoft Sans Serif"/>
              </a:rPr>
              <a:t>-</a:t>
            </a:r>
            <a:r>
              <a:rPr dirty="0" sz="850" spc="-55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10">
                <a:latin typeface="Microsoft Sans Serif"/>
                <a:cs typeface="Microsoft Sans Serif"/>
              </a:rPr>
              <a:t>Estadual </a:t>
            </a:r>
            <a:r>
              <a:rPr dirty="0" sz="850" spc="-10">
                <a:solidFill>
                  <a:srgbClr val="161616"/>
                </a:solidFill>
                <a:latin typeface="Microsoft Sans Serif"/>
                <a:cs typeface="Microsoft Sans Serif"/>
              </a:rPr>
              <a:t>3.3.9.0.30.03</a:t>
            </a:r>
            <a:r>
              <a:rPr dirty="0" sz="850">
                <a:solidFill>
                  <a:srgbClr val="161616"/>
                </a:solidFill>
                <a:latin typeface="Microsoft Sans Serif"/>
                <a:cs typeface="Microsoft Sans Serif"/>
              </a:rPr>
              <a:t>	</a:t>
            </a:r>
            <a:r>
              <a:rPr dirty="0" sz="850" spc="-204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50">
                <a:solidFill>
                  <a:srgbClr val="161616"/>
                </a:solidFill>
                <a:latin typeface="Microsoft Sans Serif"/>
                <a:cs typeface="Microsoft Sans Serif"/>
              </a:rPr>
              <a:t>OUTROS</a:t>
            </a:r>
            <a:r>
              <a:rPr dirty="0" sz="85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latin typeface="Microsoft Sans Serif"/>
                <a:cs typeface="Microsoft Sans Serif"/>
              </a:rPr>
              <a:t>MATERIAIS</a:t>
            </a:r>
            <a:r>
              <a:rPr dirty="0" sz="850" spc="75">
                <a:latin typeface="Microsoft Sans Serif"/>
                <a:cs typeface="Microsoft Sans Serif"/>
              </a:rPr>
              <a:t> </a:t>
            </a:r>
            <a:r>
              <a:rPr dirty="0" sz="850" spc="-35">
                <a:solidFill>
                  <a:srgbClr val="0E0E0E"/>
                </a:solidFill>
                <a:latin typeface="Microsoft Sans Serif"/>
                <a:cs typeface="Microsoft Sans Serif"/>
              </a:rPr>
              <a:t>DE</a:t>
            </a:r>
            <a:r>
              <a:rPr dirty="0" sz="850" spc="-25">
                <a:solidFill>
                  <a:srgbClr val="0E0E0E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10">
                <a:solidFill>
                  <a:srgbClr val="080808"/>
                </a:solidFill>
                <a:latin typeface="Microsoft Sans Serif"/>
                <a:cs typeface="Microsoft Sans Serif"/>
              </a:rPr>
              <a:t>CONSUMO</a:t>
            </a:r>
            <a:endParaRPr sz="850">
              <a:latin typeface="Microsoft Sans Serif"/>
              <a:cs typeface="Microsoft Sans Serif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98658" y="5269711"/>
            <a:ext cx="3242310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2545" marR="30480" indent="-5080">
              <a:lnSpc>
                <a:spcPct val="138700"/>
              </a:lnSpc>
              <a:spcBef>
                <a:spcPts val="100"/>
              </a:spcBef>
              <a:tabLst>
                <a:tab pos="833755" algn="l"/>
              </a:tabLst>
            </a:pPr>
            <a:r>
              <a:rPr dirty="0" baseline="-9803" sz="1275" spc="-15">
                <a:solidFill>
                  <a:srgbClr val="212121"/>
                </a:solidFill>
                <a:latin typeface="Microsoft Sans Serif"/>
                <a:cs typeface="Microsoft Sans Serif"/>
              </a:rPr>
              <a:t>2.724</a:t>
            </a:r>
            <a:r>
              <a:rPr dirty="0" baseline="-9803" sz="1275">
                <a:solidFill>
                  <a:srgbClr val="212121"/>
                </a:solidFill>
                <a:latin typeface="Microsoft Sans Serif"/>
                <a:cs typeface="Microsoft Sans Serif"/>
              </a:rPr>
              <a:t>	</a:t>
            </a:r>
            <a:r>
              <a:rPr dirty="0" sz="850" spc="-40">
                <a:solidFill>
                  <a:srgbClr val="262626"/>
                </a:solidFill>
                <a:latin typeface="Microsoft Sans Serif"/>
                <a:cs typeface="Microsoft Sans Serif"/>
              </a:rPr>
              <a:t>Proõrama</a:t>
            </a:r>
            <a:r>
              <a:rPr dirty="0" sz="850" spc="5">
                <a:solidFill>
                  <a:srgbClr val="262626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solidFill>
                  <a:srgbClr val="242424"/>
                </a:solidFill>
                <a:latin typeface="Microsoft Sans Serif"/>
                <a:cs typeface="Microsoft Sans Serif"/>
              </a:rPr>
              <a:t>Protecão</a:t>
            </a:r>
            <a:r>
              <a:rPr dirty="0" sz="850" spc="55">
                <a:solidFill>
                  <a:srgbClr val="242424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0">
                <a:solidFill>
                  <a:srgbClr val="181818"/>
                </a:solidFill>
                <a:latin typeface="Microsoft Sans Serif"/>
                <a:cs typeface="Microsoft Sans Serif"/>
              </a:rPr>
              <a:t>Social</a:t>
            </a:r>
            <a:r>
              <a:rPr dirty="0" sz="850" spc="-15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0">
                <a:solidFill>
                  <a:srgbClr val="0C0C0C"/>
                </a:solidFill>
                <a:latin typeface="Microsoft Sans Serif"/>
                <a:cs typeface="Microsoft Sans Serif"/>
              </a:rPr>
              <a:t>Especial</a:t>
            </a:r>
            <a:r>
              <a:rPr dirty="0" sz="850" spc="5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2D2D2D"/>
                </a:solidFill>
                <a:latin typeface="Microsoft Sans Serif"/>
                <a:cs typeface="Microsoft Sans Serif"/>
              </a:rPr>
              <a:t>-</a:t>
            </a:r>
            <a:r>
              <a:rPr dirty="0" sz="850" spc="-45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40">
                <a:solidFill>
                  <a:srgbClr val="262626"/>
                </a:solidFill>
                <a:latin typeface="Microsoft Sans Serif"/>
                <a:cs typeface="Microsoft Sans Serif"/>
              </a:rPr>
              <a:t>PSE</a:t>
            </a:r>
            <a:r>
              <a:rPr dirty="0" sz="850" spc="5">
                <a:solidFill>
                  <a:srgbClr val="262626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333333"/>
                </a:solidFill>
                <a:latin typeface="Microsoft Sans Serif"/>
                <a:cs typeface="Microsoft Sans Serif"/>
              </a:rPr>
              <a:t>-</a:t>
            </a:r>
            <a:r>
              <a:rPr dirty="0" sz="850" spc="-6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0">
                <a:solidFill>
                  <a:srgbClr val="161616"/>
                </a:solidFill>
                <a:latin typeface="Microsoft Sans Serif"/>
                <a:cs typeface="Microsoft Sans Serif"/>
              </a:rPr>
              <a:t>Estadual </a:t>
            </a:r>
            <a:r>
              <a:rPr dirty="0" sz="850" spc="-10">
                <a:solidFill>
                  <a:srgbClr val="1A1A1A"/>
                </a:solidFill>
                <a:latin typeface="Microsoft Sans Serif"/>
                <a:cs typeface="Microsoft Sans Serif"/>
              </a:rPr>
              <a:t>3.3.9.0.30.03</a:t>
            </a:r>
            <a:r>
              <a:rPr dirty="0" sz="850">
                <a:solidFill>
                  <a:srgbClr val="1A1A1A"/>
                </a:solidFill>
                <a:latin typeface="Microsoft Sans Serif"/>
                <a:cs typeface="Microsoft Sans Serif"/>
              </a:rPr>
              <a:t>	</a:t>
            </a:r>
            <a:r>
              <a:rPr dirty="0" sz="850" spc="-175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55">
                <a:solidFill>
                  <a:srgbClr val="232323"/>
                </a:solidFill>
                <a:latin typeface="Microsoft Sans Serif"/>
                <a:cs typeface="Microsoft Sans Serif"/>
              </a:rPr>
              <a:t>OUTROS</a:t>
            </a:r>
            <a:r>
              <a:rPr dirty="0" sz="850" spc="10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65">
                <a:solidFill>
                  <a:srgbClr val="1A1A1A"/>
                </a:solidFill>
                <a:latin typeface="Microsoft Sans Serif"/>
                <a:cs typeface="Microsoft Sans Serif"/>
              </a:rPr>
              <a:t>MATERIALS</a:t>
            </a:r>
            <a:r>
              <a:rPr dirty="0" sz="850" spc="6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10">
                <a:solidFill>
                  <a:srgbClr val="232323"/>
                </a:solidFill>
                <a:latin typeface="Microsoft Sans Serif"/>
                <a:cs typeface="Microsoft Sans Serif"/>
              </a:rPr>
              <a:t>DE</a:t>
            </a:r>
            <a:r>
              <a:rPr dirty="0" sz="850" spc="-35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181818"/>
                </a:solidFill>
                <a:latin typeface="Microsoft Sans Serif"/>
                <a:cs typeface="Microsoft Sans Serif"/>
              </a:rPr>
              <a:t>CONSUMO</a:t>
            </a:r>
            <a:endParaRPr sz="850">
              <a:latin typeface="Microsoft Sans Serif"/>
              <a:cs typeface="Microsoft Sans Serif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33202" y="5833261"/>
            <a:ext cx="607060" cy="367030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850" spc="-10">
                <a:solidFill>
                  <a:srgbClr val="2A2A2A"/>
                </a:solidFill>
                <a:latin typeface="Microsoft Sans Serif"/>
                <a:cs typeface="Microsoft Sans Serif"/>
              </a:rPr>
              <a:t>2.894</a:t>
            </a:r>
            <a:endParaRPr sz="850">
              <a:latin typeface="Microsoft Sans Serif"/>
              <a:cs typeface="Microsoft Sans Serif"/>
            </a:endParaRPr>
          </a:p>
          <a:p>
            <a:pPr marL="13970">
              <a:lnSpc>
                <a:spcPct val="100000"/>
              </a:lnSpc>
              <a:spcBef>
                <a:spcPts val="325"/>
              </a:spcBef>
            </a:pPr>
            <a:r>
              <a:rPr dirty="0" sz="850" spc="-35">
                <a:solidFill>
                  <a:srgbClr val="242424"/>
                </a:solidFill>
                <a:latin typeface="Microsoft Sans Serif"/>
                <a:cs typeface="Microsoft Sans Serif"/>
              </a:rPr>
              <a:t>3.3.9.0.39.05</a:t>
            </a:r>
            <a:endParaRPr sz="850">
              <a:latin typeface="Microsoft Sans Serif"/>
              <a:cs typeface="Microsoft Sans Serif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407151" y="5824123"/>
            <a:ext cx="2800985" cy="34861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40640">
              <a:lnSpc>
                <a:spcPct val="100000"/>
              </a:lnSpc>
              <a:spcBef>
                <a:spcPts val="350"/>
              </a:spcBef>
            </a:pPr>
            <a:r>
              <a:rPr dirty="0" sz="850" spc="-45">
                <a:solidFill>
                  <a:srgbClr val="1A1A1A"/>
                </a:solidFill>
                <a:latin typeface="Microsoft Sans Serif"/>
                <a:cs typeface="Microsoft Sans Serif"/>
              </a:rPr>
              <a:t>Atendimento</a:t>
            </a:r>
            <a:r>
              <a:rPr dirty="0" sz="850" spc="55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0">
                <a:solidFill>
                  <a:srgbClr val="212121"/>
                </a:solidFill>
                <a:latin typeface="Microsoft Sans Serif"/>
                <a:cs typeface="Microsoft Sans Serif"/>
              </a:rPr>
              <a:t>ao </a:t>
            </a:r>
            <a:r>
              <a:rPr dirty="0" sz="850" spc="-40">
                <a:solidFill>
                  <a:srgbClr val="1C1C1C"/>
                </a:solidFill>
                <a:latin typeface="Microsoft Sans Serif"/>
                <a:cs typeface="Microsoft Sans Serif"/>
              </a:rPr>
              <a:t>Programa</a:t>
            </a:r>
            <a:r>
              <a:rPr dirty="0" sz="850" spc="-5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0">
                <a:solidFill>
                  <a:srgbClr val="131313"/>
                </a:solidFill>
                <a:latin typeface="Microsoft Sans Serif"/>
                <a:cs typeface="Microsoft Sans Serif"/>
              </a:rPr>
              <a:t>Bolsa </a:t>
            </a:r>
            <a:r>
              <a:rPr dirty="0" sz="850" spc="-35">
                <a:solidFill>
                  <a:srgbClr val="111111"/>
                </a:solidFill>
                <a:latin typeface="Microsoft Sans Serif"/>
                <a:cs typeface="Microsoft Sans Serif"/>
              </a:rPr>
              <a:t>Famflia</a:t>
            </a:r>
            <a:r>
              <a:rPr dirty="0" sz="850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10">
                <a:solidFill>
                  <a:srgbClr val="0C0C0C"/>
                </a:solidFill>
                <a:latin typeface="Microsoft Sans Serif"/>
                <a:cs typeface="Microsoft Sans Serif"/>
              </a:rPr>
              <a:t>íIGDBF)</a:t>
            </a:r>
            <a:endParaRPr sz="850">
              <a:latin typeface="Microsoft Sans Serif"/>
              <a:cs typeface="Microsoft Sans Serif"/>
            </a:endParaRPr>
          </a:p>
          <a:p>
            <a:pPr marL="38100">
              <a:lnSpc>
                <a:spcPct val="100000"/>
              </a:lnSpc>
              <a:spcBef>
                <a:spcPts val="250"/>
              </a:spcBef>
            </a:pPr>
            <a:r>
              <a:rPr dirty="0" baseline="-9803" sz="1275" spc="-52">
                <a:solidFill>
                  <a:srgbClr val="1C1C1C"/>
                </a:solidFill>
                <a:latin typeface="Microsoft Sans Serif"/>
                <a:cs typeface="Microsoft Sans Serif"/>
              </a:rPr>
              <a:t>DEMAIS</a:t>
            </a:r>
            <a:r>
              <a:rPr dirty="0" baseline="-9803" sz="1275" spc="15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45">
                <a:solidFill>
                  <a:srgbClr val="1D1D1D"/>
                </a:solidFill>
                <a:latin typeface="Microsoft Sans Serif"/>
                <a:cs typeface="Microsoft Sans Serif"/>
              </a:rPr>
              <a:t>SERVICOS</a:t>
            </a:r>
            <a:r>
              <a:rPr dirty="0" sz="850" spc="40">
                <a:solidFill>
                  <a:srgbClr val="1D1D1D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solidFill>
                  <a:srgbClr val="1C1C1C"/>
                </a:solidFill>
                <a:latin typeface="Microsoft Sans Serif"/>
                <a:cs typeface="Microsoft Sans Serif"/>
              </a:rPr>
              <a:t>DE</a:t>
            </a:r>
            <a:r>
              <a:rPr dirty="0" sz="850" spc="-15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45">
                <a:solidFill>
                  <a:srgbClr val="1A1A1A"/>
                </a:solidFill>
                <a:latin typeface="Microsoft Sans Serif"/>
                <a:cs typeface="Microsoft Sans Serif"/>
              </a:rPr>
              <a:t>TERCEIROS</a:t>
            </a:r>
            <a:r>
              <a:rPr dirty="0" sz="850" spc="65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212121"/>
                </a:solidFill>
                <a:latin typeface="Microsoft Sans Serif"/>
                <a:cs typeface="Microsoft Sans Serif"/>
              </a:rPr>
              <a:t>-</a:t>
            </a:r>
            <a:r>
              <a:rPr dirty="0" sz="850" spc="-5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solidFill>
                  <a:srgbClr val="181818"/>
                </a:solidFill>
                <a:latin typeface="Microsoft Sans Serif"/>
                <a:cs typeface="Microsoft Sans Serif"/>
              </a:rPr>
              <a:t>PESSOA</a:t>
            </a:r>
            <a:r>
              <a:rPr dirty="0" sz="850" spc="2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10">
                <a:latin typeface="Microsoft Sans Serif"/>
                <a:cs typeface="Microsoft Sans Serif"/>
              </a:rPr>
              <a:t>JURIDICA</a:t>
            </a:r>
            <a:endParaRPr sz="850">
              <a:latin typeface="Microsoft Sans Serif"/>
              <a:cs typeface="Microsoft Sans Serif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139405" y="4870656"/>
            <a:ext cx="2205355" cy="38544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503555">
              <a:lnSpc>
                <a:spcPct val="100000"/>
              </a:lnSpc>
              <a:spcBef>
                <a:spcPts val="495"/>
              </a:spcBef>
            </a:pPr>
            <a:r>
              <a:rPr dirty="0" sz="850" spc="-30">
                <a:solidFill>
                  <a:srgbClr val="0C0C0C"/>
                </a:solidFill>
                <a:latin typeface="Microsoft Sans Serif"/>
                <a:cs typeface="Microsoft Sans Serif"/>
              </a:rPr>
              <a:t>Outros</a:t>
            </a:r>
            <a:r>
              <a:rPr dirty="0" sz="850" spc="-10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latin typeface="Microsoft Sans Serif"/>
                <a:cs typeface="Microsoft Sans Serif"/>
              </a:rPr>
              <a:t>Recursos</a:t>
            </a:r>
            <a:r>
              <a:rPr dirty="0" sz="850" spc="40">
                <a:latin typeface="Microsoft Sans Serif"/>
                <a:cs typeface="Microsoft Sans Serif"/>
              </a:rPr>
              <a:t> </a:t>
            </a:r>
            <a:r>
              <a:rPr dirty="0" sz="850" spc="-35">
                <a:solidFill>
                  <a:srgbClr val="0C0C0C"/>
                </a:solidFill>
                <a:latin typeface="Microsoft Sans Serif"/>
                <a:cs typeface="Microsoft Sans Serif"/>
              </a:rPr>
              <a:t>Vinculados</a:t>
            </a:r>
            <a:r>
              <a:rPr dirty="0" sz="850" spc="35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1A1A1A"/>
                </a:solidFill>
                <a:latin typeface="Microsoft Sans Serif"/>
                <a:cs typeface="Microsoft Sans Serif"/>
              </a:rPr>
              <a:t>à</a:t>
            </a:r>
            <a:r>
              <a:rPr dirty="0" sz="850" spc="-35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50">
                <a:latin typeface="Microsoft Sans Serif"/>
                <a:cs typeface="Microsoft Sans Serif"/>
              </a:rPr>
              <a:t>Assists</a:t>
            </a:r>
            <a:endParaRPr sz="8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sz="850" spc="-30" b="1">
                <a:solidFill>
                  <a:srgbClr val="111111"/>
                </a:solidFill>
                <a:latin typeface="Arial"/>
                <a:cs typeface="Arial"/>
              </a:rPr>
              <a:t>Total </a:t>
            </a:r>
            <a:r>
              <a:rPr dirty="0" sz="850" spc="-55" b="1">
                <a:solidFill>
                  <a:srgbClr val="212121"/>
                </a:solidFill>
                <a:latin typeface="Arial"/>
                <a:cs typeface="Arial"/>
              </a:rPr>
              <a:t>do</a:t>
            </a:r>
            <a:r>
              <a:rPr dirty="0" sz="850" spc="-20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850" spc="-30" b="1">
                <a:solidFill>
                  <a:srgbClr val="111111"/>
                </a:solidFill>
                <a:latin typeface="Arial"/>
                <a:cs typeface="Arial"/>
              </a:rPr>
              <a:t>Projeto</a:t>
            </a:r>
            <a:r>
              <a:rPr dirty="0" sz="850" spc="-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/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40" b="1">
                <a:solidFill>
                  <a:srgbClr val="0C0C0C"/>
                </a:solidFill>
                <a:latin typeface="Arial"/>
                <a:cs typeface="Arial"/>
              </a:rPr>
              <a:t>Atividade</a:t>
            </a:r>
            <a:r>
              <a:rPr dirty="0" sz="850" spc="-5" b="1">
                <a:solidFill>
                  <a:srgbClr val="0C0C0C"/>
                </a:solidFill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1F1F1F"/>
                </a:solidFill>
                <a:latin typeface="Arial"/>
                <a:cs typeface="Arial"/>
              </a:rPr>
              <a:t>R$</a:t>
            </a:r>
            <a:endParaRPr sz="85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603021" y="4891979"/>
            <a:ext cx="475615" cy="342265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dirty="0" sz="850" spc="-30">
                <a:solidFill>
                  <a:srgbClr val="1C1C1C"/>
                </a:solidFill>
                <a:latin typeface="Microsoft Sans Serif"/>
                <a:cs typeface="Microsoft Sans Serif"/>
              </a:rPr>
              <a:t>80.000,00</a:t>
            </a:r>
            <a:endParaRPr sz="850">
              <a:latin typeface="Microsoft Sans Serif"/>
              <a:cs typeface="Microsoft Sans Serif"/>
            </a:endParaRPr>
          </a:p>
          <a:p>
            <a:pPr marL="15875">
              <a:lnSpc>
                <a:spcPct val="100000"/>
              </a:lnSpc>
              <a:spcBef>
                <a:spcPts val="229"/>
              </a:spcBef>
            </a:pPr>
            <a:r>
              <a:rPr dirty="0" sz="850" spc="-35" b="1">
                <a:solidFill>
                  <a:srgbClr val="0F0F0F"/>
                </a:solidFill>
                <a:latin typeface="Arial"/>
                <a:cs typeface="Arial"/>
              </a:rPr>
              <a:t>80.000,00</a:t>
            </a:r>
            <a:endParaRPr sz="85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148549" y="5406791"/>
            <a:ext cx="2193290" cy="372745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500380">
              <a:lnSpc>
                <a:spcPct val="100000"/>
              </a:lnSpc>
              <a:spcBef>
                <a:spcPts val="445"/>
              </a:spcBef>
            </a:pPr>
            <a:r>
              <a:rPr dirty="0" sz="850" spc="-30">
                <a:solidFill>
                  <a:srgbClr val="161616"/>
                </a:solidFill>
                <a:latin typeface="Microsoft Sans Serif"/>
                <a:cs typeface="Microsoft Sans Serif"/>
              </a:rPr>
              <a:t>Outros</a:t>
            </a:r>
            <a:r>
              <a:rPr dirty="0" sz="850" spc="-1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solidFill>
                  <a:srgbClr val="0C0C0C"/>
                </a:solidFill>
                <a:latin typeface="Microsoft Sans Serif"/>
                <a:cs typeface="Microsoft Sans Serif"/>
              </a:rPr>
              <a:t>Recursos</a:t>
            </a:r>
            <a:r>
              <a:rPr dirty="0" sz="850" spc="40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latin typeface="Microsoft Sans Serif"/>
                <a:cs typeface="Microsoft Sans Serif"/>
              </a:rPr>
              <a:t>Vinculados</a:t>
            </a:r>
            <a:r>
              <a:rPr dirty="0" sz="850" spc="35"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1F1F1F"/>
                </a:solidFill>
                <a:latin typeface="Microsoft Sans Serif"/>
                <a:cs typeface="Microsoft Sans Serif"/>
              </a:rPr>
              <a:t>à</a:t>
            </a:r>
            <a:r>
              <a:rPr dirty="0" sz="850" spc="-35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0">
                <a:latin typeface="Microsoft Sans Serif"/>
                <a:cs typeface="Microsoft Sans Serif"/>
              </a:rPr>
              <a:t>Assistí</a:t>
            </a:r>
            <a:endParaRPr sz="8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850" spc="-35" b="1">
                <a:solidFill>
                  <a:srgbClr val="181818"/>
                </a:solidFill>
                <a:latin typeface="Arial"/>
                <a:cs typeface="Arial"/>
              </a:rPr>
              <a:t>Total</a:t>
            </a:r>
            <a:r>
              <a:rPr dirty="0" sz="850" spc="-25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262626"/>
                </a:solidFill>
                <a:latin typeface="Arial"/>
                <a:cs typeface="Arial"/>
              </a:rPr>
              <a:t>do</a:t>
            </a:r>
            <a:r>
              <a:rPr dirty="0" sz="850" spc="-25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1F1F1F"/>
                </a:solidFill>
                <a:latin typeface="Arial"/>
                <a:cs typeface="Arial"/>
              </a:rPr>
              <a:t>Projeto</a:t>
            </a:r>
            <a:r>
              <a:rPr dirty="0" sz="850" spc="-2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850" b="1" i="1">
                <a:solidFill>
                  <a:srgbClr val="0E0E0E"/>
                </a:solidFill>
                <a:latin typeface="Arial"/>
                <a:cs typeface="Arial"/>
              </a:rPr>
              <a:t>I</a:t>
            </a:r>
            <a:r>
              <a:rPr dirty="0" sz="850" spc="20" b="1" i="1">
                <a:solidFill>
                  <a:srgbClr val="0E0E0E"/>
                </a:solidFill>
                <a:latin typeface="Arial"/>
                <a:cs typeface="Arial"/>
              </a:rPr>
              <a:t> </a:t>
            </a:r>
            <a:r>
              <a:rPr dirty="0" sz="850" spc="-40" b="1">
                <a:solidFill>
                  <a:srgbClr val="1A1A1A"/>
                </a:solidFill>
                <a:latin typeface="Arial"/>
                <a:cs typeface="Arial"/>
              </a:rPr>
              <a:t>Atividade</a:t>
            </a:r>
            <a:r>
              <a:rPr dirty="0" sz="850" spc="5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181818"/>
                </a:solidFill>
                <a:latin typeface="Arial"/>
                <a:cs typeface="Arial"/>
              </a:rPr>
              <a:t>R$</a:t>
            </a:r>
            <a:endParaRPr sz="850">
              <a:latin typeface="Arial"/>
              <a:cs typeface="Arial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612166" y="5431161"/>
            <a:ext cx="473075" cy="324485"/>
          </a:xfrm>
          <a:prstGeom prst="rect">
            <a:avLst/>
          </a:prstGeom>
        </p:spPr>
        <p:txBody>
          <a:bodyPr wrap="square" lIns="0" tIns="3238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4"/>
              </a:spcBef>
            </a:pPr>
            <a:r>
              <a:rPr dirty="0" sz="850" spc="-25">
                <a:solidFill>
                  <a:srgbClr val="161616"/>
                </a:solidFill>
                <a:latin typeface="Microsoft Sans Serif"/>
                <a:cs typeface="Microsoft Sans Serif"/>
              </a:rPr>
              <a:t>56.000,00</a:t>
            </a:r>
            <a:endParaRPr sz="850">
              <a:latin typeface="Microsoft Sans Serif"/>
              <a:cs typeface="Microsoft Sans Serif"/>
            </a:endParaRPr>
          </a:p>
          <a:p>
            <a:pPr marL="18415">
              <a:lnSpc>
                <a:spcPct val="100000"/>
              </a:lnSpc>
              <a:spcBef>
                <a:spcPts val="155"/>
              </a:spcBef>
            </a:pPr>
            <a:r>
              <a:rPr dirty="0" sz="850" spc="-30" b="1">
                <a:solidFill>
                  <a:srgbClr val="1A1A1A"/>
                </a:solidFill>
                <a:latin typeface="Arial"/>
                <a:cs typeface="Arial"/>
              </a:rPr>
              <a:t>56.000,00</a:t>
            </a:r>
            <a:endParaRPr sz="850">
              <a:latin typeface="Arial"/>
              <a:cs typeface="Arial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645143" y="5987096"/>
            <a:ext cx="29337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5">
                <a:latin typeface="Microsoft Sans Serif"/>
                <a:cs typeface="Microsoft Sans Serif"/>
              </a:rPr>
              <a:t>FNAS</a:t>
            </a:r>
            <a:endParaRPr sz="850">
              <a:latin typeface="Microsoft Sans Serif"/>
              <a:cs typeface="Microsoft Sans Serif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154644" y="6104377"/>
            <a:ext cx="1836420" cy="54356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dirty="0" sz="850" spc="-30" b="1">
                <a:solidFill>
                  <a:srgbClr val="212121"/>
                </a:solidFill>
                <a:latin typeface="Arial"/>
                <a:cs typeface="Arial"/>
              </a:rPr>
              <a:t>Total </a:t>
            </a:r>
            <a:r>
              <a:rPr dirty="0" sz="850" spc="-55" b="1">
                <a:solidFill>
                  <a:srgbClr val="242424"/>
                </a:solidFill>
                <a:latin typeface="Arial"/>
                <a:cs typeface="Arial"/>
              </a:rPr>
              <a:t>do</a:t>
            </a:r>
            <a:r>
              <a:rPr dirty="0" sz="850" spc="-20" b="1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dirty="0" sz="850" spc="-30" b="1">
                <a:solidFill>
                  <a:srgbClr val="181818"/>
                </a:solidFill>
                <a:latin typeface="Arial"/>
                <a:cs typeface="Arial"/>
              </a:rPr>
              <a:t>Projeto</a:t>
            </a:r>
            <a:r>
              <a:rPr dirty="0" sz="850" spc="-10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850" b="1">
                <a:solidFill>
                  <a:srgbClr val="181818"/>
                </a:solidFill>
                <a:latin typeface="Arial"/>
                <a:cs typeface="Arial"/>
              </a:rPr>
              <a:t>/</a:t>
            </a:r>
            <a:r>
              <a:rPr dirty="0" sz="850" spc="-15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850" spc="-40" b="1">
                <a:solidFill>
                  <a:srgbClr val="181818"/>
                </a:solidFill>
                <a:latin typeface="Arial"/>
                <a:cs typeface="Arial"/>
              </a:rPr>
              <a:t>Atividade</a:t>
            </a:r>
            <a:r>
              <a:rPr dirty="0" sz="850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212121"/>
                </a:solidFill>
                <a:latin typeface="Arial"/>
                <a:cs typeface="Arial"/>
              </a:rPr>
              <a:t>Rã</a:t>
            </a:r>
            <a:endParaRPr sz="850">
              <a:latin typeface="Arial"/>
              <a:cs typeface="Arial"/>
            </a:endParaRPr>
          </a:p>
          <a:p>
            <a:pPr marL="15240">
              <a:lnSpc>
                <a:spcPct val="100000"/>
              </a:lnSpc>
              <a:spcBef>
                <a:spcPts val="415"/>
              </a:spcBef>
            </a:pPr>
            <a:r>
              <a:rPr dirty="0" sz="850">
                <a:solidFill>
                  <a:srgbClr val="1C1C1C"/>
                </a:solidFill>
                <a:latin typeface="Microsoft Sans Serif"/>
                <a:cs typeface="Microsoft Sans Serif"/>
              </a:rPr>
              <a:t>Total</a:t>
            </a:r>
            <a:r>
              <a:rPr dirty="0" sz="850" spc="-35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0">
                <a:solidFill>
                  <a:srgbClr val="1F1F1F"/>
                </a:solidFill>
                <a:latin typeface="Microsoft Sans Serif"/>
                <a:cs typeface="Microsoft Sans Serif"/>
              </a:rPr>
              <a:t>da</a:t>
            </a:r>
            <a:r>
              <a:rPr dirty="0" sz="850" spc="-50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161616"/>
                </a:solidFill>
                <a:latin typeface="Microsoft Sans Serif"/>
                <a:cs typeface="Microsoft Sans Serif"/>
              </a:rPr>
              <a:t>Unidade</a:t>
            </a:r>
            <a:r>
              <a:rPr dirty="0" sz="850" spc="19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5">
                <a:solidFill>
                  <a:srgbClr val="262626"/>
                </a:solidFill>
                <a:latin typeface="Microsoft Sans Serif"/>
                <a:cs typeface="Microsoft Sans Serif"/>
              </a:rPr>
              <a:t>RŞ</a:t>
            </a:r>
            <a:endParaRPr sz="850">
              <a:latin typeface="Microsoft Sans Serif"/>
              <a:cs typeface="Microsoft Sans Serif"/>
            </a:endParaRPr>
          </a:p>
          <a:p>
            <a:pPr marL="416559">
              <a:lnSpc>
                <a:spcPct val="100000"/>
              </a:lnSpc>
              <a:spcBef>
                <a:spcPts val="180"/>
              </a:spcBef>
            </a:pPr>
            <a:r>
              <a:rPr dirty="0" sz="850">
                <a:solidFill>
                  <a:srgbClr val="232323"/>
                </a:solidFill>
                <a:latin typeface="Microsoft Sans Serif"/>
                <a:cs typeface="Microsoft Sans Serif"/>
              </a:rPr>
              <a:t>Valor</a:t>
            </a:r>
            <a:r>
              <a:rPr dirty="0" sz="850" spc="-10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1A1A1A"/>
                </a:solidFill>
                <a:latin typeface="Microsoft Sans Serif"/>
                <a:cs typeface="Microsoft Sans Serif"/>
              </a:rPr>
              <a:t>Total</a:t>
            </a:r>
            <a:r>
              <a:rPr dirty="0" sz="850" spc="-5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10">
                <a:solidFill>
                  <a:srgbClr val="1A1A1A"/>
                </a:solidFill>
                <a:latin typeface="Microsoft Sans Serif"/>
                <a:cs typeface="Microsoft Sans Serif"/>
              </a:rPr>
              <a:t>Suplementado</a:t>
            </a:r>
            <a:r>
              <a:rPr dirty="0" sz="850" spc="35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5">
                <a:solidFill>
                  <a:srgbClr val="1F1F1F"/>
                </a:solidFill>
                <a:latin typeface="Microsoft Sans Serif"/>
                <a:cs typeface="Microsoft Sans Serif"/>
              </a:rPr>
              <a:t>R$</a:t>
            </a:r>
            <a:endParaRPr sz="850">
              <a:latin typeface="Microsoft Sans Serif"/>
              <a:cs typeface="Microsoft Sans Serif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568272" y="5918557"/>
            <a:ext cx="520065" cy="704850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algn="r" marR="8890">
              <a:lnSpc>
                <a:spcPct val="100000"/>
              </a:lnSpc>
              <a:spcBef>
                <a:spcPts val="400"/>
              </a:spcBef>
            </a:pPr>
            <a:r>
              <a:rPr dirty="0" sz="850" spc="-10">
                <a:solidFill>
                  <a:srgbClr val="0F0F0F"/>
                </a:solidFill>
                <a:latin typeface="Arial Black"/>
                <a:cs typeface="Arial Black"/>
              </a:rPr>
              <a:t>8.500,00</a:t>
            </a:r>
            <a:endParaRPr sz="850">
              <a:latin typeface="Arial Black"/>
              <a:cs typeface="Arial Black"/>
            </a:endParaRPr>
          </a:p>
          <a:p>
            <a:pPr algn="r" marR="6350">
              <a:lnSpc>
                <a:spcPct val="100000"/>
              </a:lnSpc>
              <a:spcBef>
                <a:spcPts val="295"/>
              </a:spcBef>
            </a:pPr>
            <a:r>
              <a:rPr dirty="0" sz="850" spc="-10">
                <a:solidFill>
                  <a:srgbClr val="212121"/>
                </a:solidFill>
                <a:latin typeface="Arial Black"/>
                <a:cs typeface="Arial Black"/>
              </a:rPr>
              <a:t>8.500,00</a:t>
            </a:r>
            <a:endParaRPr sz="850">
              <a:latin typeface="Arial Black"/>
              <a:cs typeface="Arial Black"/>
            </a:endParaRPr>
          </a:p>
          <a:p>
            <a:pPr algn="r" marR="7620">
              <a:lnSpc>
                <a:spcPct val="100000"/>
              </a:lnSpc>
              <a:spcBef>
                <a:spcPts val="395"/>
              </a:spcBef>
            </a:pPr>
            <a:r>
              <a:rPr dirty="0" sz="850" spc="-120">
                <a:solidFill>
                  <a:srgbClr val="161616"/>
                </a:solidFill>
                <a:latin typeface="Arial Black"/>
                <a:cs typeface="Arial Black"/>
              </a:rPr>
              <a:t>144.500,00</a:t>
            </a:r>
            <a:endParaRPr sz="850">
              <a:latin typeface="Arial Black"/>
              <a:cs typeface="Arial Black"/>
            </a:endParaRPr>
          </a:p>
          <a:p>
            <a:pPr algn="r" marR="5080">
              <a:lnSpc>
                <a:spcPct val="100000"/>
              </a:lnSpc>
              <a:spcBef>
                <a:spcPts val="275"/>
              </a:spcBef>
            </a:pPr>
            <a:r>
              <a:rPr dirty="0" sz="850" spc="-120">
                <a:solidFill>
                  <a:srgbClr val="1A1A1A"/>
                </a:solidFill>
                <a:latin typeface="Arial Black"/>
                <a:cs typeface="Arial Black"/>
              </a:rPr>
              <a:t>144.500,00</a:t>
            </a:r>
            <a:endParaRPr sz="850">
              <a:latin typeface="Arial Black"/>
              <a:cs typeface="Arial Black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955654" y="6683160"/>
            <a:ext cx="6021070" cy="3365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8634" marR="30480" indent="-471170">
              <a:lnSpc>
                <a:spcPct val="119900"/>
              </a:lnSpc>
              <a:spcBef>
                <a:spcPts val="100"/>
              </a:spcBef>
            </a:pPr>
            <a:r>
              <a:rPr dirty="0" baseline="-22875" sz="1275" spc="-44">
                <a:solidFill>
                  <a:srgbClr val="242424"/>
                </a:solidFill>
                <a:latin typeface="Microsoft Sans Serif"/>
                <a:cs typeface="Microsoft Sans Serif"/>
              </a:rPr>
              <a:t>Artigo </a:t>
            </a:r>
            <a:r>
              <a:rPr dirty="0" baseline="-22875" sz="1275" spc="-44">
                <a:solidFill>
                  <a:srgbClr val="424242"/>
                </a:solidFill>
                <a:latin typeface="Microsoft Sans Serif"/>
                <a:cs typeface="Microsoft Sans Serif"/>
              </a:rPr>
              <a:t>2ᵉ</a:t>
            </a:r>
            <a:r>
              <a:rPr dirty="0" baseline="-22875" sz="1275" spc="-7">
                <a:solidFill>
                  <a:srgbClr val="424242"/>
                </a:solidFill>
                <a:latin typeface="Microsoft Sans Serif"/>
                <a:cs typeface="Microsoft Sans Serif"/>
              </a:rPr>
              <a:t> </a:t>
            </a:r>
            <a:r>
              <a:rPr dirty="0" baseline="-19607" sz="1275" spc="-44">
                <a:solidFill>
                  <a:srgbClr val="424242"/>
                </a:solidFill>
                <a:latin typeface="Microsoft Sans Serif"/>
                <a:cs typeface="Microsoft Sans Serif"/>
              </a:rPr>
              <a:t>-</a:t>
            </a:r>
            <a:r>
              <a:rPr dirty="0" baseline="-19607" sz="1275" spc="-82">
                <a:solidFill>
                  <a:srgbClr val="424242"/>
                </a:solidFill>
                <a:latin typeface="Microsoft Sans Serif"/>
                <a:cs typeface="Microsoft Sans Serif"/>
              </a:rPr>
              <a:t> </a:t>
            </a:r>
            <a:r>
              <a:rPr dirty="0" baseline="-19607" sz="1275" spc="-75">
                <a:solidFill>
                  <a:srgbClr val="232323"/>
                </a:solidFill>
                <a:latin typeface="Microsoft Sans Serif"/>
                <a:cs typeface="Microsoft Sans Serif"/>
              </a:rPr>
              <a:t>As</a:t>
            </a:r>
            <a:r>
              <a:rPr dirty="0" baseline="-19607" sz="1275" spc="-15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baseline="-16339" sz="1275" spc="-52">
                <a:solidFill>
                  <a:srgbClr val="212121"/>
                </a:solidFill>
                <a:latin typeface="Microsoft Sans Serif"/>
                <a:cs typeface="Microsoft Sans Serif"/>
              </a:rPr>
              <a:t>despesas</a:t>
            </a:r>
            <a:r>
              <a:rPr dirty="0" baseline="-16339" sz="1275" spc="-1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baseline="-13071" sz="1275" spc="-44">
                <a:solidFill>
                  <a:srgbClr val="131313"/>
                </a:solidFill>
                <a:latin typeface="Microsoft Sans Serif"/>
                <a:cs typeface="Microsoft Sans Serif"/>
              </a:rPr>
              <a:t>decorrentes</a:t>
            </a:r>
            <a:r>
              <a:rPr dirty="0" baseline="-13071" sz="1275" spc="52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baseline="-9803" sz="1275" spc="-44">
                <a:solidFill>
                  <a:srgbClr val="212121"/>
                </a:solidFill>
                <a:latin typeface="Microsoft Sans Serif"/>
                <a:cs typeface="Microsoft Sans Serif"/>
              </a:rPr>
              <a:t>da</a:t>
            </a:r>
            <a:r>
              <a:rPr dirty="0" baseline="-9803" sz="1275" spc="-3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baseline="-9803" sz="1275" spc="-52">
                <a:solidFill>
                  <a:srgbClr val="111111"/>
                </a:solidFill>
                <a:latin typeface="Microsoft Sans Serif"/>
                <a:cs typeface="Microsoft Sans Serif"/>
              </a:rPr>
              <a:t>abertura</a:t>
            </a:r>
            <a:r>
              <a:rPr dirty="0" baseline="-9803" sz="1275" spc="7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0">
                <a:solidFill>
                  <a:srgbClr val="2A2A2A"/>
                </a:solidFill>
                <a:latin typeface="Microsoft Sans Serif"/>
                <a:cs typeface="Microsoft Sans Serif"/>
              </a:rPr>
              <a:t>do</a:t>
            </a:r>
            <a:r>
              <a:rPr dirty="0" sz="850" spc="-25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solidFill>
                  <a:srgbClr val="161616"/>
                </a:solidFill>
                <a:latin typeface="Microsoft Sans Serif"/>
                <a:cs typeface="Microsoft Sans Serif"/>
              </a:rPr>
              <a:t>presente</a:t>
            </a:r>
            <a:r>
              <a:rPr dirty="0" sz="850" spc="15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0">
                <a:solidFill>
                  <a:srgbClr val="131313"/>
                </a:solidFill>
                <a:latin typeface="Microsoft Sans Serif"/>
                <a:cs typeface="Microsoft Sans Serif"/>
              </a:rPr>
              <a:t>crèdito</a:t>
            </a:r>
            <a:r>
              <a:rPr dirty="0" sz="850" spc="20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40">
                <a:solidFill>
                  <a:srgbClr val="0C0C0C"/>
                </a:solidFill>
                <a:latin typeface="Microsoft Sans Serif"/>
                <a:cs typeface="Microsoft Sans Serif"/>
              </a:rPr>
              <a:t>suplementar,</a:t>
            </a:r>
            <a:r>
              <a:rPr dirty="0" sz="850" spc="55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solidFill>
                  <a:srgbClr val="262626"/>
                </a:solidFill>
                <a:latin typeface="Microsoft Sans Serif"/>
                <a:cs typeface="Microsoft Sans Serif"/>
              </a:rPr>
              <a:t>sarăo</a:t>
            </a:r>
            <a:r>
              <a:rPr dirty="0" sz="850">
                <a:solidFill>
                  <a:srgbClr val="262626"/>
                </a:solidFill>
                <a:latin typeface="Microsoft Sans Serif"/>
                <a:cs typeface="Microsoft Sans Serif"/>
              </a:rPr>
              <a:t> </a:t>
            </a:r>
            <a:r>
              <a:rPr dirty="0" baseline="9803" sz="1275" spc="-44">
                <a:solidFill>
                  <a:srgbClr val="242424"/>
                </a:solidFill>
                <a:latin typeface="Microsoft Sans Serif"/>
                <a:cs typeface="Microsoft Sans Serif"/>
              </a:rPr>
              <a:t>cobertas</a:t>
            </a:r>
            <a:r>
              <a:rPr dirty="0" baseline="9803" sz="1275" spc="7">
                <a:solidFill>
                  <a:srgbClr val="242424"/>
                </a:solidFill>
                <a:latin typeface="Microsoft Sans Serif"/>
                <a:cs typeface="Microsoft Sans Serif"/>
              </a:rPr>
              <a:t> </a:t>
            </a:r>
            <a:r>
              <a:rPr dirty="0" baseline="9803" sz="1275" spc="-60">
                <a:solidFill>
                  <a:srgbClr val="151515"/>
                </a:solidFill>
                <a:latin typeface="Microsoft Sans Serif"/>
                <a:cs typeface="Microsoft Sans Serif"/>
              </a:rPr>
              <a:t>com</a:t>
            </a:r>
            <a:r>
              <a:rPr dirty="0" baseline="9803" sz="1275" spc="-15">
                <a:solidFill>
                  <a:srgbClr val="151515"/>
                </a:solidFill>
                <a:latin typeface="Microsoft Sans Serif"/>
                <a:cs typeface="Microsoft Sans Serif"/>
              </a:rPr>
              <a:t> </a:t>
            </a:r>
            <a:r>
              <a:rPr dirty="0" baseline="16339" sz="1275" spc="-44">
                <a:solidFill>
                  <a:srgbClr val="1F1F1F"/>
                </a:solidFill>
                <a:latin typeface="Microsoft Sans Serif"/>
                <a:cs typeface="Microsoft Sans Serif"/>
              </a:rPr>
              <a:t>racursos</a:t>
            </a:r>
            <a:r>
              <a:rPr dirty="0" baseline="16339" sz="1275" spc="15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baseline="16339" sz="1275" spc="-44">
                <a:solidFill>
                  <a:srgbClr val="1A1A1A"/>
                </a:solidFill>
                <a:latin typeface="Microsoft Sans Serif"/>
                <a:cs typeface="Microsoft Sans Serif"/>
              </a:rPr>
              <a:t>de</a:t>
            </a:r>
            <a:r>
              <a:rPr dirty="0" baseline="16339" sz="1275" spc="-37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baseline="16339" sz="1275" spc="-60">
                <a:solidFill>
                  <a:srgbClr val="1C1C1C"/>
                </a:solidFill>
                <a:latin typeface="Microsoft Sans Serif"/>
                <a:cs typeface="Microsoft Sans Serif"/>
              </a:rPr>
              <a:t>que</a:t>
            </a:r>
            <a:r>
              <a:rPr dirty="0" baseline="16339" sz="1275" spc="-22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baseline="19607" sz="1275" spc="-44">
                <a:solidFill>
                  <a:srgbClr val="111111"/>
                </a:solidFill>
                <a:latin typeface="Microsoft Sans Serif"/>
                <a:cs typeface="Microsoft Sans Serif"/>
              </a:rPr>
              <a:t>trata</a:t>
            </a:r>
            <a:r>
              <a:rPr dirty="0" baseline="19607" sz="1275" spc="-37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baseline="19607" sz="1275">
                <a:solidFill>
                  <a:srgbClr val="484848"/>
                </a:solidFill>
                <a:latin typeface="Microsoft Sans Serif"/>
                <a:cs typeface="Microsoft Sans Serif"/>
              </a:rPr>
              <a:t>o</a:t>
            </a:r>
            <a:r>
              <a:rPr dirty="0" baseline="19607" sz="1275" spc="-7">
                <a:solidFill>
                  <a:srgbClr val="484848"/>
                </a:solidFill>
                <a:latin typeface="Microsoft Sans Serif"/>
                <a:cs typeface="Microsoft Sans Serif"/>
              </a:rPr>
              <a:t> </a:t>
            </a:r>
            <a:r>
              <a:rPr dirty="0" baseline="22875" sz="1275" spc="-15">
                <a:solidFill>
                  <a:srgbClr val="131313"/>
                </a:solidFill>
                <a:latin typeface="Microsoft Sans Serif"/>
                <a:cs typeface="Microsoft Sans Serif"/>
              </a:rPr>
              <a:t>Artigo </a:t>
            </a:r>
            <a:r>
              <a:rPr dirty="0" sz="850" spc="-50">
                <a:solidFill>
                  <a:srgbClr val="2B2B2B"/>
                </a:solidFill>
                <a:latin typeface="Microsoft Sans Serif"/>
                <a:cs typeface="Microsoft Sans Serif"/>
              </a:rPr>
              <a:t>43</a:t>
            </a:r>
            <a:r>
              <a:rPr dirty="0" sz="850" spc="-15">
                <a:solidFill>
                  <a:srgbClr val="2B2B2B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40">
                <a:solidFill>
                  <a:srgbClr val="1D1D1D"/>
                </a:solidFill>
                <a:latin typeface="Microsoft Sans Serif"/>
                <a:cs typeface="Microsoft Sans Serif"/>
              </a:rPr>
              <a:t>parágrafo</a:t>
            </a:r>
            <a:r>
              <a:rPr dirty="0" sz="850" spc="20">
                <a:solidFill>
                  <a:srgbClr val="1D1D1D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1A1A1A"/>
                </a:solidFill>
                <a:latin typeface="Microsoft Sans Serif"/>
                <a:cs typeface="Microsoft Sans Serif"/>
              </a:rPr>
              <a:t>1º</a:t>
            </a:r>
            <a:r>
              <a:rPr dirty="0" sz="850" spc="-5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0">
                <a:solidFill>
                  <a:srgbClr val="282828"/>
                </a:solidFill>
                <a:latin typeface="Microsoft Sans Serif"/>
                <a:cs typeface="Microsoft Sans Serif"/>
              </a:rPr>
              <a:t>da</a:t>
            </a:r>
            <a:r>
              <a:rPr dirty="0" sz="850" spc="-45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0">
                <a:solidFill>
                  <a:srgbClr val="1F1F1F"/>
                </a:solidFill>
                <a:latin typeface="Microsoft Sans Serif"/>
                <a:cs typeface="Microsoft Sans Serif"/>
              </a:rPr>
              <a:t>Lei</a:t>
            </a:r>
            <a:r>
              <a:rPr dirty="0" sz="850" spc="-25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0">
                <a:solidFill>
                  <a:srgbClr val="0F0F0F"/>
                </a:solidFill>
                <a:latin typeface="Microsoft Sans Serif"/>
                <a:cs typeface="Microsoft Sans Serif"/>
              </a:rPr>
              <a:t>Federal</a:t>
            </a:r>
            <a:r>
              <a:rPr dirty="0" sz="850" spc="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0">
                <a:solidFill>
                  <a:srgbClr val="1C1C1C"/>
                </a:solidFill>
                <a:latin typeface="Microsoft Sans Serif"/>
                <a:cs typeface="Microsoft Sans Serif"/>
              </a:rPr>
              <a:t>N°</a:t>
            </a:r>
            <a:r>
              <a:rPr dirty="0" sz="850" spc="-35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solidFill>
                  <a:srgbClr val="0E0E0E"/>
                </a:solidFill>
                <a:latin typeface="Microsoft Sans Serif"/>
                <a:cs typeface="Microsoft Sans Serif"/>
              </a:rPr>
              <a:t>4.320/64,</a:t>
            </a:r>
            <a:r>
              <a:rPr dirty="0" sz="850" spc="55">
                <a:solidFill>
                  <a:srgbClr val="0E0E0E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70">
                <a:solidFill>
                  <a:srgbClr val="151515"/>
                </a:solidFill>
                <a:latin typeface="Microsoft Sans Serif"/>
                <a:cs typeface="Microsoft Sans Serif"/>
              </a:rPr>
              <a:t>lnCiso</a:t>
            </a:r>
            <a:r>
              <a:rPr dirty="0" sz="850" spc="15">
                <a:solidFill>
                  <a:srgbClr val="151515"/>
                </a:solidFill>
                <a:latin typeface="Microsoft Sans Serif"/>
                <a:cs typeface="Microsoft Sans Serif"/>
              </a:rPr>
              <a:t> </a:t>
            </a:r>
            <a:r>
              <a:rPr dirty="0" baseline="9803" sz="1275" spc="-30">
                <a:solidFill>
                  <a:srgbClr val="111111"/>
                </a:solidFill>
                <a:latin typeface="Microsoft Sans Serif"/>
                <a:cs typeface="Microsoft Sans Serif"/>
              </a:rPr>
              <a:t>Ill.</a:t>
            </a:r>
            <a:endParaRPr baseline="9803" sz="1275">
              <a:latin typeface="Microsoft Sans Serif"/>
              <a:cs typeface="Microsoft Sans Serif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11039" y="7477121"/>
            <a:ext cx="2922270" cy="359410"/>
          </a:xfrm>
          <a:prstGeom prst="rect">
            <a:avLst/>
          </a:prstGeom>
        </p:spPr>
        <p:txBody>
          <a:bodyPr wrap="square" lIns="0" tIns="3619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285"/>
              </a:spcBef>
            </a:pPr>
            <a:r>
              <a:rPr dirty="0" u="heavy" sz="850">
                <a:solidFill>
                  <a:srgbClr val="212121"/>
                </a:solidFill>
                <a:uFill>
                  <a:solidFill>
                    <a:srgbClr val="444848"/>
                  </a:solidFill>
                </a:uFill>
                <a:latin typeface="Microsoft Sans Serif"/>
                <a:cs typeface="Microsoft Sans Serif"/>
              </a:rPr>
              <a:t>Dotaçôes</a:t>
            </a:r>
            <a:r>
              <a:rPr dirty="0" u="heavy" sz="850" spc="-15">
                <a:solidFill>
                  <a:srgbClr val="212121"/>
                </a:solidFill>
                <a:uFill>
                  <a:solidFill>
                    <a:srgbClr val="444848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heavy" sz="850" spc="-10">
                <a:solidFill>
                  <a:srgbClr val="1F1F1F"/>
                </a:solidFill>
                <a:uFill>
                  <a:solidFill>
                    <a:srgbClr val="444848"/>
                  </a:solidFill>
                </a:uFill>
                <a:latin typeface="Microsoft Sans Serif"/>
                <a:cs typeface="Microsoft Sans Serif"/>
              </a:rPr>
              <a:t>Anuladas</a:t>
            </a:r>
            <a:r>
              <a:rPr dirty="0" u="heavy" sz="850" spc="500">
                <a:solidFill>
                  <a:srgbClr val="1F1F1F"/>
                </a:solidFill>
                <a:uFill>
                  <a:solidFill>
                    <a:srgbClr val="444848"/>
                  </a:solidFill>
                </a:uFill>
                <a:latin typeface="Microsoft Sans Serif"/>
                <a:cs typeface="Microsoft Sans Serif"/>
              </a:rPr>
              <a:t> </a:t>
            </a:r>
            <a:endParaRPr sz="850">
              <a:latin typeface="Microsoft Sans Serif"/>
              <a:cs typeface="Microsoft Sans Serif"/>
            </a:endParaRPr>
          </a:p>
          <a:p>
            <a:pPr marL="88900">
              <a:lnSpc>
                <a:spcPct val="100000"/>
              </a:lnSpc>
              <a:spcBef>
                <a:spcPts val="225"/>
              </a:spcBef>
            </a:pPr>
            <a:r>
              <a:rPr dirty="0" baseline="-8333" sz="1500" spc="-165">
                <a:solidFill>
                  <a:srgbClr val="181818"/>
                </a:solidFill>
                <a:latin typeface="Arial Black"/>
                <a:cs typeface="Arial Black"/>
              </a:rPr>
              <a:t>FUNDO</a:t>
            </a:r>
            <a:r>
              <a:rPr dirty="0" baseline="-8333" sz="1500" spc="-15">
                <a:solidFill>
                  <a:srgbClr val="181818"/>
                </a:solidFill>
                <a:latin typeface="Arial Black"/>
                <a:cs typeface="Arial Black"/>
              </a:rPr>
              <a:t> </a:t>
            </a:r>
            <a:r>
              <a:rPr dirty="0" sz="1000" spc="-110">
                <a:solidFill>
                  <a:srgbClr val="1A1A1A"/>
                </a:solidFill>
                <a:latin typeface="Arial Black"/>
                <a:cs typeface="Arial Black"/>
              </a:rPr>
              <a:t>MUNICIPAL</a:t>
            </a:r>
            <a:r>
              <a:rPr dirty="0" sz="1000" spc="55">
                <a:solidFill>
                  <a:srgbClr val="1A1A1A"/>
                </a:solidFill>
                <a:latin typeface="Arial Black"/>
                <a:cs typeface="Arial Black"/>
              </a:rPr>
              <a:t> </a:t>
            </a:r>
            <a:r>
              <a:rPr dirty="0" sz="1000" spc="-80">
                <a:solidFill>
                  <a:srgbClr val="212121"/>
                </a:solidFill>
                <a:latin typeface="Arial Black"/>
                <a:cs typeface="Arial Black"/>
              </a:rPr>
              <a:t>DE</a:t>
            </a:r>
            <a:r>
              <a:rPr dirty="0" sz="1000" spc="-25">
                <a:solidFill>
                  <a:srgbClr val="212121"/>
                </a:solidFill>
                <a:latin typeface="Arial Black"/>
                <a:cs typeface="Arial Black"/>
              </a:rPr>
              <a:t> </a:t>
            </a:r>
            <a:r>
              <a:rPr dirty="0" sz="1000" spc="-95">
                <a:solidFill>
                  <a:srgbClr val="0A0A0A"/>
                </a:solidFill>
                <a:latin typeface="Arial Black"/>
                <a:cs typeface="Arial Black"/>
              </a:rPr>
              <a:t>ASSISTÊNCIA</a:t>
            </a:r>
            <a:r>
              <a:rPr dirty="0" sz="1000" spc="90">
                <a:solidFill>
                  <a:srgbClr val="0A0A0A"/>
                </a:solidFill>
                <a:latin typeface="Arial Black"/>
                <a:cs typeface="Arial Black"/>
              </a:rPr>
              <a:t> </a:t>
            </a:r>
            <a:r>
              <a:rPr dirty="0" baseline="8333" sz="1500" spc="-15">
                <a:solidFill>
                  <a:srgbClr val="1A1A1A"/>
                </a:solidFill>
                <a:latin typeface="Arial Black"/>
                <a:cs typeface="Arial Black"/>
              </a:rPr>
              <a:t>SOCIAL</a:t>
            </a:r>
            <a:endParaRPr baseline="8333" sz="1500">
              <a:latin typeface="Arial Black"/>
              <a:cs typeface="Arial Black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866685" y="7097447"/>
            <a:ext cx="1644014" cy="3727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4805" marR="5080" indent="-332740">
              <a:lnSpc>
                <a:spcPct val="134000"/>
              </a:lnSpc>
              <a:spcBef>
                <a:spcPts val="100"/>
              </a:spcBef>
            </a:pPr>
            <a:r>
              <a:rPr dirty="0" sz="850" spc="-20">
                <a:solidFill>
                  <a:srgbClr val="151515"/>
                </a:solidFill>
                <a:latin typeface="Microsoft Sans Serif"/>
                <a:cs typeface="Microsoft Sans Serif"/>
              </a:rPr>
              <a:t>lnciso:</a:t>
            </a:r>
            <a:r>
              <a:rPr dirty="0" sz="850" spc="10">
                <a:solidFill>
                  <a:srgbClr val="151515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181818"/>
                </a:solidFill>
                <a:latin typeface="Microsoft Sans Serif"/>
                <a:cs typeface="Microsoft Sans Serif"/>
              </a:rPr>
              <a:t>II</a:t>
            </a:r>
            <a:r>
              <a:rPr dirty="0" sz="850" spc="-55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212121"/>
                </a:solidFill>
                <a:latin typeface="Microsoft Sans Serif"/>
                <a:cs typeface="Microsoft Sans Serif"/>
              </a:rPr>
              <a:t>-</a:t>
            </a:r>
            <a:r>
              <a:rPr dirty="0" sz="850" spc="-5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solidFill>
                  <a:srgbClr val="0E0E0E"/>
                </a:solidFill>
                <a:latin typeface="Microsoft Sans Serif"/>
                <a:cs typeface="Microsoft Sans Serif"/>
              </a:rPr>
              <a:t>Excesso</a:t>
            </a:r>
            <a:r>
              <a:rPr dirty="0" sz="850" spc="15">
                <a:solidFill>
                  <a:srgbClr val="0E0E0E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111111"/>
                </a:solidFill>
                <a:latin typeface="Microsoft Sans Serif"/>
                <a:cs typeface="Microsoft Sans Serif"/>
              </a:rPr>
              <a:t>de</a:t>
            </a:r>
            <a:r>
              <a:rPr dirty="0" sz="850" spc="-20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40">
                <a:solidFill>
                  <a:srgbClr val="111111"/>
                </a:solidFill>
                <a:latin typeface="Microsoft Sans Serif"/>
                <a:cs typeface="Microsoft Sans Serif"/>
              </a:rPr>
              <a:t>Arrecadação:</a:t>
            </a:r>
            <a:r>
              <a:rPr dirty="0" sz="850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1A1A1A"/>
                </a:solidFill>
                <a:latin typeface="Microsoft Sans Serif"/>
                <a:cs typeface="Microsoft Sans Serif"/>
              </a:rPr>
              <a:t>Ill</a:t>
            </a:r>
            <a:r>
              <a:rPr dirty="0" sz="850" spc="3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232323"/>
                </a:solidFill>
                <a:latin typeface="Microsoft Sans Serif"/>
                <a:cs typeface="Microsoft Sans Serif"/>
              </a:rPr>
              <a:t>-</a:t>
            </a:r>
            <a:r>
              <a:rPr dirty="0" sz="850" spc="-30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40">
                <a:solidFill>
                  <a:srgbClr val="151515"/>
                </a:solidFill>
                <a:latin typeface="Microsoft Sans Serif"/>
                <a:cs typeface="Microsoft Sans Serif"/>
              </a:rPr>
              <a:t>Anulação</a:t>
            </a:r>
            <a:r>
              <a:rPr dirty="0" sz="850" spc="15">
                <a:solidFill>
                  <a:srgbClr val="151515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50">
                <a:solidFill>
                  <a:srgbClr val="1F1F1F"/>
                </a:solidFill>
                <a:latin typeface="Microsoft Sans Serif"/>
                <a:cs typeface="Microsoft Sans Serif"/>
              </a:rPr>
              <a:t>de</a:t>
            </a:r>
            <a:r>
              <a:rPr dirty="0" sz="850" spc="-20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solidFill>
                  <a:srgbClr val="080808"/>
                </a:solidFill>
                <a:latin typeface="Microsoft Sans Serif"/>
                <a:cs typeface="Microsoft Sans Serif"/>
              </a:rPr>
              <a:t>Dotação</a:t>
            </a:r>
            <a:r>
              <a:rPr dirty="0" sz="850" spc="5">
                <a:solidFill>
                  <a:srgbClr val="080808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50">
                <a:solidFill>
                  <a:srgbClr val="2F2F2F"/>
                </a:solidFill>
                <a:latin typeface="Microsoft Sans Serif"/>
                <a:cs typeface="Microsoft Sans Serif"/>
              </a:rPr>
              <a:t>:</a:t>
            </a:r>
            <a:endParaRPr sz="850">
              <a:latin typeface="Microsoft Sans Serif"/>
              <a:cs typeface="Microsoft Sans Serif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4029447" y="7060893"/>
            <a:ext cx="649605" cy="38544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dirty="0" sz="850" spc="-40">
                <a:solidFill>
                  <a:srgbClr val="111111"/>
                </a:solidFill>
                <a:latin typeface="Microsoft Sans Serif"/>
                <a:cs typeface="Microsoft Sans Serif"/>
              </a:rPr>
              <a:t>R$144.500,00</a:t>
            </a:r>
            <a:endParaRPr sz="850">
              <a:latin typeface="Microsoft Sans Serif"/>
              <a:cs typeface="Microsoft Sans Serif"/>
            </a:endParaRPr>
          </a:p>
          <a:p>
            <a:pPr marL="17145">
              <a:lnSpc>
                <a:spcPct val="100000"/>
              </a:lnSpc>
              <a:spcBef>
                <a:spcPts val="395"/>
              </a:spcBef>
            </a:pPr>
            <a:r>
              <a:rPr dirty="0" sz="850" spc="-10">
                <a:solidFill>
                  <a:srgbClr val="0C0C0C"/>
                </a:solidFill>
                <a:latin typeface="Microsoft Sans Serif"/>
                <a:cs typeface="Microsoft Sans Serif"/>
              </a:rPr>
              <a:t>$144.500,00</a:t>
            </a:r>
            <a:endParaRPr sz="850">
              <a:latin typeface="Microsoft Sans Serif"/>
              <a:cs typeface="Microsoft Sans Serif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438316" y="7788938"/>
            <a:ext cx="2959735" cy="540385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400"/>
              </a:spcBef>
            </a:pPr>
            <a:r>
              <a:rPr dirty="0" sz="850" spc="-40" b="1">
                <a:latin typeface="Arial"/>
                <a:cs typeface="Arial"/>
              </a:rPr>
              <a:t>Fundo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131313"/>
                </a:solidFill>
                <a:latin typeface="Arial"/>
                <a:cs typeface="Arial"/>
              </a:rPr>
              <a:t>Municipal</a:t>
            </a:r>
            <a:r>
              <a:rPr dirty="0" sz="850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sz="850" spc="-30" b="1">
                <a:solidFill>
                  <a:srgbClr val="242424"/>
                </a:solidFill>
                <a:latin typeface="Arial"/>
                <a:cs typeface="Arial"/>
              </a:rPr>
              <a:t>de </a:t>
            </a:r>
            <a:r>
              <a:rPr dirty="0" sz="850" spc="-40" b="1">
                <a:solidFill>
                  <a:srgbClr val="131313"/>
                </a:solidFill>
                <a:latin typeface="Arial"/>
                <a:cs typeface="Arial"/>
              </a:rPr>
              <a:t>Assistència</a:t>
            </a:r>
            <a:r>
              <a:rPr dirty="0" sz="850" spc="25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baseline="9803" sz="1275" spc="-15" b="1">
                <a:solidFill>
                  <a:srgbClr val="151515"/>
                </a:solidFill>
                <a:latin typeface="Arial"/>
                <a:cs typeface="Arial"/>
              </a:rPr>
              <a:t>Social</a:t>
            </a:r>
            <a:endParaRPr baseline="9803" sz="1275">
              <a:latin typeface="Arial"/>
              <a:cs typeface="Arial"/>
            </a:endParaRPr>
          </a:p>
          <a:p>
            <a:pPr marL="46990" marR="30480" indent="-6985">
              <a:lnSpc>
                <a:spcPts val="1420"/>
              </a:lnSpc>
            </a:pPr>
            <a:r>
              <a:rPr dirty="0" sz="850" spc="-50">
                <a:solidFill>
                  <a:srgbClr val="0F0F0F"/>
                </a:solidFill>
                <a:latin typeface="Microsoft Sans Serif"/>
                <a:cs typeface="Microsoft Sans Serif"/>
              </a:rPr>
              <a:t>Manuten6ão</a:t>
            </a:r>
            <a:r>
              <a:rPr dirty="0" sz="850" spc="10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2A2A2A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5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40">
                <a:solidFill>
                  <a:srgbClr val="0E0E0E"/>
                </a:solidFill>
                <a:latin typeface="Microsoft Sans Serif"/>
                <a:cs typeface="Microsoft Sans Serif"/>
              </a:rPr>
              <a:t>Operacionalizacão</a:t>
            </a:r>
            <a:r>
              <a:rPr dirty="0" sz="850" spc="-5">
                <a:solidFill>
                  <a:srgbClr val="0E0E0E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45">
                <a:solidFill>
                  <a:srgbClr val="151515"/>
                </a:solidFill>
                <a:latin typeface="Microsoft Sans Serif"/>
                <a:cs typeface="Microsoft Sans Serif"/>
              </a:rPr>
              <a:t>das</a:t>
            </a:r>
            <a:r>
              <a:rPr dirty="0" sz="850" spc="-20">
                <a:solidFill>
                  <a:srgbClr val="151515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0">
                <a:solidFill>
                  <a:srgbClr val="0F0F0F"/>
                </a:solidFill>
                <a:latin typeface="Microsoft Sans Serif"/>
                <a:cs typeface="Microsoft Sans Serif"/>
              </a:rPr>
              <a:t>Unidades</a:t>
            </a:r>
            <a:r>
              <a:rPr dirty="0" sz="850" spc="6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baseline="9803" sz="1275" spc="-30">
                <a:solidFill>
                  <a:srgbClr val="0F0F0F"/>
                </a:solidFill>
                <a:latin typeface="Microsoft Sans Serif"/>
                <a:cs typeface="Microsoft Sans Serif"/>
              </a:rPr>
              <a:t>Administrativas </a:t>
            </a:r>
            <a:r>
              <a:rPr dirty="0" sz="850" spc="-50">
                <a:solidFill>
                  <a:srgbClr val="111111"/>
                </a:solidFill>
                <a:latin typeface="Microsoft Sans Serif"/>
                <a:cs typeface="Microsoft Sans Serif"/>
              </a:rPr>
              <a:t>CONTRATACÂO</a:t>
            </a:r>
            <a:r>
              <a:rPr dirty="0" sz="850" spc="90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solidFill>
                  <a:srgbClr val="161616"/>
                </a:solidFill>
                <a:latin typeface="Microsoft Sans Serif"/>
                <a:cs typeface="Microsoft Sans Serif"/>
              </a:rPr>
              <a:t>POR</a:t>
            </a:r>
            <a:r>
              <a:rPr dirty="0" sz="850" spc="-5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55">
                <a:solidFill>
                  <a:srgbClr val="111111"/>
                </a:solidFill>
                <a:latin typeface="Microsoft Sans Serif"/>
                <a:cs typeface="Microsoft Sans Serif"/>
              </a:rPr>
              <a:t>TEMPO</a:t>
            </a:r>
            <a:r>
              <a:rPr dirty="0" sz="850" spc="2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10">
                <a:solidFill>
                  <a:srgbClr val="0C0C0C"/>
                </a:solidFill>
                <a:latin typeface="Microsoft Sans Serif"/>
                <a:cs typeface="Microsoft Sans Serif"/>
              </a:rPr>
              <a:t>DETERMINADO</a:t>
            </a:r>
            <a:endParaRPr sz="850">
              <a:latin typeface="Microsoft Sans Serif"/>
              <a:cs typeface="Microsoft Sans Serif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662470" y="7798078"/>
            <a:ext cx="617220" cy="720090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dirty="0" sz="850" spc="-10" b="1">
                <a:solidFill>
                  <a:srgbClr val="212121"/>
                </a:solidFill>
                <a:latin typeface="Arial"/>
                <a:cs typeface="Arial"/>
              </a:rPr>
              <a:t>07.23</a:t>
            </a:r>
            <a:endParaRPr sz="850">
              <a:latin typeface="Arial"/>
              <a:cs typeface="Arial"/>
            </a:endParaRPr>
          </a:p>
          <a:p>
            <a:pPr marL="19685">
              <a:lnSpc>
                <a:spcPct val="100000"/>
              </a:lnSpc>
              <a:spcBef>
                <a:spcPts val="370"/>
              </a:spcBef>
            </a:pPr>
            <a:r>
              <a:rPr dirty="0" sz="850" spc="-10">
                <a:solidFill>
                  <a:srgbClr val="1F1F1F"/>
                </a:solidFill>
                <a:latin typeface="Microsoft Sans Serif"/>
                <a:cs typeface="Microsoft Sans Serif"/>
              </a:rPr>
              <a:t>2.099</a:t>
            </a:r>
            <a:endParaRPr sz="850">
              <a:latin typeface="Microsoft Sans Serif"/>
              <a:cs typeface="Microsoft Sans Serif"/>
            </a:endParaRPr>
          </a:p>
          <a:p>
            <a:pPr marL="21590">
              <a:lnSpc>
                <a:spcPct val="100000"/>
              </a:lnSpc>
              <a:spcBef>
                <a:spcPts val="325"/>
              </a:spcBef>
            </a:pPr>
            <a:r>
              <a:rPr dirty="0" sz="850" spc="-35">
                <a:solidFill>
                  <a:srgbClr val="131313"/>
                </a:solidFill>
                <a:latin typeface="Microsoft Sans Serif"/>
                <a:cs typeface="Microsoft Sans Serif"/>
              </a:rPr>
              <a:t>3.1.9.0.04.00</a:t>
            </a:r>
            <a:endParaRPr sz="850">
              <a:latin typeface="Microsoft Sans Serif"/>
              <a:cs typeface="Microsoft Sans Serif"/>
            </a:endParaRPr>
          </a:p>
          <a:p>
            <a:pPr marL="24130">
              <a:lnSpc>
                <a:spcPct val="100000"/>
              </a:lnSpc>
              <a:spcBef>
                <a:spcPts val="320"/>
              </a:spcBef>
            </a:pPr>
            <a:r>
              <a:rPr dirty="0" sz="850" spc="-35">
                <a:latin typeface="Microsoft Sans Serif"/>
                <a:cs typeface="Microsoft Sans Serif"/>
              </a:rPr>
              <a:t>3.3.9.0.39.05</a:t>
            </a:r>
            <a:endParaRPr sz="850">
              <a:latin typeface="Microsoft Sans Serif"/>
              <a:cs typeface="Microsoft Sans Serif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1446775" y="8338784"/>
            <a:ext cx="280098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850" spc="-35">
                <a:solidFill>
                  <a:srgbClr val="1A1A1A"/>
                </a:solidFill>
                <a:latin typeface="Microsoft Sans Serif"/>
                <a:cs typeface="Microsoft Sans Serif"/>
              </a:rPr>
              <a:t>DEMAIS</a:t>
            </a:r>
            <a:r>
              <a:rPr dirty="0" sz="850" spc="-1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45">
                <a:solidFill>
                  <a:srgbClr val="1A1A1A"/>
                </a:solidFill>
                <a:latin typeface="Microsoft Sans Serif"/>
                <a:cs typeface="Microsoft Sans Serif"/>
              </a:rPr>
              <a:t>SERVICOS</a:t>
            </a:r>
            <a:r>
              <a:rPr dirty="0" sz="850" spc="4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0">
                <a:solidFill>
                  <a:srgbClr val="131313"/>
                </a:solidFill>
                <a:latin typeface="Microsoft Sans Serif"/>
                <a:cs typeface="Microsoft Sans Serif"/>
              </a:rPr>
              <a:t>DE</a:t>
            </a:r>
            <a:r>
              <a:rPr dirty="0" sz="850" spc="-30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40">
                <a:solidFill>
                  <a:srgbClr val="0E0E0E"/>
                </a:solidFill>
                <a:latin typeface="Microsoft Sans Serif"/>
                <a:cs typeface="Microsoft Sans Serif"/>
              </a:rPr>
              <a:t>TERCEIROS</a:t>
            </a:r>
            <a:r>
              <a:rPr dirty="0" sz="850" spc="20">
                <a:solidFill>
                  <a:srgbClr val="0E0E0E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232323"/>
                </a:solidFill>
                <a:latin typeface="Microsoft Sans Serif"/>
                <a:cs typeface="Microsoft Sans Serif"/>
              </a:rPr>
              <a:t>-</a:t>
            </a:r>
            <a:r>
              <a:rPr dirty="0" sz="850" spc="-55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solidFill>
                  <a:srgbClr val="212121"/>
                </a:solidFill>
                <a:latin typeface="Microsoft Sans Serif"/>
                <a:cs typeface="Microsoft Sans Serif"/>
              </a:rPr>
              <a:t>PESSOA</a:t>
            </a:r>
            <a:r>
              <a:rPr dirty="0" sz="850" spc="2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baseline="9803" sz="1275" spc="-15">
                <a:solidFill>
                  <a:srgbClr val="0C0C0C"/>
                </a:solidFill>
                <a:latin typeface="Microsoft Sans Serif"/>
                <a:cs typeface="Microsoft Sans Serif"/>
              </a:rPr>
              <a:t>JURÎDICA</a:t>
            </a:r>
            <a:endParaRPr baseline="9803" sz="1275">
              <a:latin typeface="Microsoft Sans Serif"/>
              <a:cs typeface="Microsoft Sans Serif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681970" y="8678436"/>
            <a:ext cx="607060" cy="34861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850" spc="-10">
                <a:solidFill>
                  <a:srgbClr val="131313"/>
                </a:solidFill>
                <a:latin typeface="Microsoft Sans Serif"/>
                <a:cs typeface="Microsoft Sans Serif"/>
              </a:rPr>
              <a:t>2.721</a:t>
            </a:r>
            <a:endParaRPr sz="850">
              <a:latin typeface="Microsoft Sans Serif"/>
              <a:cs typeface="Microsoft Sans Serif"/>
            </a:endParaRPr>
          </a:p>
          <a:p>
            <a:pPr marL="13970">
              <a:lnSpc>
                <a:spcPct val="100000"/>
              </a:lnSpc>
              <a:spcBef>
                <a:spcPts val="250"/>
              </a:spcBef>
            </a:pPr>
            <a:r>
              <a:rPr dirty="0" sz="850" spc="-35">
                <a:solidFill>
                  <a:srgbClr val="0F0F0F"/>
                </a:solidFill>
                <a:latin typeface="Microsoft Sans Serif"/>
                <a:cs typeface="Microsoft Sans Serif"/>
              </a:rPr>
              <a:t>3.1.9.0.04.00</a:t>
            </a:r>
            <a:endParaRPr sz="850">
              <a:latin typeface="Microsoft Sans Serif"/>
              <a:cs typeface="Microsoft Sans Serif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1452871" y="8635789"/>
            <a:ext cx="2398395" cy="3727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4450" marR="30480" indent="-6985">
              <a:lnSpc>
                <a:spcPct val="134000"/>
              </a:lnSpc>
              <a:spcBef>
                <a:spcPts val="100"/>
              </a:spcBef>
            </a:pPr>
            <a:r>
              <a:rPr dirty="0" baseline="-9803" sz="1275" spc="-60">
                <a:solidFill>
                  <a:srgbClr val="161616"/>
                </a:solidFill>
                <a:latin typeface="Microsoft Sans Serif"/>
                <a:cs typeface="Microsoft Sans Serif"/>
              </a:rPr>
              <a:t>Programa</a:t>
            </a:r>
            <a:r>
              <a:rPr dirty="0" baseline="-9803" sz="1275" spc="3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solidFill>
                  <a:srgbClr val="181818"/>
                </a:solidFill>
                <a:latin typeface="Microsoft Sans Serif"/>
                <a:cs typeface="Microsoft Sans Serif"/>
              </a:rPr>
              <a:t>Proteşão</a:t>
            </a:r>
            <a:r>
              <a:rPr dirty="0" sz="850" spc="7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solidFill>
                  <a:srgbClr val="1A1A1A"/>
                </a:solidFill>
                <a:latin typeface="Microsoft Sans Serif"/>
                <a:cs typeface="Microsoft Sans Serif"/>
              </a:rPr>
              <a:t>Social</a:t>
            </a:r>
            <a:r>
              <a:rPr dirty="0" sz="850" spc="-25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0">
                <a:solidFill>
                  <a:srgbClr val="0F0F0F"/>
                </a:solidFill>
                <a:latin typeface="Microsoft Sans Serif"/>
                <a:cs typeface="Microsoft Sans Serif"/>
              </a:rPr>
              <a:t>Especial</a:t>
            </a:r>
            <a:r>
              <a:rPr dirty="0" sz="850" spc="2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1D1D1D"/>
                </a:solidFill>
                <a:latin typeface="Microsoft Sans Serif"/>
                <a:cs typeface="Microsoft Sans Serif"/>
              </a:rPr>
              <a:t>-</a:t>
            </a:r>
            <a:r>
              <a:rPr dirty="0" sz="850" spc="-40">
                <a:solidFill>
                  <a:srgbClr val="1D1D1D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40">
                <a:solidFill>
                  <a:srgbClr val="1C1C1C"/>
                </a:solidFill>
                <a:latin typeface="Microsoft Sans Serif"/>
                <a:cs typeface="Microsoft Sans Serif"/>
              </a:rPr>
              <a:t>PSE</a:t>
            </a:r>
            <a:r>
              <a:rPr dirty="0" sz="850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1F1F1F"/>
                </a:solidFill>
                <a:latin typeface="Microsoft Sans Serif"/>
                <a:cs typeface="Microsoft Sans Serif"/>
              </a:rPr>
              <a:t>-</a:t>
            </a:r>
            <a:r>
              <a:rPr dirty="0" sz="850" spc="-40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0">
                <a:solidFill>
                  <a:srgbClr val="111111"/>
                </a:solidFill>
                <a:latin typeface="Microsoft Sans Serif"/>
                <a:cs typeface="Microsoft Sans Serif"/>
              </a:rPr>
              <a:t>Federal </a:t>
            </a:r>
            <a:r>
              <a:rPr dirty="0" sz="850" spc="-50">
                <a:solidFill>
                  <a:srgbClr val="1C1C1C"/>
                </a:solidFill>
                <a:latin typeface="Microsoft Sans Serif"/>
                <a:cs typeface="Microsoft Sans Serif"/>
              </a:rPr>
              <a:t>CONTRATACAO</a:t>
            </a:r>
            <a:r>
              <a:rPr dirty="0" sz="850" spc="90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solidFill>
                  <a:srgbClr val="0F0F0F"/>
                </a:solidFill>
                <a:latin typeface="Microsoft Sans Serif"/>
                <a:cs typeface="Microsoft Sans Serif"/>
              </a:rPr>
              <a:t>POR</a:t>
            </a:r>
            <a:r>
              <a:rPr dirty="0" sz="850" spc="-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55">
                <a:solidFill>
                  <a:srgbClr val="0F0F0F"/>
                </a:solidFill>
                <a:latin typeface="Microsoft Sans Serif"/>
                <a:cs typeface="Microsoft Sans Serif"/>
              </a:rPr>
              <a:t>TEMPO</a:t>
            </a:r>
            <a:r>
              <a:rPr dirty="0" sz="850" spc="2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baseline="9803" sz="1275" spc="-15">
                <a:solidFill>
                  <a:srgbClr val="0A0A0A"/>
                </a:solidFill>
                <a:latin typeface="Microsoft Sans Serif"/>
                <a:cs typeface="Microsoft Sans Serif"/>
              </a:rPr>
              <a:t>DETERMINADO</a:t>
            </a:r>
            <a:endParaRPr baseline="9803" sz="1275">
              <a:latin typeface="Microsoft Sans Serif"/>
              <a:cs typeface="Microsoft Sans Serif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668762" y="9153649"/>
            <a:ext cx="3326129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5720" marR="43180" indent="-8255">
              <a:lnSpc>
                <a:spcPct val="138700"/>
              </a:lnSpc>
              <a:spcBef>
                <a:spcPts val="100"/>
              </a:spcBef>
              <a:tabLst>
                <a:tab pos="839469" algn="l"/>
              </a:tabLst>
            </a:pPr>
            <a:r>
              <a:rPr dirty="0" baseline="-13071" sz="1275" spc="-15">
                <a:solidFill>
                  <a:srgbClr val="1C1C1C"/>
                </a:solidFill>
                <a:latin typeface="Microsoft Sans Serif"/>
                <a:cs typeface="Microsoft Sans Serif"/>
              </a:rPr>
              <a:t>2.728</a:t>
            </a:r>
            <a:r>
              <a:rPr dirty="0" baseline="-13071" sz="1275">
                <a:solidFill>
                  <a:srgbClr val="1C1C1C"/>
                </a:solidFill>
                <a:latin typeface="Microsoft Sans Serif"/>
                <a:cs typeface="Microsoft Sans Serif"/>
              </a:rPr>
              <a:t>	</a:t>
            </a:r>
            <a:r>
              <a:rPr dirty="0" sz="850" spc="-45">
                <a:solidFill>
                  <a:srgbClr val="0F0F0F"/>
                </a:solidFill>
                <a:latin typeface="Microsoft Sans Serif"/>
                <a:cs typeface="Microsoft Sans Serif"/>
              </a:rPr>
              <a:t>Atendimento</a:t>
            </a:r>
            <a:r>
              <a:rPr dirty="0" sz="850" spc="6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232323"/>
                </a:solidFill>
                <a:latin typeface="Microsoft Sans Serif"/>
                <a:cs typeface="Microsoft Sans Serif"/>
              </a:rPr>
              <a:t>a</a:t>
            </a:r>
            <a:r>
              <a:rPr dirty="0" sz="850" spc="-60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solidFill>
                  <a:srgbClr val="161616"/>
                </a:solidFill>
                <a:latin typeface="Microsoft Sans Serif"/>
                <a:cs typeface="Microsoft Sans Serif"/>
              </a:rPr>
              <a:t>Portadores</a:t>
            </a:r>
            <a:r>
              <a:rPr dirty="0" sz="850" spc="35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0">
                <a:solidFill>
                  <a:srgbClr val="1A1A1A"/>
                </a:solidFill>
                <a:latin typeface="Microsoft Sans Serif"/>
                <a:cs typeface="Microsoft Sans Serif"/>
              </a:rPr>
              <a:t>de</a:t>
            </a:r>
            <a:r>
              <a:rPr dirty="0" sz="850" spc="-35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solidFill>
                  <a:srgbClr val="0C0C0C"/>
                </a:solidFill>
                <a:latin typeface="Microsoft Sans Serif"/>
                <a:cs typeface="Microsoft Sans Serif"/>
              </a:rPr>
              <a:t>Necessidades</a:t>
            </a:r>
            <a:r>
              <a:rPr dirty="0" sz="850" spc="75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baseline="9803" sz="1275" spc="-44">
                <a:solidFill>
                  <a:srgbClr val="131313"/>
                </a:solidFill>
                <a:latin typeface="Microsoft Sans Serif"/>
                <a:cs typeface="Microsoft Sans Serif"/>
              </a:rPr>
              <a:t>Especiais</a:t>
            </a:r>
            <a:r>
              <a:rPr dirty="0" baseline="9803" sz="1275" spc="-15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10">
                <a:solidFill>
                  <a:srgbClr val="1C1C1C"/>
                </a:solidFill>
                <a:latin typeface="Microsoft Sans Serif"/>
                <a:cs typeface="Microsoft Sans Serif"/>
              </a:rPr>
              <a:t>3.1.9.0.13.02</a:t>
            </a:r>
            <a:r>
              <a:rPr dirty="0" sz="850">
                <a:solidFill>
                  <a:srgbClr val="1C1C1C"/>
                </a:solidFill>
                <a:latin typeface="Microsoft Sans Serif"/>
                <a:cs typeface="Microsoft Sans Serif"/>
              </a:rPr>
              <a:t>	</a:t>
            </a:r>
            <a:r>
              <a:rPr dirty="0" sz="850" spc="-195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45">
                <a:solidFill>
                  <a:srgbClr val="131313"/>
                </a:solidFill>
                <a:latin typeface="Microsoft Sans Serif"/>
                <a:cs typeface="Microsoft Sans Serif"/>
              </a:rPr>
              <a:t>OBRIGACÕES</a:t>
            </a:r>
            <a:r>
              <a:rPr dirty="0" sz="850" spc="55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10">
                <a:solidFill>
                  <a:srgbClr val="111111"/>
                </a:solidFill>
                <a:latin typeface="Microsoft Sans Serif"/>
                <a:cs typeface="Microsoft Sans Serif"/>
              </a:rPr>
              <a:t>PATRONAIS</a:t>
            </a:r>
            <a:endParaRPr sz="850">
              <a:latin typeface="Microsoft Sans Serif"/>
              <a:cs typeface="Microsoft Sans Serif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4681719" y="8078330"/>
            <a:ext cx="1704339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5080" indent="-3175">
              <a:lnSpc>
                <a:spcPct val="131700"/>
              </a:lnSpc>
              <a:spcBef>
                <a:spcPts val="100"/>
              </a:spcBef>
            </a:pPr>
            <a:r>
              <a:rPr dirty="0" sz="850" spc="-30">
                <a:solidFill>
                  <a:srgbClr val="0C0C0C"/>
                </a:solidFill>
                <a:latin typeface="Microsoft Sans Serif"/>
                <a:cs typeface="Microsoft Sans Serif"/>
              </a:rPr>
              <a:t>Recursos</a:t>
            </a:r>
            <a:r>
              <a:rPr dirty="0" sz="850" spc="5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solidFill>
                  <a:srgbClr val="0F0F0F"/>
                </a:solidFill>
                <a:latin typeface="Microsoft Sans Serif"/>
                <a:cs typeface="Microsoft Sans Serif"/>
              </a:rPr>
              <a:t>não</a:t>
            </a:r>
            <a:r>
              <a:rPr dirty="0" sz="850" spc="-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solidFill>
                  <a:srgbClr val="050505"/>
                </a:solidFill>
                <a:latin typeface="Microsoft Sans Serif"/>
                <a:cs typeface="Microsoft Sans Serif"/>
              </a:rPr>
              <a:t>Vinculados</a:t>
            </a:r>
            <a:r>
              <a:rPr dirty="0" sz="850" spc="30">
                <a:solidFill>
                  <a:srgbClr val="050505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0">
                <a:solidFill>
                  <a:srgbClr val="282828"/>
                </a:solidFill>
                <a:latin typeface="Microsoft Sans Serif"/>
                <a:cs typeface="Microsoft Sans Serif"/>
              </a:rPr>
              <a:t>de</a:t>
            </a:r>
            <a:r>
              <a:rPr dirty="0" sz="850" spc="-25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5">
                <a:solidFill>
                  <a:srgbClr val="0F0F0F"/>
                </a:solidFill>
                <a:latin typeface="Microsoft Sans Serif"/>
                <a:cs typeface="Microsoft Sans Serif"/>
              </a:rPr>
              <a:t>lmposto</a:t>
            </a:r>
            <a:r>
              <a:rPr dirty="0" sz="850" spc="50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0">
                <a:solidFill>
                  <a:srgbClr val="0E0E0E"/>
                </a:solidFill>
                <a:latin typeface="Microsoft Sans Serif"/>
                <a:cs typeface="Microsoft Sans Serif"/>
              </a:rPr>
              <a:t>Recursos</a:t>
            </a:r>
            <a:r>
              <a:rPr dirty="0" sz="850">
                <a:solidFill>
                  <a:srgbClr val="0E0E0E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40">
                <a:solidFill>
                  <a:srgbClr val="131313"/>
                </a:solidFill>
                <a:latin typeface="Microsoft Sans Serif"/>
                <a:cs typeface="Microsoft Sans Serif"/>
              </a:rPr>
              <a:t>não</a:t>
            </a:r>
            <a:r>
              <a:rPr dirty="0" sz="850" spc="-10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solidFill>
                  <a:srgbClr val="131313"/>
                </a:solidFill>
                <a:latin typeface="Microsoft Sans Serif"/>
                <a:cs typeface="Microsoft Sans Serif"/>
              </a:rPr>
              <a:t>Vinculados</a:t>
            </a:r>
            <a:r>
              <a:rPr dirty="0" sz="850" spc="60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55">
                <a:solidFill>
                  <a:srgbClr val="1F1F1F"/>
                </a:solidFill>
                <a:latin typeface="Microsoft Sans Serif"/>
                <a:cs typeface="Microsoft Sans Serif"/>
              </a:rPr>
              <a:t>de</a:t>
            </a:r>
            <a:r>
              <a:rPr dirty="0" sz="850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0">
                <a:solidFill>
                  <a:srgbClr val="161616"/>
                </a:solidFill>
                <a:latin typeface="Microsoft Sans Serif"/>
                <a:cs typeface="Microsoft Sans Serif"/>
              </a:rPr>
              <a:t>Imgosto</a:t>
            </a:r>
            <a:endParaRPr sz="850">
              <a:latin typeface="Microsoft Sans Serif"/>
              <a:cs typeface="Microsoft Sans Serif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6659098" y="8096607"/>
            <a:ext cx="472440" cy="481965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80"/>
              </a:spcBef>
            </a:pPr>
            <a:r>
              <a:rPr dirty="0" sz="850" spc="-35">
                <a:solidFill>
                  <a:srgbClr val="0F0F0F"/>
                </a:solidFill>
                <a:latin typeface="Microsoft Sans Serif"/>
                <a:cs typeface="Microsoft Sans Serif"/>
              </a:rPr>
              <a:t>20.000,00</a:t>
            </a:r>
            <a:endParaRPr sz="8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dirty="0" sz="850" spc="-35">
                <a:solidFill>
                  <a:srgbClr val="1A1A1A"/>
                </a:solidFill>
                <a:latin typeface="Microsoft Sans Serif"/>
                <a:cs typeface="Microsoft Sans Serif"/>
              </a:rPr>
              <a:t>15.218,00</a:t>
            </a:r>
            <a:endParaRPr sz="850">
              <a:latin typeface="Microsoft Sans Serif"/>
              <a:cs typeface="Microsoft Sans Serif"/>
            </a:endParaRPr>
          </a:p>
          <a:p>
            <a:pPr marL="18415">
              <a:lnSpc>
                <a:spcPct val="100000"/>
              </a:lnSpc>
              <a:spcBef>
                <a:spcPts val="355"/>
              </a:spcBef>
            </a:pPr>
            <a:r>
              <a:rPr dirty="0" sz="700" spc="-30">
                <a:solidFill>
                  <a:srgbClr val="131313"/>
                </a:solidFill>
                <a:latin typeface="Arial Black"/>
                <a:cs typeface="Arial Black"/>
              </a:rPr>
              <a:t>35.218,00</a:t>
            </a:r>
            <a:endParaRPr sz="700">
              <a:latin typeface="Arial Black"/>
              <a:cs typeface="Arial Black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4194110" y="8460633"/>
            <a:ext cx="149161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10">
                <a:solidFill>
                  <a:srgbClr val="0C0C0C"/>
                </a:solidFill>
                <a:latin typeface="Arial Black"/>
                <a:cs typeface="Arial Black"/>
              </a:rPr>
              <a:t>Total</a:t>
            </a:r>
            <a:r>
              <a:rPr dirty="0" sz="850" spc="-20">
                <a:solidFill>
                  <a:srgbClr val="0C0C0C"/>
                </a:solidFill>
                <a:latin typeface="Arial Black"/>
                <a:cs typeface="Arial Black"/>
              </a:rPr>
              <a:t> </a:t>
            </a:r>
            <a:r>
              <a:rPr dirty="0" sz="850" spc="-95">
                <a:solidFill>
                  <a:srgbClr val="1A1A1A"/>
                </a:solidFill>
                <a:latin typeface="Arial Black"/>
                <a:cs typeface="Arial Black"/>
              </a:rPr>
              <a:t>do</a:t>
            </a:r>
            <a:r>
              <a:rPr dirty="0" sz="850" spc="-60">
                <a:solidFill>
                  <a:srgbClr val="1A1A1A"/>
                </a:solidFill>
                <a:latin typeface="Arial Black"/>
                <a:cs typeface="Arial Black"/>
              </a:rPr>
              <a:t> </a:t>
            </a:r>
            <a:r>
              <a:rPr dirty="0" sz="850" spc="-100">
                <a:solidFill>
                  <a:srgbClr val="151515"/>
                </a:solidFill>
                <a:latin typeface="Arial Black"/>
                <a:cs typeface="Arial Black"/>
              </a:rPr>
              <a:t>Projeto</a:t>
            </a:r>
            <a:r>
              <a:rPr dirty="0" sz="850" spc="45">
                <a:solidFill>
                  <a:srgbClr val="151515"/>
                </a:solidFill>
                <a:latin typeface="Arial Black"/>
                <a:cs typeface="Arial Black"/>
              </a:rPr>
              <a:t> </a:t>
            </a:r>
            <a:r>
              <a:rPr dirty="0" sz="850" spc="-30">
                <a:solidFill>
                  <a:srgbClr val="151515"/>
                </a:solidFill>
                <a:latin typeface="Arial Black"/>
                <a:cs typeface="Arial Black"/>
              </a:rPr>
              <a:t>/</a:t>
            </a:r>
            <a:r>
              <a:rPr dirty="0" sz="850" spc="-40">
                <a:solidFill>
                  <a:srgbClr val="151515"/>
                </a:solidFill>
                <a:latin typeface="Arial Black"/>
                <a:cs typeface="Arial Black"/>
              </a:rPr>
              <a:t> </a:t>
            </a:r>
            <a:r>
              <a:rPr dirty="0" sz="850" spc="-110">
                <a:solidFill>
                  <a:srgbClr val="151515"/>
                </a:solidFill>
                <a:latin typeface="Arial Black"/>
                <a:cs typeface="Arial Black"/>
              </a:rPr>
              <a:t>Atividade</a:t>
            </a:r>
            <a:r>
              <a:rPr dirty="0" sz="850" spc="80">
                <a:solidFill>
                  <a:srgbClr val="151515"/>
                </a:solidFill>
                <a:latin typeface="Arial Black"/>
                <a:cs typeface="Arial Black"/>
              </a:rPr>
              <a:t> </a:t>
            </a:r>
            <a:r>
              <a:rPr dirty="0" sz="850" spc="-110">
                <a:solidFill>
                  <a:srgbClr val="151515"/>
                </a:solidFill>
                <a:latin typeface="Arial Black"/>
                <a:cs typeface="Arial Black"/>
              </a:rPr>
              <a:t>RÇ</a:t>
            </a:r>
            <a:endParaRPr sz="850">
              <a:latin typeface="Arial Black"/>
              <a:cs typeface="Arial Black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4206408" y="8766779"/>
            <a:ext cx="1494790" cy="367030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algn="ctr" marR="215900">
              <a:lnSpc>
                <a:spcPct val="100000"/>
              </a:lnSpc>
              <a:spcBef>
                <a:spcPts val="420"/>
              </a:spcBef>
            </a:pPr>
            <a:r>
              <a:rPr dirty="0" sz="850" spc="-20">
                <a:solidFill>
                  <a:srgbClr val="151515"/>
                </a:solidFill>
                <a:latin typeface="Microsoft Sans Serif"/>
                <a:cs typeface="Microsoft Sans Serif"/>
              </a:rPr>
              <a:t>FNAS</a:t>
            </a:r>
            <a:endParaRPr sz="8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dirty="0" sz="850">
                <a:solidFill>
                  <a:srgbClr val="1A1A1A"/>
                </a:solidFill>
                <a:latin typeface="Microsoft Sans Serif"/>
                <a:cs typeface="Microsoft Sans Serif"/>
              </a:rPr>
              <a:t>Total</a:t>
            </a:r>
            <a:r>
              <a:rPr dirty="0" sz="850" spc="-35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212121"/>
                </a:solidFill>
                <a:latin typeface="Microsoft Sans Serif"/>
                <a:cs typeface="Microsoft Sans Serif"/>
              </a:rPr>
              <a:t>do</a:t>
            </a:r>
            <a:r>
              <a:rPr dirty="0" sz="850" spc="-5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181818"/>
                </a:solidFill>
                <a:latin typeface="Microsoft Sans Serif"/>
                <a:cs typeface="Microsoft Sans Serif"/>
              </a:rPr>
              <a:t>Pro)eto</a:t>
            </a:r>
            <a:r>
              <a:rPr dirty="0" sz="850" spc="2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111111"/>
                </a:solidFill>
                <a:latin typeface="Microsoft Sans Serif"/>
                <a:cs typeface="Microsoft Sans Serif"/>
              </a:rPr>
              <a:t>/</a:t>
            </a:r>
            <a:r>
              <a:rPr dirty="0" sz="850" spc="20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10">
                <a:solidFill>
                  <a:srgbClr val="1A1A1A"/>
                </a:solidFill>
                <a:latin typeface="Microsoft Sans Serif"/>
                <a:cs typeface="Microsoft Sans Serif"/>
              </a:rPr>
              <a:t>Atividade</a:t>
            </a:r>
            <a:r>
              <a:rPr dirty="0" sz="85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5">
                <a:solidFill>
                  <a:srgbClr val="131313"/>
                </a:solidFill>
                <a:latin typeface="Microsoft Sans Serif"/>
                <a:cs typeface="Microsoft Sans Serif"/>
              </a:rPr>
              <a:t>RR</a:t>
            </a:r>
            <a:endParaRPr sz="850">
              <a:latin typeface="Microsoft Sans Serif"/>
              <a:cs typeface="Microsoft Sans Serif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6672397" y="8736316"/>
            <a:ext cx="474345" cy="360680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dirty="0" sz="850" spc="-120">
                <a:solidFill>
                  <a:srgbClr val="0F0F0F"/>
                </a:solidFill>
                <a:latin typeface="Arial Black"/>
                <a:cs typeface="Arial Black"/>
              </a:rPr>
              <a:t>44.9B8,56</a:t>
            </a:r>
            <a:endParaRPr sz="850">
              <a:latin typeface="Arial Black"/>
              <a:cs typeface="Arial Black"/>
            </a:endParaRPr>
          </a:p>
          <a:p>
            <a:pPr marL="19050">
              <a:lnSpc>
                <a:spcPct val="100000"/>
              </a:lnSpc>
              <a:spcBef>
                <a:spcPts val="295"/>
              </a:spcBef>
            </a:pPr>
            <a:r>
              <a:rPr dirty="0" sz="850" spc="-35">
                <a:solidFill>
                  <a:srgbClr val="1C1C1C"/>
                </a:solidFill>
                <a:latin typeface="Microsoft Sans Serif"/>
                <a:cs typeface="Microsoft Sans Serif"/>
              </a:rPr>
              <a:t>44.988,56</a:t>
            </a:r>
            <a:endParaRPr sz="850">
              <a:latin typeface="Microsoft Sans Serif"/>
              <a:cs typeface="Microsoft Sans Serif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4199349" y="9263313"/>
            <a:ext cx="2237105" cy="38544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521970">
              <a:lnSpc>
                <a:spcPct val="100000"/>
              </a:lnSpc>
              <a:spcBef>
                <a:spcPts val="495"/>
              </a:spcBef>
            </a:pPr>
            <a:r>
              <a:rPr dirty="0" baseline="-9803" sz="1275" spc="-44">
                <a:solidFill>
                  <a:srgbClr val="161616"/>
                </a:solidFill>
                <a:latin typeface="Microsoft Sans Serif"/>
                <a:cs typeface="Microsoft Sans Serif"/>
              </a:rPr>
              <a:t>Recursos</a:t>
            </a:r>
            <a:r>
              <a:rPr dirty="0" baseline="-9803" sz="1275" spc="-37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5">
                <a:solidFill>
                  <a:srgbClr val="181818"/>
                </a:solidFill>
                <a:latin typeface="Microsoft Sans Serif"/>
                <a:cs typeface="Microsoft Sans Serif"/>
              </a:rPr>
              <a:t>não</a:t>
            </a:r>
            <a:r>
              <a:rPr dirty="0" sz="850" spc="-2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latin typeface="Microsoft Sans Serif"/>
                <a:cs typeface="Microsoft Sans Serif"/>
              </a:rPr>
              <a:t>Vinculados</a:t>
            </a:r>
            <a:r>
              <a:rPr dirty="0" sz="850" spc="55">
                <a:latin typeface="Microsoft Sans Serif"/>
                <a:cs typeface="Microsoft Sans Serif"/>
              </a:rPr>
              <a:t> </a:t>
            </a:r>
            <a:r>
              <a:rPr dirty="0" sz="850" spc="-35">
                <a:solidFill>
                  <a:srgbClr val="1C1C1C"/>
                </a:solidFill>
                <a:latin typeface="Microsoft Sans Serif"/>
                <a:cs typeface="Microsoft Sans Serif"/>
              </a:rPr>
              <a:t>de</a:t>
            </a:r>
            <a:r>
              <a:rPr dirty="0" sz="850" spc="-5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10">
                <a:solidFill>
                  <a:srgbClr val="131313"/>
                </a:solidFill>
                <a:latin typeface="Microsoft Sans Serif"/>
                <a:cs typeface="Microsoft Sans Serif"/>
              </a:rPr>
              <a:t>lmposto</a:t>
            </a:r>
            <a:endParaRPr sz="850">
              <a:latin typeface="Microsoft Sans Serif"/>
              <a:cs typeface="Microsoft Sans Serif"/>
            </a:endParaRPr>
          </a:p>
          <a:p>
            <a:pPr marL="38100">
              <a:lnSpc>
                <a:spcPct val="100000"/>
              </a:lnSpc>
              <a:spcBef>
                <a:spcPts val="395"/>
              </a:spcBef>
            </a:pPr>
            <a:r>
              <a:rPr dirty="0" baseline="-9803" sz="1275" spc="-52" b="1">
                <a:solidFill>
                  <a:srgbClr val="1C1C1C"/>
                </a:solidFill>
                <a:latin typeface="Arial"/>
                <a:cs typeface="Arial"/>
              </a:rPr>
              <a:t>Total</a:t>
            </a:r>
            <a:r>
              <a:rPr dirty="0" baseline="-9803" sz="1275" spc="-37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1D1D1D"/>
                </a:solidFill>
                <a:latin typeface="Arial"/>
                <a:cs typeface="Arial"/>
              </a:rPr>
              <a:t>do</a:t>
            </a:r>
            <a:r>
              <a:rPr dirty="0" sz="850" spc="-20" b="1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dirty="0" sz="850" spc="-40" b="1">
                <a:solidFill>
                  <a:srgbClr val="181818"/>
                </a:solidFill>
                <a:latin typeface="Arial"/>
                <a:cs typeface="Arial"/>
              </a:rPr>
              <a:t>Pro)eto</a:t>
            </a:r>
            <a:r>
              <a:rPr dirty="0" sz="850" spc="20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850" b="1" i="1">
                <a:solidFill>
                  <a:srgbClr val="111111"/>
                </a:solidFill>
                <a:latin typeface="Arial"/>
                <a:cs typeface="Arial"/>
              </a:rPr>
              <a:t>I</a:t>
            </a:r>
            <a:r>
              <a:rPr dirty="0" sz="850" spc="50" b="1" i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850" spc="-40" b="1">
                <a:solidFill>
                  <a:srgbClr val="161616"/>
                </a:solidFill>
                <a:latin typeface="Arial"/>
                <a:cs typeface="Arial"/>
              </a:rPr>
              <a:t>Atividad</a:t>
            </a:r>
            <a:r>
              <a:rPr dirty="0" baseline="3267" sz="1275" spc="-60" b="1">
                <a:solidFill>
                  <a:srgbClr val="161616"/>
                </a:solidFill>
                <a:latin typeface="Arial"/>
                <a:cs typeface="Arial"/>
              </a:rPr>
              <a:t>6</a:t>
            </a:r>
            <a:r>
              <a:rPr dirty="0" baseline="3267" sz="1275" spc="-97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232323"/>
                </a:solidFill>
                <a:latin typeface="Arial"/>
                <a:cs typeface="Arial"/>
              </a:rPr>
              <a:t>R$</a:t>
            </a:r>
            <a:endParaRPr sz="850">
              <a:latin typeface="Arial"/>
              <a:cs typeface="Arial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6687029" y="9251128"/>
            <a:ext cx="473709" cy="367030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850" spc="-30">
                <a:solidFill>
                  <a:srgbClr val="151515"/>
                </a:solidFill>
                <a:latin typeface="Microsoft Sans Serif"/>
                <a:cs typeface="Microsoft Sans Serif"/>
              </a:rPr>
              <a:t>12.000,00</a:t>
            </a:r>
            <a:endParaRPr sz="850">
              <a:latin typeface="Microsoft Sans Serif"/>
              <a:cs typeface="Microsoft Sans Serif"/>
            </a:endParaRPr>
          </a:p>
          <a:p>
            <a:pPr marL="19050">
              <a:lnSpc>
                <a:spcPct val="100000"/>
              </a:lnSpc>
              <a:spcBef>
                <a:spcPts val="325"/>
              </a:spcBef>
            </a:pPr>
            <a:r>
              <a:rPr dirty="0" sz="850" spc="-30" b="1">
                <a:solidFill>
                  <a:srgbClr val="1A1A1A"/>
                </a:solidFill>
                <a:latin typeface="Arial"/>
                <a:cs typeface="Arial"/>
              </a:rPr>
              <a:t>12.000,00</a:t>
            </a:r>
            <a:endParaRPr sz="8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3295" y="222374"/>
            <a:ext cx="697992" cy="682354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2767583" y="5530424"/>
            <a:ext cx="1953895" cy="0"/>
          </a:xfrm>
          <a:custGeom>
            <a:avLst/>
            <a:gdLst/>
            <a:ahLst/>
            <a:cxnLst/>
            <a:rect l="l" t="t" r="r" b="b"/>
            <a:pathLst>
              <a:path w="1953895" h="0">
                <a:moveTo>
                  <a:pt x="0" y="0"/>
                </a:moveTo>
                <a:lnTo>
                  <a:pt x="1953768" y="0"/>
                </a:lnTo>
              </a:path>
            </a:pathLst>
          </a:custGeom>
          <a:ln w="15231">
            <a:solidFill>
              <a:srgbClr val="3B3F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68808" y="1085980"/>
            <a:ext cx="6654165" cy="0"/>
          </a:xfrm>
          <a:custGeom>
            <a:avLst/>
            <a:gdLst/>
            <a:ahLst/>
            <a:cxnLst/>
            <a:rect l="l" t="t" r="r" b="b"/>
            <a:pathLst>
              <a:path w="6654165" h="0">
                <a:moveTo>
                  <a:pt x="0" y="0"/>
                </a:moveTo>
                <a:lnTo>
                  <a:pt x="6653783" y="0"/>
                </a:lnTo>
              </a:path>
            </a:pathLst>
          </a:custGeom>
          <a:ln w="21323">
            <a:solidFill>
              <a:srgbClr val="2828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283199" y="124380"/>
            <a:ext cx="3168015" cy="5683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solidFill>
                  <a:srgbClr val="111111"/>
                </a:solidFill>
                <a:latin typeface="Arial"/>
                <a:cs typeface="Arial"/>
              </a:rPr>
              <a:t>PREFEITURA</a:t>
            </a:r>
            <a:r>
              <a:rPr dirty="0" sz="1200" spc="6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151515"/>
                </a:solidFill>
                <a:latin typeface="Arial"/>
                <a:cs typeface="Arial"/>
              </a:rPr>
              <a:t>MUNICIPAL</a:t>
            </a:r>
            <a:r>
              <a:rPr dirty="0" sz="1200" spc="25" b="1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181818"/>
                </a:solidFill>
                <a:latin typeface="Arial"/>
                <a:cs typeface="Arial"/>
              </a:rPr>
              <a:t>DE</a:t>
            </a:r>
            <a:r>
              <a:rPr dirty="0" sz="1200" spc="-30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161616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05964">
              <a:lnSpc>
                <a:spcPct val="117600"/>
              </a:lnSpc>
              <a:spcBef>
                <a:spcPts val="430"/>
              </a:spcBef>
            </a:pPr>
            <a:r>
              <a:rPr dirty="0" sz="850" spc="-20">
                <a:solidFill>
                  <a:srgbClr val="0A0A0A"/>
                </a:solidFill>
                <a:latin typeface="Microsoft Sans Serif"/>
                <a:cs typeface="Microsoft Sans Serif"/>
              </a:rPr>
              <a:t>Rua </a:t>
            </a:r>
            <a:r>
              <a:rPr dirty="0" sz="850" spc="-20">
                <a:solidFill>
                  <a:srgbClr val="0F0F0F"/>
                </a:solidFill>
                <a:latin typeface="Microsoft Sans Serif"/>
                <a:cs typeface="Microsoft Sans Serif"/>
              </a:rPr>
              <a:t>Maria</a:t>
            </a:r>
            <a:r>
              <a:rPr dirty="0" sz="850" spc="-1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0A0A0A"/>
                </a:solidFill>
                <a:latin typeface="Microsoft Sans Serif"/>
                <a:cs typeface="Microsoft Sans Serif"/>
              </a:rPr>
              <a:t>Lourenço,</a:t>
            </a:r>
            <a:r>
              <a:rPr dirty="0" sz="850" spc="-20">
                <a:solidFill>
                  <a:srgbClr val="0A0A0A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5">
                <a:latin typeface="Microsoft Sans Serif"/>
                <a:cs typeface="Microsoft Sans Serif"/>
              </a:rPr>
              <a:t>18</a:t>
            </a:r>
            <a:r>
              <a:rPr dirty="0" sz="850" spc="500">
                <a:latin typeface="Microsoft Sans Serif"/>
                <a:cs typeface="Microsoft Sans Serif"/>
              </a:rPr>
              <a:t> </a:t>
            </a:r>
            <a:r>
              <a:rPr dirty="0" sz="850" spc="-25">
                <a:solidFill>
                  <a:srgbClr val="1A1A1A"/>
                </a:solidFill>
                <a:latin typeface="Microsoft Sans Serif"/>
                <a:cs typeface="Microsoft Sans Serif"/>
              </a:rPr>
              <a:t>Fazenda</a:t>
            </a:r>
            <a:r>
              <a:rPr dirty="0" sz="850" spc="1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10">
                <a:solidFill>
                  <a:srgbClr val="1C1C1C"/>
                </a:solidFill>
                <a:latin typeface="Microsoft Sans Serif"/>
                <a:cs typeface="Microsoft Sans Serif"/>
              </a:rPr>
              <a:t>Caxias</a:t>
            </a:r>
            <a:endParaRPr sz="850">
              <a:latin typeface="Microsoft Sans Serif"/>
              <a:cs typeface="Microsoft Sans Serif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08423" y="1869774"/>
            <a:ext cx="2867025" cy="394335"/>
          </a:xfrm>
          <a:prstGeom prst="rect">
            <a:avLst/>
          </a:prstGeom>
        </p:spPr>
        <p:txBody>
          <a:bodyPr wrap="square" lIns="0" tIns="571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u="heavy" sz="850">
                <a:solidFill>
                  <a:srgbClr val="1A1A1A"/>
                </a:solidFill>
                <a:uFill>
                  <a:solidFill>
                    <a:srgbClr val="484848"/>
                  </a:solidFill>
                </a:uFill>
                <a:latin typeface="Microsoft Sans Serif"/>
                <a:cs typeface="Microsoft Sans Serif"/>
              </a:rPr>
              <a:t>Dotaçóes</a:t>
            </a:r>
            <a:r>
              <a:rPr dirty="0" u="heavy" sz="850" spc="-15">
                <a:solidFill>
                  <a:srgbClr val="1A1A1A"/>
                </a:solidFill>
                <a:uFill>
                  <a:solidFill>
                    <a:srgbClr val="484848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heavy" sz="850" spc="-10">
                <a:solidFill>
                  <a:srgbClr val="111111"/>
                </a:solidFill>
                <a:uFill>
                  <a:solidFill>
                    <a:srgbClr val="484848"/>
                  </a:solidFill>
                </a:uFill>
                <a:latin typeface="Microsoft Sans Serif"/>
                <a:cs typeface="Microsoft Sans Serif"/>
              </a:rPr>
              <a:t>Anuladas</a:t>
            </a:r>
            <a:r>
              <a:rPr dirty="0" u="heavy" sz="850" spc="500">
                <a:solidFill>
                  <a:srgbClr val="111111"/>
                </a:solidFill>
                <a:uFill>
                  <a:solidFill>
                    <a:srgbClr val="484848"/>
                  </a:solidFill>
                </a:uFill>
                <a:latin typeface="Microsoft Sans Serif"/>
                <a:cs typeface="Microsoft Sans Serif"/>
              </a:rPr>
              <a:t> </a:t>
            </a:r>
            <a:endParaRPr sz="850">
              <a:latin typeface="Microsoft Sans Serif"/>
              <a:cs typeface="Microsoft Sans Serif"/>
            </a:endParaRPr>
          </a:p>
          <a:p>
            <a:pPr marL="64135">
              <a:lnSpc>
                <a:spcPct val="100000"/>
              </a:lnSpc>
              <a:spcBef>
                <a:spcPts val="390"/>
              </a:spcBef>
            </a:pPr>
            <a:r>
              <a:rPr dirty="0" sz="950" b="1">
                <a:solidFill>
                  <a:srgbClr val="212121"/>
                </a:solidFill>
                <a:latin typeface="Arial"/>
                <a:cs typeface="Arial"/>
              </a:rPr>
              <a:t>FUNDO</a:t>
            </a:r>
            <a:r>
              <a:rPr dirty="0" sz="950" spc="14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1A1A1A"/>
                </a:solidFill>
                <a:latin typeface="Arial"/>
                <a:cs typeface="Arial"/>
              </a:rPr>
              <a:t>MUNICIPAL</a:t>
            </a:r>
            <a:r>
              <a:rPr dirty="0" sz="950" spc="195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1F1F1F"/>
                </a:solidFill>
                <a:latin typeface="Arial"/>
                <a:cs typeface="Arial"/>
              </a:rPr>
              <a:t>DE</a:t>
            </a:r>
            <a:r>
              <a:rPr dirty="0" sz="950" spc="9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1F1F1F"/>
                </a:solidFill>
                <a:latin typeface="Arial"/>
                <a:cs typeface="Arial"/>
              </a:rPr>
              <a:t>ASSISTÊNCIA</a:t>
            </a:r>
            <a:r>
              <a:rPr dirty="0" sz="950" spc="220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1A1A1A"/>
                </a:solidFill>
                <a:latin typeface="Arial"/>
                <a:cs typeface="Arial"/>
              </a:rPr>
              <a:t>SOCIAL</a:t>
            </a:r>
            <a:endParaRPr sz="95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99191" y="3292709"/>
            <a:ext cx="3529329" cy="367030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47625">
              <a:lnSpc>
                <a:spcPct val="100000"/>
              </a:lnSpc>
              <a:spcBef>
                <a:spcPts val="420"/>
              </a:spcBef>
              <a:tabLst>
                <a:tab pos="845819" algn="l"/>
              </a:tabLst>
            </a:pPr>
            <a:r>
              <a:rPr dirty="0" sz="850" spc="-10">
                <a:solidFill>
                  <a:srgbClr val="0E0E0E"/>
                </a:solidFill>
                <a:latin typeface="Microsoft Sans Serif"/>
                <a:cs typeface="Microsoft Sans Serif"/>
              </a:rPr>
              <a:t>3.1.9.0.13.02</a:t>
            </a:r>
            <a:r>
              <a:rPr dirty="0" sz="850">
                <a:solidFill>
                  <a:srgbClr val="0E0E0E"/>
                </a:solidFill>
                <a:latin typeface="Microsoft Sans Serif"/>
                <a:cs typeface="Microsoft Sans Serif"/>
              </a:rPr>
              <a:t>	</a:t>
            </a:r>
            <a:r>
              <a:rPr dirty="0" baseline="3267" sz="1275" spc="-67">
                <a:solidFill>
                  <a:srgbClr val="131313"/>
                </a:solidFill>
                <a:latin typeface="Microsoft Sans Serif"/>
                <a:cs typeface="Microsoft Sans Serif"/>
              </a:rPr>
              <a:t>OBRIGACÕES</a:t>
            </a:r>
            <a:r>
              <a:rPr dirty="0" baseline="3267" sz="1275" spc="82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baseline="3267" sz="1275" spc="-15">
                <a:latin typeface="Microsoft Sans Serif"/>
                <a:cs typeface="Microsoft Sans Serif"/>
              </a:rPr>
              <a:t>PATRONAIS</a:t>
            </a:r>
            <a:endParaRPr baseline="3267" sz="1275">
              <a:latin typeface="Microsoft Sans Serif"/>
              <a:cs typeface="Microsoft Sans Serif"/>
            </a:endParaRPr>
          </a:p>
          <a:p>
            <a:pPr marL="50800">
              <a:lnSpc>
                <a:spcPct val="100000"/>
              </a:lnSpc>
              <a:spcBef>
                <a:spcPts val="325"/>
              </a:spcBef>
              <a:tabLst>
                <a:tab pos="848994" algn="l"/>
              </a:tabLst>
            </a:pPr>
            <a:r>
              <a:rPr dirty="0" sz="850" spc="-10">
                <a:solidFill>
                  <a:srgbClr val="151515"/>
                </a:solidFill>
                <a:latin typeface="Microsoft Sans Serif"/>
                <a:cs typeface="Microsoft Sans Serif"/>
              </a:rPr>
              <a:t>3.3.9.0.36.01</a:t>
            </a:r>
            <a:r>
              <a:rPr dirty="0" sz="850">
                <a:solidFill>
                  <a:srgbClr val="151515"/>
                </a:solidFill>
                <a:latin typeface="Microsoft Sans Serif"/>
                <a:cs typeface="Microsoft Sans Serif"/>
              </a:rPr>
              <a:t>	</a:t>
            </a:r>
            <a:r>
              <a:rPr dirty="0" baseline="6535" sz="1275" spc="-60">
                <a:solidFill>
                  <a:srgbClr val="111111"/>
                </a:solidFill>
                <a:latin typeface="Microsoft Sans Serif"/>
                <a:cs typeface="Microsoft Sans Serif"/>
              </a:rPr>
              <a:t>OUTROS</a:t>
            </a:r>
            <a:r>
              <a:rPr dirty="0" baseline="6535" sz="1275" spc="1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baseline="6535" sz="1275" spc="-37">
                <a:solidFill>
                  <a:srgbClr val="111111"/>
                </a:solidFill>
                <a:latin typeface="Microsoft Sans Serif"/>
                <a:cs typeface="Microsoft Sans Serif"/>
              </a:rPr>
              <a:t>SERVI</a:t>
            </a:r>
            <a:r>
              <a:rPr dirty="0" sz="850" spc="-25">
                <a:solidFill>
                  <a:srgbClr val="111111"/>
                </a:solidFill>
                <a:latin typeface="Microsoft Sans Serif"/>
                <a:cs typeface="Microsoft Sans Serif"/>
              </a:rPr>
              <a:t>C</a:t>
            </a:r>
            <a:r>
              <a:rPr dirty="0" baseline="6535" sz="1275" spc="-37">
                <a:solidFill>
                  <a:srgbClr val="111111"/>
                </a:solidFill>
                <a:latin typeface="Microsoft Sans Serif"/>
                <a:cs typeface="Microsoft Sans Serif"/>
              </a:rPr>
              <a:t>OS</a:t>
            </a:r>
            <a:r>
              <a:rPr dirty="0" baseline="6535" sz="1275" spc="-157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baseline="6535" sz="1275" spc="-52">
                <a:solidFill>
                  <a:srgbClr val="181818"/>
                </a:solidFill>
                <a:latin typeface="Microsoft Sans Serif"/>
                <a:cs typeface="Microsoft Sans Serif"/>
              </a:rPr>
              <a:t>DE</a:t>
            </a:r>
            <a:r>
              <a:rPr dirty="0" baseline="6535" sz="1275" spc="-3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baseline="6535" sz="1275" spc="-67">
                <a:solidFill>
                  <a:srgbClr val="131313"/>
                </a:solidFill>
                <a:latin typeface="Microsoft Sans Serif"/>
                <a:cs typeface="Microsoft Sans Serif"/>
              </a:rPr>
              <a:t>TERCEIROS</a:t>
            </a:r>
            <a:r>
              <a:rPr dirty="0" baseline="6535" sz="1275" spc="82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baseline="6535" sz="1275">
                <a:solidFill>
                  <a:srgbClr val="262626"/>
                </a:solidFill>
                <a:latin typeface="Microsoft Sans Serif"/>
                <a:cs typeface="Microsoft Sans Serif"/>
              </a:rPr>
              <a:t>-</a:t>
            </a:r>
            <a:r>
              <a:rPr dirty="0" baseline="6535" sz="1275" spc="-60">
                <a:solidFill>
                  <a:srgbClr val="262626"/>
                </a:solidFill>
                <a:latin typeface="Microsoft Sans Serif"/>
                <a:cs typeface="Microsoft Sans Serif"/>
              </a:rPr>
              <a:t> </a:t>
            </a:r>
            <a:r>
              <a:rPr dirty="0" baseline="6535" sz="1275" spc="-60">
                <a:solidFill>
                  <a:srgbClr val="1A1A1A"/>
                </a:solidFill>
                <a:latin typeface="Microsoft Sans Serif"/>
                <a:cs typeface="Microsoft Sans Serif"/>
              </a:rPr>
              <a:t>PESSOA</a:t>
            </a:r>
            <a:r>
              <a:rPr dirty="0" baseline="6535" sz="1275" spc="37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baseline="6535" sz="1275" spc="-15">
                <a:solidFill>
                  <a:srgbClr val="111111"/>
                </a:solidFill>
                <a:latin typeface="Microsoft Sans Serif"/>
                <a:cs typeface="Microsoft Sans Serif"/>
              </a:rPr>
              <a:t>FÍSICA</a:t>
            </a:r>
            <a:endParaRPr baseline="6535" sz="1275">
              <a:latin typeface="Microsoft Sans Serif"/>
              <a:cs typeface="Microsoft Sans Serif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510520" y="2281435"/>
          <a:ext cx="6569709" cy="10242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1995"/>
                <a:gridCol w="2652395"/>
                <a:gridCol w="2492375"/>
                <a:gridCol w="626110"/>
              </a:tblGrid>
              <a:tr h="150495">
                <a:tc>
                  <a:txBody>
                    <a:bodyPr/>
                    <a:lstStyle/>
                    <a:p>
                      <a:pPr marL="33020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07.23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ts val="940"/>
                        </a:lnSpc>
                      </a:pPr>
                      <a:r>
                        <a:rPr dirty="0" sz="850" spc="-4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Fundo</a:t>
                      </a:r>
                      <a:r>
                        <a:rPr dirty="0" sz="85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3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de </a:t>
                      </a:r>
                      <a:r>
                        <a:rPr dirty="0" sz="850" spc="-4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Assistência</a:t>
                      </a:r>
                      <a:r>
                        <a:rPr dirty="0" sz="850" spc="2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latin typeface="Arial"/>
                          <a:cs typeface="Arial"/>
                        </a:rPr>
                        <a:t>Social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50" spc="-1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2.729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50" spc="-40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Programa</a:t>
                      </a:r>
                      <a:r>
                        <a:rPr dirty="0" sz="850" spc="15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35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Primeira</a:t>
                      </a:r>
                      <a:r>
                        <a:rPr dirty="0" sz="850" spc="-15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35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Infância</a:t>
                      </a:r>
                      <a:r>
                        <a:rPr dirty="0" sz="850" spc="-15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10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no</a:t>
                      </a:r>
                      <a:r>
                        <a:rPr dirty="0" sz="850" spc="-20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30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SUAS</a:t>
                      </a:r>
                      <a:r>
                        <a:rPr dirty="0" sz="850" spc="-5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40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(Criança</a:t>
                      </a:r>
                      <a:r>
                        <a:rPr dirty="0" sz="850" spc="25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10">
                          <a:latin typeface="Microsoft Sans Serif"/>
                          <a:cs typeface="Microsoft Sans Serif"/>
                        </a:rPr>
                        <a:t>Feliz)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159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850" spc="-10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3.1.9.0.04.00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850" spc="-5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CONTRATAÇÃO</a:t>
                      </a:r>
                      <a:r>
                        <a:rPr dirty="0" sz="850" spc="95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3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POR</a:t>
                      </a:r>
                      <a:r>
                        <a:rPr dirty="0" sz="850" spc="35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65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TEMPO</a:t>
                      </a:r>
                      <a:r>
                        <a:rPr dirty="0" sz="850" spc="15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10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DETERMINADO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 marL="66865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50" spc="-20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FNAS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50" spc="-1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15.000,00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8255"/>
                </a:tc>
              </a:tr>
              <a:tr h="17970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850" spc="-10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3.1.9.0.13.02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ts val="1010"/>
                        </a:lnSpc>
                        <a:spcBef>
                          <a:spcPts val="300"/>
                        </a:spcBef>
                      </a:pPr>
                      <a:r>
                        <a:rPr dirty="0" baseline="3267" sz="1275" spc="-52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OBRIGA</a:t>
                      </a:r>
                      <a:r>
                        <a:rPr dirty="0" sz="850" spc="-35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C</a:t>
                      </a:r>
                      <a:r>
                        <a:rPr dirty="0" baseline="3267" sz="1275" spc="-52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ÕES</a:t>
                      </a:r>
                      <a:r>
                        <a:rPr dirty="0" baseline="3267" sz="1275" spc="-60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267" sz="1275" spc="-15">
                          <a:latin typeface="Microsoft Sans Serif"/>
                          <a:cs typeface="Microsoft Sans Serif"/>
                        </a:rPr>
                        <a:t>PATRONAIS</a:t>
                      </a:r>
                      <a:endParaRPr baseline="3267" sz="1275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38100"/>
                </a:tc>
                <a:tc>
                  <a:txBody>
                    <a:bodyPr/>
                    <a:lstStyle/>
                    <a:p>
                      <a:pPr marL="66865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50" spc="-35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50" spc="15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35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nâo</a:t>
                      </a:r>
                      <a:r>
                        <a:rPr dirty="0" sz="850" spc="-10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35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850" spc="25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3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50" spc="-1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10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Imposto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50" spc="-10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16.000,00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5080"/>
                </a:tc>
              </a:tr>
              <a:tr h="176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84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85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50" spc="-35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850" spc="-30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850" spc="5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850" spc="5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850" spc="-5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25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R$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850" spc="-10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31.000,00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05"/>
                </a:tc>
              </a:tr>
              <a:tr h="175260">
                <a:tc>
                  <a:txBody>
                    <a:bodyPr/>
                    <a:lstStyle/>
                    <a:p>
                      <a:pPr marL="40640">
                        <a:lnSpc>
                          <a:spcPts val="930"/>
                        </a:lnSpc>
                        <a:spcBef>
                          <a:spcPts val="350"/>
                        </a:spcBef>
                      </a:pPr>
                      <a:r>
                        <a:rPr dirty="0" sz="850" spc="-1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2.894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44450"/>
                </a:tc>
                <a:tc>
                  <a:txBody>
                    <a:bodyPr/>
                    <a:lstStyle/>
                    <a:p>
                      <a:pPr marL="117475">
                        <a:lnSpc>
                          <a:spcPts val="1000"/>
                        </a:lnSpc>
                        <a:spcBef>
                          <a:spcPts val="280"/>
                        </a:spcBef>
                      </a:pPr>
                      <a:r>
                        <a:rPr dirty="0" sz="850" spc="-45">
                          <a:latin typeface="Microsoft Sans Serif"/>
                          <a:cs typeface="Microsoft Sans Serif"/>
                        </a:rPr>
                        <a:t>Atendimento</a:t>
                      </a:r>
                      <a:r>
                        <a:rPr dirty="0" sz="850" spc="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2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ao</a:t>
                      </a:r>
                      <a:r>
                        <a:rPr dirty="0" sz="850" spc="-25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40">
                          <a:solidFill>
                            <a:srgbClr val="0E0E0E"/>
                          </a:solidFill>
                          <a:latin typeface="Microsoft Sans Serif"/>
                          <a:cs typeface="Microsoft Sans Serif"/>
                        </a:rPr>
                        <a:t>Programa</a:t>
                      </a:r>
                      <a:r>
                        <a:rPr dirty="0" sz="850" spc="15">
                          <a:solidFill>
                            <a:srgbClr val="0E0E0E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30">
                          <a:solidFill>
                            <a:srgbClr val="151515"/>
                          </a:solidFill>
                          <a:latin typeface="Microsoft Sans Serif"/>
                          <a:cs typeface="Microsoft Sans Serif"/>
                        </a:rPr>
                        <a:t>Bolsa</a:t>
                      </a:r>
                      <a:r>
                        <a:rPr dirty="0" sz="850" spc="-20">
                          <a:solidFill>
                            <a:srgbClr val="151515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30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Família</a:t>
                      </a:r>
                      <a:r>
                        <a:rPr dirty="0" sz="850" spc="-5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10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(IGDBF)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355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4057057" y="3256155"/>
            <a:ext cx="2185035" cy="8788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2920" marR="5080" indent="-3175">
              <a:lnSpc>
                <a:spcPct val="131700"/>
              </a:lnSpc>
              <a:spcBef>
                <a:spcPts val="100"/>
              </a:spcBef>
            </a:pPr>
            <a:r>
              <a:rPr dirty="0" sz="850" spc="-35">
                <a:solidFill>
                  <a:srgbClr val="131313"/>
                </a:solidFill>
                <a:latin typeface="Microsoft Sans Serif"/>
                <a:cs typeface="Microsoft Sans Serif"/>
              </a:rPr>
              <a:t>Recursos</a:t>
            </a:r>
            <a:r>
              <a:rPr dirty="0" sz="850" spc="30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0">
                <a:solidFill>
                  <a:srgbClr val="1C1C1C"/>
                </a:solidFill>
                <a:latin typeface="Microsoft Sans Serif"/>
                <a:cs typeface="Microsoft Sans Serif"/>
              </a:rPr>
              <a:t>não</a:t>
            </a:r>
            <a:r>
              <a:rPr dirty="0" sz="850" spc="20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40">
                <a:solidFill>
                  <a:srgbClr val="111111"/>
                </a:solidFill>
                <a:latin typeface="Microsoft Sans Serif"/>
                <a:cs typeface="Microsoft Sans Serif"/>
              </a:rPr>
              <a:t>Vinculados</a:t>
            </a:r>
            <a:r>
              <a:rPr dirty="0" sz="850" spc="5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55">
                <a:solidFill>
                  <a:srgbClr val="151515"/>
                </a:solidFill>
                <a:latin typeface="Microsoft Sans Serif"/>
                <a:cs typeface="Microsoft Sans Serif"/>
              </a:rPr>
              <a:t>de</a:t>
            </a:r>
            <a:r>
              <a:rPr dirty="0" sz="850">
                <a:solidFill>
                  <a:srgbClr val="151515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solidFill>
                  <a:srgbClr val="0A0A0A"/>
                </a:solidFill>
                <a:latin typeface="Microsoft Sans Serif"/>
                <a:cs typeface="Microsoft Sans Serif"/>
              </a:rPr>
              <a:t>Imposto</a:t>
            </a:r>
            <a:r>
              <a:rPr dirty="0" sz="850" spc="500">
                <a:solidFill>
                  <a:srgbClr val="0A0A0A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solidFill>
                  <a:srgbClr val="131313"/>
                </a:solidFill>
                <a:latin typeface="Microsoft Sans Serif"/>
                <a:cs typeface="Microsoft Sans Serif"/>
              </a:rPr>
              <a:t>Recursos</a:t>
            </a:r>
            <a:r>
              <a:rPr dirty="0" sz="850" spc="5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solidFill>
                  <a:srgbClr val="161616"/>
                </a:solidFill>
                <a:latin typeface="Microsoft Sans Serif"/>
                <a:cs typeface="Microsoft Sans Serif"/>
              </a:rPr>
              <a:t>não</a:t>
            </a:r>
            <a:r>
              <a:rPr dirty="0" sz="850" spc="-15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solidFill>
                  <a:srgbClr val="111111"/>
                </a:solidFill>
                <a:latin typeface="Microsoft Sans Serif"/>
                <a:cs typeface="Microsoft Sans Serif"/>
              </a:rPr>
              <a:t>Vinculados</a:t>
            </a:r>
            <a:r>
              <a:rPr dirty="0" sz="850" spc="10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10">
                <a:solidFill>
                  <a:srgbClr val="232323"/>
                </a:solidFill>
                <a:latin typeface="Microsoft Sans Serif"/>
                <a:cs typeface="Microsoft Sans Serif"/>
              </a:rPr>
              <a:t>de</a:t>
            </a:r>
            <a:r>
              <a:rPr dirty="0" sz="850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130">
                <a:latin typeface="Microsoft Sans Serif"/>
                <a:cs typeface="Microsoft Sans Serif"/>
              </a:rPr>
              <a:t>lmDOStO</a:t>
            </a:r>
            <a:endParaRPr sz="850">
              <a:latin typeface="Microsoft Sans Serif"/>
              <a:cs typeface="Microsoft Sans Serif"/>
            </a:endParaRPr>
          </a:p>
          <a:p>
            <a:pPr marL="15240" marR="697865" indent="-3175">
              <a:lnSpc>
                <a:spcPts val="1440"/>
              </a:lnSpc>
              <a:spcBef>
                <a:spcPts val="45"/>
              </a:spcBef>
            </a:pPr>
            <a:r>
              <a:rPr dirty="0" sz="850">
                <a:solidFill>
                  <a:srgbClr val="1A1A1A"/>
                </a:solidFill>
                <a:latin typeface="Microsoft Sans Serif"/>
                <a:cs typeface="Microsoft Sans Serif"/>
              </a:rPr>
              <a:t>Total</a:t>
            </a:r>
            <a:r>
              <a:rPr dirty="0" sz="850" spc="-3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181818"/>
                </a:solidFill>
                <a:latin typeface="Microsoft Sans Serif"/>
                <a:cs typeface="Microsoft Sans Serif"/>
              </a:rPr>
              <a:t>do</a:t>
            </a:r>
            <a:r>
              <a:rPr dirty="0" sz="850" spc="-25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131313"/>
                </a:solidFill>
                <a:latin typeface="Microsoft Sans Serif"/>
                <a:cs typeface="Microsoft Sans Serif"/>
              </a:rPr>
              <a:t>Projeto</a:t>
            </a:r>
            <a:r>
              <a:rPr dirty="0" sz="850" spc="-35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850" i="1">
                <a:solidFill>
                  <a:srgbClr val="111111"/>
                </a:solidFill>
                <a:latin typeface="Arial"/>
                <a:cs typeface="Arial"/>
              </a:rPr>
              <a:t>I</a:t>
            </a:r>
            <a:r>
              <a:rPr dirty="0" sz="850" spc="20" i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0F0F0F"/>
                </a:solidFill>
                <a:latin typeface="Microsoft Sans Serif"/>
                <a:cs typeface="Microsoft Sans Serif"/>
              </a:rPr>
              <a:t>Atividade </a:t>
            </a:r>
            <a:r>
              <a:rPr dirty="0" sz="850" spc="-25">
                <a:solidFill>
                  <a:srgbClr val="1C1C1C"/>
                </a:solidFill>
                <a:latin typeface="Microsoft Sans Serif"/>
                <a:cs typeface="Microsoft Sans Serif"/>
              </a:rPr>
              <a:t>R$</a:t>
            </a:r>
            <a:r>
              <a:rPr dirty="0" sz="850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1A1A1A"/>
                </a:solidFill>
                <a:latin typeface="Microsoft Sans Serif"/>
                <a:cs typeface="Microsoft Sans Serif"/>
              </a:rPr>
              <a:t>Total</a:t>
            </a:r>
            <a:r>
              <a:rPr dirty="0" sz="850" spc="-6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151515"/>
                </a:solidFill>
                <a:latin typeface="Microsoft Sans Serif"/>
                <a:cs typeface="Microsoft Sans Serif"/>
              </a:rPr>
              <a:t>da</a:t>
            </a:r>
            <a:r>
              <a:rPr dirty="0" sz="850" spc="-55">
                <a:solidFill>
                  <a:srgbClr val="151515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0A0A0A"/>
                </a:solidFill>
                <a:latin typeface="Microsoft Sans Serif"/>
                <a:cs typeface="Microsoft Sans Serif"/>
              </a:rPr>
              <a:t>Unidade</a:t>
            </a:r>
            <a:r>
              <a:rPr dirty="0" sz="850" spc="180">
                <a:solidFill>
                  <a:srgbClr val="0A0A0A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5">
                <a:solidFill>
                  <a:srgbClr val="181818"/>
                </a:solidFill>
                <a:latin typeface="Microsoft Sans Serif"/>
                <a:cs typeface="Microsoft Sans Serif"/>
              </a:rPr>
              <a:t>R$</a:t>
            </a:r>
            <a:endParaRPr sz="850">
              <a:latin typeface="Microsoft Sans Serif"/>
              <a:cs typeface="Microsoft Sans Serif"/>
            </a:endParaRPr>
          </a:p>
          <a:p>
            <a:pPr marL="709295">
              <a:lnSpc>
                <a:spcPct val="100000"/>
              </a:lnSpc>
              <a:spcBef>
                <a:spcPts val="85"/>
              </a:spcBef>
            </a:pPr>
            <a:r>
              <a:rPr dirty="0" sz="850">
                <a:solidFill>
                  <a:srgbClr val="181818"/>
                </a:solidFill>
                <a:latin typeface="Microsoft Sans Serif"/>
                <a:cs typeface="Microsoft Sans Serif"/>
              </a:rPr>
              <a:t>Valor</a:t>
            </a:r>
            <a:r>
              <a:rPr dirty="0" sz="850" spc="-1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161616"/>
                </a:solidFill>
                <a:latin typeface="Microsoft Sans Serif"/>
                <a:cs typeface="Microsoft Sans Serif"/>
              </a:rPr>
              <a:t>Total</a:t>
            </a:r>
            <a:r>
              <a:rPr dirty="0" sz="850" spc="-3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181818"/>
                </a:solidFill>
                <a:latin typeface="Microsoft Sans Serif"/>
                <a:cs typeface="Microsoft Sans Serif"/>
              </a:rPr>
              <a:t>Anulado</a:t>
            </a:r>
            <a:r>
              <a:rPr dirty="0" sz="850" spc="5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5">
                <a:solidFill>
                  <a:srgbClr val="1D1D1D"/>
                </a:solidFill>
                <a:latin typeface="Microsoft Sans Serif"/>
                <a:cs typeface="Microsoft Sans Serif"/>
              </a:rPr>
              <a:t>R$</a:t>
            </a:r>
            <a:endParaRPr sz="850">
              <a:latin typeface="Microsoft Sans Serif"/>
              <a:cs typeface="Microsoft Sans Serif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464525" y="3256155"/>
            <a:ext cx="530860" cy="878840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69850">
              <a:lnSpc>
                <a:spcPct val="100000"/>
              </a:lnSpc>
              <a:spcBef>
                <a:spcPts val="420"/>
              </a:spcBef>
            </a:pPr>
            <a:r>
              <a:rPr dirty="0" sz="850" spc="-30">
                <a:solidFill>
                  <a:srgbClr val="0C0C0C"/>
                </a:solidFill>
                <a:latin typeface="Microsoft Sans Serif"/>
                <a:cs typeface="Microsoft Sans Serif"/>
              </a:rPr>
              <a:t>20.000,00</a:t>
            </a:r>
            <a:endParaRPr sz="850">
              <a:latin typeface="Microsoft Sans Serif"/>
              <a:cs typeface="Microsoft Sans Serif"/>
            </a:endParaRPr>
          </a:p>
          <a:p>
            <a:pPr marL="125095">
              <a:lnSpc>
                <a:spcPct val="100000"/>
              </a:lnSpc>
              <a:spcBef>
                <a:spcPts val="325"/>
              </a:spcBef>
            </a:pPr>
            <a:r>
              <a:rPr dirty="0" sz="850" spc="-30">
                <a:solidFill>
                  <a:srgbClr val="131313"/>
                </a:solidFill>
                <a:latin typeface="Microsoft Sans Serif"/>
                <a:cs typeface="Microsoft Sans Serif"/>
              </a:rPr>
              <a:t>1.293,44</a:t>
            </a:r>
            <a:endParaRPr sz="850">
              <a:latin typeface="Microsoft Sans Serif"/>
              <a:cs typeface="Microsoft Sans Serif"/>
            </a:endParaRPr>
          </a:p>
          <a:p>
            <a:pPr marL="73025">
              <a:lnSpc>
                <a:spcPct val="100000"/>
              </a:lnSpc>
              <a:spcBef>
                <a:spcPts val="345"/>
              </a:spcBef>
            </a:pPr>
            <a:r>
              <a:rPr dirty="0" sz="850" spc="-35">
                <a:solidFill>
                  <a:srgbClr val="0F0F0F"/>
                </a:solidFill>
                <a:latin typeface="Microsoft Sans Serif"/>
                <a:cs typeface="Microsoft Sans Serif"/>
              </a:rPr>
              <a:t>21.293,44</a:t>
            </a:r>
            <a:endParaRPr sz="8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 sz="850" spc="-30">
                <a:solidFill>
                  <a:srgbClr val="080808"/>
                </a:solidFill>
                <a:latin typeface="Microsoft Sans Serif"/>
                <a:cs typeface="Microsoft Sans Serif"/>
              </a:rPr>
              <a:t>144.500,00</a:t>
            </a:r>
            <a:endParaRPr sz="850">
              <a:latin typeface="Microsoft Sans Serif"/>
              <a:cs typeface="Microsoft Sans Serif"/>
            </a:endParaRPr>
          </a:p>
          <a:p>
            <a:pPr marL="15240">
              <a:lnSpc>
                <a:spcPct val="100000"/>
              </a:lnSpc>
              <a:spcBef>
                <a:spcPts val="350"/>
              </a:spcBef>
            </a:pPr>
            <a:r>
              <a:rPr dirty="0" sz="850" spc="-35">
                <a:solidFill>
                  <a:srgbClr val="131313"/>
                </a:solidFill>
                <a:latin typeface="Microsoft Sans Serif"/>
                <a:cs typeface="Microsoft Sans Serif"/>
              </a:rPr>
              <a:t>144.500,00</a:t>
            </a:r>
            <a:endParaRPr sz="850">
              <a:latin typeface="Microsoft Sans Serif"/>
              <a:cs typeface="Microsoft Sans Serif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736198" y="4208101"/>
            <a:ext cx="408876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641350" algn="l"/>
              </a:tabLst>
            </a:pPr>
            <a:r>
              <a:rPr dirty="0" sz="850" spc="-35">
                <a:solidFill>
                  <a:srgbClr val="111111"/>
                </a:solidFill>
                <a:latin typeface="Microsoft Sans Serif"/>
                <a:cs typeface="Microsoft Sans Serif"/>
              </a:rPr>
              <a:t>Artigo</a:t>
            </a:r>
            <a:r>
              <a:rPr dirty="0" sz="850" spc="-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0">
                <a:solidFill>
                  <a:srgbClr val="151515"/>
                </a:solidFill>
                <a:latin typeface="Microsoft Sans Serif"/>
                <a:cs typeface="Microsoft Sans Serif"/>
              </a:rPr>
              <a:t>3º</a:t>
            </a:r>
            <a:r>
              <a:rPr dirty="0" sz="850" spc="-20">
                <a:solidFill>
                  <a:srgbClr val="151515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50">
                <a:solidFill>
                  <a:srgbClr val="0F0F0F"/>
                </a:solidFill>
                <a:latin typeface="Microsoft Sans Serif"/>
                <a:cs typeface="Microsoft Sans Serif"/>
              </a:rPr>
              <a:t>-</a:t>
            </a:r>
            <a:r>
              <a:rPr dirty="0" sz="850">
                <a:solidFill>
                  <a:srgbClr val="0F0F0F"/>
                </a:solidFill>
                <a:latin typeface="Microsoft Sans Serif"/>
                <a:cs typeface="Microsoft Sans Serif"/>
              </a:rPr>
              <a:t>	</a:t>
            </a:r>
            <a:r>
              <a:rPr dirty="0" sz="850" spc="-40">
                <a:solidFill>
                  <a:srgbClr val="0F0F0F"/>
                </a:solidFill>
                <a:latin typeface="Microsoft Sans Serif"/>
                <a:cs typeface="Microsoft Sans Serif"/>
              </a:rPr>
              <a:t>Revogadas</a:t>
            </a:r>
            <a:r>
              <a:rPr dirty="0" sz="850" spc="4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1A1A1A"/>
                </a:solidFill>
                <a:latin typeface="Microsoft Sans Serif"/>
                <a:cs typeface="Microsoft Sans Serif"/>
              </a:rPr>
              <a:t>as</a:t>
            </a:r>
            <a:r>
              <a:rPr dirty="0" sz="850" spc="1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latin typeface="Microsoft Sans Serif"/>
                <a:cs typeface="Microsoft Sans Serif"/>
              </a:rPr>
              <a:t>disposições</a:t>
            </a:r>
            <a:r>
              <a:rPr dirty="0" sz="850" spc="25">
                <a:latin typeface="Microsoft Sans Serif"/>
                <a:cs typeface="Microsoft Sans Serif"/>
              </a:rPr>
              <a:t> </a:t>
            </a:r>
            <a:r>
              <a:rPr dirty="0" sz="850" spc="-30">
                <a:solidFill>
                  <a:srgbClr val="131313"/>
                </a:solidFill>
                <a:latin typeface="Microsoft Sans Serif"/>
                <a:cs typeface="Microsoft Sans Serif"/>
              </a:rPr>
              <a:t>em</a:t>
            </a:r>
            <a:r>
              <a:rPr dirty="0" sz="850" spc="-5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latin typeface="Microsoft Sans Serif"/>
                <a:cs typeface="Microsoft Sans Serif"/>
              </a:rPr>
              <a:t>contrário.</a:t>
            </a:r>
            <a:r>
              <a:rPr dirty="0" sz="850" spc="30">
                <a:latin typeface="Microsoft Sans Serif"/>
                <a:cs typeface="Microsoft Sans Serif"/>
              </a:rPr>
              <a:t> </a:t>
            </a:r>
            <a:r>
              <a:rPr dirty="0" sz="850" spc="-50">
                <a:latin typeface="Microsoft Sans Serif"/>
                <a:cs typeface="Microsoft Sans Serif"/>
              </a:rPr>
              <a:t>Publique-</a:t>
            </a:r>
            <a:r>
              <a:rPr dirty="0" sz="850" spc="-10">
                <a:latin typeface="Microsoft Sans Serif"/>
                <a:cs typeface="Microsoft Sans Serif"/>
              </a:rPr>
              <a:t>se,</a:t>
            </a:r>
            <a:r>
              <a:rPr dirty="0" sz="850" spc="75">
                <a:latin typeface="Microsoft Sans Serif"/>
                <a:cs typeface="Microsoft Sans Serif"/>
              </a:rPr>
              <a:t> </a:t>
            </a:r>
            <a:r>
              <a:rPr dirty="0" sz="850" spc="-45">
                <a:latin typeface="Microsoft Sans Serif"/>
                <a:cs typeface="Microsoft Sans Serif"/>
              </a:rPr>
              <a:t>afixe-</a:t>
            </a:r>
            <a:r>
              <a:rPr dirty="0" sz="850">
                <a:latin typeface="Microsoft Sans Serif"/>
                <a:cs typeface="Microsoft Sans Serif"/>
              </a:rPr>
              <a:t>se</a:t>
            </a:r>
            <a:r>
              <a:rPr dirty="0" sz="850" spc="35">
                <a:latin typeface="Microsoft Sans Serif"/>
                <a:cs typeface="Microsoft Sans Serif"/>
              </a:rPr>
              <a:t> </a:t>
            </a:r>
            <a:r>
              <a:rPr dirty="0" baseline="9803" sz="1275" spc="-75">
                <a:solidFill>
                  <a:srgbClr val="080808"/>
                </a:solidFill>
                <a:latin typeface="Microsoft Sans Serif"/>
                <a:cs typeface="Microsoft Sans Serif"/>
              </a:rPr>
              <a:t>e</a:t>
            </a:r>
            <a:r>
              <a:rPr dirty="0" baseline="9803" sz="1275" spc="-15">
                <a:solidFill>
                  <a:srgbClr val="080808"/>
                </a:solidFill>
                <a:latin typeface="Microsoft Sans Serif"/>
                <a:cs typeface="Microsoft Sans Serif"/>
              </a:rPr>
              <a:t> </a:t>
            </a:r>
            <a:r>
              <a:rPr dirty="0" baseline="9803" sz="1275" spc="-82">
                <a:latin typeface="Microsoft Sans Serif"/>
                <a:cs typeface="Microsoft Sans Serif"/>
              </a:rPr>
              <a:t>cumpra-</a:t>
            </a:r>
            <a:r>
              <a:rPr dirty="0" baseline="9803" sz="1275" spc="-37">
                <a:latin typeface="Microsoft Sans Serif"/>
                <a:cs typeface="Microsoft Sans Serif"/>
              </a:rPr>
              <a:t>se.</a:t>
            </a:r>
            <a:endParaRPr baseline="9803" sz="1275">
              <a:latin typeface="Microsoft Sans Serif"/>
              <a:cs typeface="Microsoft Sans Serif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694960" y="4954425"/>
            <a:ext cx="2047239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40">
                <a:solidFill>
                  <a:srgbClr val="111111"/>
                </a:solidFill>
                <a:latin typeface="Microsoft Sans Serif"/>
                <a:cs typeface="Microsoft Sans Serif"/>
              </a:rPr>
              <a:t>Gabinete</a:t>
            </a:r>
            <a:r>
              <a:rPr dirty="0" sz="850" spc="2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50">
                <a:solidFill>
                  <a:srgbClr val="212121"/>
                </a:solidFill>
                <a:latin typeface="Microsoft Sans Serif"/>
                <a:cs typeface="Microsoft Sans Serif"/>
              </a:rPr>
              <a:t>do</a:t>
            </a:r>
            <a:r>
              <a:rPr dirty="0" sz="850" spc="-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solidFill>
                  <a:srgbClr val="0F0F0F"/>
                </a:solidFill>
                <a:latin typeface="Microsoft Sans Serif"/>
                <a:cs typeface="Microsoft Sans Serif"/>
              </a:rPr>
              <a:t>Prefeito,</a:t>
            </a:r>
            <a:r>
              <a:rPr dirty="0" sz="850" spc="3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1F1F1F"/>
                </a:solidFill>
                <a:latin typeface="Microsoft Sans Serif"/>
                <a:cs typeface="Microsoft Sans Serif"/>
              </a:rPr>
              <a:t>4</a:t>
            </a:r>
            <a:r>
              <a:rPr dirty="0" sz="850" spc="370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212121"/>
                </a:solidFill>
                <a:latin typeface="Microsoft Sans Serif"/>
                <a:cs typeface="Microsoft Sans Serif"/>
              </a:rPr>
              <a:t>de</a:t>
            </a:r>
            <a:r>
              <a:rPr dirty="0" sz="850" spc="19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40">
                <a:latin typeface="Microsoft Sans Serif"/>
                <a:cs typeface="Microsoft Sans Serif"/>
              </a:rPr>
              <a:t>novembro,</a:t>
            </a:r>
            <a:r>
              <a:rPr dirty="0" sz="850" spc="45">
                <a:latin typeface="Microsoft Sans Serif"/>
                <a:cs typeface="Microsoft Sans Serif"/>
              </a:rPr>
              <a:t> </a:t>
            </a:r>
            <a:r>
              <a:rPr dirty="0" sz="850" spc="-20">
                <a:solidFill>
                  <a:srgbClr val="1F1F1F"/>
                </a:solidFill>
                <a:latin typeface="Microsoft Sans Serif"/>
                <a:cs typeface="Microsoft Sans Serif"/>
              </a:rPr>
              <a:t>2025</a:t>
            </a:r>
            <a:endParaRPr sz="850">
              <a:latin typeface="Microsoft Sans Serif"/>
              <a:cs typeface="Microsoft Sans Serif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087025" y="9775079"/>
            <a:ext cx="29337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10">
                <a:solidFill>
                  <a:srgbClr val="2D2D2D"/>
                </a:solidFill>
                <a:latin typeface="Microsoft Sans Serif"/>
                <a:cs typeface="Microsoft Sans Serif"/>
              </a:rPr>
              <a:t>S</a:t>
            </a:r>
            <a:r>
              <a:rPr dirty="0" sz="550" spc="-10">
                <a:latin typeface="Microsoft Sans Serif"/>
                <a:cs typeface="Microsoft Sans Serif"/>
              </a:rPr>
              <a:t>ervaux</a:t>
            </a:r>
            <a:endParaRPr sz="550">
              <a:latin typeface="Microsoft Sans Serif"/>
              <a:cs typeface="Microsoft Sans Serif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592548" y="9698923"/>
            <a:ext cx="56261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-15151" sz="825">
                <a:solidFill>
                  <a:srgbClr val="0A0A0A"/>
                </a:solidFill>
                <a:latin typeface="Microsoft Sans Serif"/>
                <a:cs typeface="Microsoft Sans Serif"/>
              </a:rPr>
              <a:t>P</a:t>
            </a:r>
            <a:r>
              <a:rPr dirty="0" baseline="-15151" sz="825" spc="179">
                <a:solidFill>
                  <a:srgbClr val="0A0A0A"/>
                </a:solidFill>
                <a:latin typeface="Microsoft Sans Serif"/>
                <a:cs typeface="Microsoft Sans Serif"/>
              </a:rPr>
              <a:t> </a:t>
            </a:r>
            <a:r>
              <a:rPr dirty="0" baseline="-15151" sz="825">
                <a:solidFill>
                  <a:srgbClr val="0C0C0C"/>
                </a:solidFill>
                <a:latin typeface="Microsoft Sans Serif"/>
                <a:cs typeface="Microsoft Sans Serif"/>
              </a:rPr>
              <a:t>agi</a:t>
            </a:r>
            <a:r>
              <a:rPr dirty="0" sz="550">
                <a:solidFill>
                  <a:srgbClr val="0E0E0E"/>
                </a:solidFill>
                <a:latin typeface="Microsoft Sans Serif"/>
                <a:cs typeface="Microsoft Sans Serif"/>
              </a:rPr>
              <a:t>na</a:t>
            </a:r>
            <a:r>
              <a:rPr dirty="0" sz="550" spc="70">
                <a:solidFill>
                  <a:srgbClr val="0E0E0E"/>
                </a:solidFill>
                <a:latin typeface="Microsoft Sans Serif"/>
                <a:cs typeface="Microsoft Sans Serif"/>
              </a:rPr>
              <a:t> </a:t>
            </a:r>
            <a:r>
              <a:rPr dirty="0" sz="550">
                <a:solidFill>
                  <a:srgbClr val="262626"/>
                </a:solidFill>
                <a:latin typeface="Microsoft Sans Serif"/>
                <a:cs typeface="Microsoft Sans Serif"/>
              </a:rPr>
              <a:t>2</a:t>
            </a:r>
            <a:r>
              <a:rPr dirty="0" sz="550" spc="45">
                <a:solidFill>
                  <a:srgbClr val="262626"/>
                </a:solidFill>
                <a:latin typeface="Microsoft Sans Serif"/>
                <a:cs typeface="Microsoft Sans Serif"/>
              </a:rPr>
              <a:t> </a:t>
            </a:r>
            <a:r>
              <a:rPr dirty="0" sz="550">
                <a:solidFill>
                  <a:srgbClr val="242424"/>
                </a:solidFill>
                <a:latin typeface="Microsoft Sans Serif"/>
                <a:cs typeface="Microsoft Sans Serif"/>
              </a:rPr>
              <a:t>de</a:t>
            </a:r>
            <a:r>
              <a:rPr dirty="0" sz="550" spc="90">
                <a:solidFill>
                  <a:srgbClr val="242424"/>
                </a:solidFill>
                <a:latin typeface="Microsoft Sans Serif"/>
                <a:cs typeface="Microsoft Sans Serif"/>
              </a:rPr>
              <a:t> </a:t>
            </a:r>
            <a:r>
              <a:rPr dirty="0" baseline="5050" sz="825" spc="-75">
                <a:solidFill>
                  <a:srgbClr val="2D2D2D"/>
                </a:solidFill>
                <a:latin typeface="Microsoft Sans Serif"/>
                <a:cs typeface="Microsoft Sans Serif"/>
              </a:rPr>
              <a:t>2</a:t>
            </a:r>
            <a:endParaRPr baseline="5050" sz="825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2025-12-05T16:42:28Z</dcterms:created>
  <dcterms:modified xsi:type="dcterms:W3CDTF">2025-12-05T16:42:28Z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2025-11-05T00:00:00Z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2025-12-05T00:00:00Z</vt:filetime>
  </property>
  <property fmtid="{D5CDD505-2E9C-101B-9397-08002B2CF9AE}" pid="5" name="Producer">
    <vt:lpwstr>Scanner System Image Conversion</vt:lpwstr>
  </property>
</Properties>
</file>