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04569" y="221614"/>
            <a:ext cx="810260" cy="7366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203825" y="151129"/>
            <a:ext cx="1276350" cy="9144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45589" y="371602"/>
            <a:ext cx="2564765" cy="3854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1682622"/>
            <a:ext cx="5427345" cy="35528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DECRETO Nº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3085 15 de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dezembro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r" marL="2954655" marR="6350" indent="24130">
              <a:lnSpc>
                <a:spcPct val="95800"/>
              </a:lnSpc>
            </a:pPr>
            <a:r>
              <a:rPr dirty="0" sz="1200" b="1">
                <a:latin typeface="Times New Roman"/>
                <a:cs typeface="Times New Roman"/>
              </a:rPr>
              <a:t>Institui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Comissão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Transparência </a:t>
            </a:r>
            <a:r>
              <a:rPr dirty="0" sz="1200" b="1">
                <a:latin typeface="Times New Roman"/>
                <a:cs typeface="Times New Roman"/>
              </a:rPr>
              <a:t>no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âmbito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Prefeitura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nomeia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seus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membros.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legais,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em </a:t>
            </a:r>
            <a:r>
              <a:rPr dirty="0" sz="1200" spc="-10">
                <a:latin typeface="Times New Roman"/>
                <a:cs typeface="Times New Roman"/>
              </a:rPr>
              <a:t>conformidade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Federal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12.527/2011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(Lei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Acesso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10">
                <a:latin typeface="Times New Roman"/>
                <a:cs typeface="Times New Roman"/>
              </a:rPr>
              <a:t> Informação).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dirty="0" sz="1200" spc="-10" b="1">
                <a:latin typeface="Times New Roman"/>
                <a:cs typeface="Times New Roman"/>
              </a:rPr>
              <a:t>DECRETA: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5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1º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 indent="448309">
              <a:lnSpc>
                <a:spcPct val="96700"/>
              </a:lnSpc>
              <a:spcBef>
                <a:spcPts val="1340"/>
              </a:spcBef>
            </a:pP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instituída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Comissão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Transparência</a:t>
            </a:r>
            <a:r>
              <a:rPr dirty="0" sz="1200" spc="1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3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Seropédica</a:t>
            </a:r>
            <a:r>
              <a:rPr dirty="0" sz="1200" spc="-10">
                <a:latin typeface="Times New Roman"/>
                <a:cs typeface="Times New Roman"/>
              </a:rPr>
              <a:t>,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finalidade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promover,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garantir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efetividade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política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acesso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à </a:t>
            </a:r>
            <a:r>
              <a:rPr dirty="0" sz="1200">
                <a:latin typeface="Times New Roman"/>
                <a:cs typeface="Times New Roman"/>
              </a:rPr>
              <a:t>informação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pública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transparência administrativa.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5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2º</a:t>
            </a:r>
            <a:endParaRPr sz="1200">
              <a:latin typeface="Times New Roman"/>
              <a:cs typeface="Times New Roman"/>
            </a:endParaRPr>
          </a:p>
          <a:p>
            <a:pPr marL="461009">
              <a:lnSpc>
                <a:spcPct val="100000"/>
              </a:lnSpc>
              <a:spcBef>
                <a:spcPts val="1320"/>
              </a:spcBef>
            </a:pP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será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composta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servidores: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811072" y="5406981"/>
          <a:ext cx="6108065" cy="10483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32660"/>
                <a:gridCol w="1537335"/>
                <a:gridCol w="2260600"/>
              </a:tblGrid>
              <a:tr h="175260">
                <a:tc>
                  <a:txBody>
                    <a:bodyPr/>
                    <a:lstStyle/>
                    <a:p>
                      <a:pPr marL="66675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Joelson</a:t>
                      </a:r>
                      <a:r>
                        <a:rPr dirty="0" sz="12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Ferreira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dos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Santos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7040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Mat.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290434371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28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Ouvidoria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66675">
                        <a:lnSpc>
                          <a:spcPts val="127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Camila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Francisco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Silva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447040">
                        <a:lnSpc>
                          <a:spcPts val="127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Mat.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290433634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27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Secretaria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governo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CCCCCC"/>
                    </a:solidFill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6675">
                        <a:lnSpc>
                          <a:spcPts val="129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Adail</a:t>
                      </a:r>
                      <a:r>
                        <a:rPr dirty="0" sz="12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Oliveira</a:t>
                      </a:r>
                      <a:r>
                        <a:rPr dirty="0" sz="12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Fernandes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7040">
                        <a:lnSpc>
                          <a:spcPts val="129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Mat.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3481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295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Secretaria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Fazenda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66675">
                        <a:lnSpc>
                          <a:spcPts val="127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Paulo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Ypyranga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Alves</a:t>
                      </a:r>
                      <a:r>
                        <a:rPr dirty="0" sz="12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Dias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447040">
                        <a:lnSpc>
                          <a:spcPts val="127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Mat.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290433486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27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Procuradoria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Geral</a:t>
                      </a:r>
                      <a:r>
                        <a:rPr dirty="0" sz="12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dirty="0" sz="12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Município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CCCCCC"/>
                    </a:solidFill>
                  </a:tcPr>
                </a:tc>
              </a:tr>
              <a:tr h="176530">
                <a:tc>
                  <a:txBody>
                    <a:bodyPr/>
                    <a:lstStyle/>
                    <a:p>
                      <a:pPr marL="66675">
                        <a:lnSpc>
                          <a:spcPts val="129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João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Marcos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Batista Nunes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7040">
                        <a:lnSpc>
                          <a:spcPts val="129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Mat.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290433332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29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Secretaria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Administração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66675">
                        <a:lnSpc>
                          <a:spcPts val="127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Thiago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Alves</a:t>
                      </a:r>
                      <a:r>
                        <a:rPr dirty="0" sz="12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Oliveira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447040">
                        <a:lnSpc>
                          <a:spcPts val="127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Mat.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3428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270"/>
                        </a:lnSpc>
                      </a:pP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Secretaria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Saúde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CCCCCC"/>
                    </a:solidFill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1066596" y="6612381"/>
            <a:ext cx="5427980" cy="26631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3º</a:t>
            </a:r>
            <a:endParaRPr sz="1200">
              <a:latin typeface="Times New Roman"/>
              <a:cs typeface="Times New Roman"/>
            </a:endParaRPr>
          </a:p>
          <a:p>
            <a:pPr marL="461009">
              <a:lnSpc>
                <a:spcPct val="100000"/>
              </a:lnSpc>
              <a:spcBef>
                <a:spcPts val="1320"/>
              </a:spcBef>
            </a:pPr>
            <a:r>
              <a:rPr dirty="0" sz="1200">
                <a:latin typeface="Times New Roman"/>
                <a:cs typeface="Times New Roman"/>
              </a:rPr>
              <a:t>Compete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Transparência: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3335" indent="556895">
              <a:lnSpc>
                <a:spcPts val="1390"/>
              </a:lnSpc>
              <a:buAutoNum type="romanUcPeriod"/>
              <a:tabLst>
                <a:tab pos="569595" algn="l"/>
              </a:tabLst>
            </a:pP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Federal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12.527/2011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(Lei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Acesso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à </a:t>
            </a:r>
            <a:r>
              <a:rPr dirty="0" sz="1200">
                <a:latin typeface="Times New Roman"/>
                <a:cs typeface="Times New Roman"/>
              </a:rPr>
              <a:t>Informação)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demais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normas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correlatas;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Times New Roman"/>
              <a:buAutoNum type="romanUcPeriod"/>
            </a:pPr>
            <a:endParaRPr sz="1200">
              <a:latin typeface="Times New Roman"/>
              <a:cs typeface="Times New Roman"/>
            </a:endParaRPr>
          </a:p>
          <a:p>
            <a:pPr marL="12700" marR="10160" indent="611505">
              <a:lnSpc>
                <a:spcPts val="1370"/>
              </a:lnSpc>
              <a:buAutoNum type="romanUcPeriod"/>
              <a:tabLst>
                <a:tab pos="624205" algn="l"/>
              </a:tabLst>
            </a:pP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Propor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ações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aprimoramento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mecanismos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transparência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ativa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 </a:t>
            </a:r>
            <a:r>
              <a:rPr dirty="0" sz="1200" spc="-10">
                <a:latin typeface="Times New Roman"/>
                <a:cs typeface="Times New Roman"/>
              </a:rPr>
              <a:t>passiva;</a:t>
            </a:r>
            <a:endParaRPr sz="1200">
              <a:latin typeface="Times New Roman"/>
              <a:cs typeface="Times New Roman"/>
            </a:endParaRPr>
          </a:p>
          <a:p>
            <a:pPr marL="12700" marR="5080" indent="718185">
              <a:lnSpc>
                <a:spcPts val="1390"/>
              </a:lnSpc>
              <a:spcBef>
                <a:spcPts val="1370"/>
              </a:spcBef>
              <a:buAutoNum type="romanUcPeriod"/>
              <a:tabLst>
                <a:tab pos="730885" algn="l"/>
              </a:tabLst>
            </a:pP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12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Supervisionar</a:t>
            </a:r>
            <a:r>
              <a:rPr dirty="0" sz="1200" spc="1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3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gestão</a:t>
            </a:r>
            <a:r>
              <a:rPr dirty="0" sz="1200" spc="1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3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integridade</a:t>
            </a:r>
            <a:r>
              <a:rPr dirty="0" sz="1200" spc="14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1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informações</a:t>
            </a:r>
            <a:r>
              <a:rPr dirty="0" sz="1200" spc="12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 spc="-10" b="1">
                <a:latin typeface="Times New Roman"/>
                <a:cs typeface="Times New Roman"/>
              </a:rPr>
              <a:t>Portal </a:t>
            </a:r>
            <a:r>
              <a:rPr dirty="0" sz="1200" b="1">
                <a:latin typeface="Times New Roman"/>
                <a:cs typeface="Times New Roman"/>
              </a:rPr>
              <a:t>Transparência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-10" b="1">
                <a:latin typeface="Times New Roman"/>
                <a:cs typeface="Times New Roman"/>
              </a:rPr>
              <a:t> Portal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Prefeitura;</a:t>
            </a:r>
            <a:endParaRPr sz="1200">
              <a:latin typeface="Times New Roman"/>
              <a:cs typeface="Times New Roman"/>
            </a:endParaRPr>
          </a:p>
          <a:p>
            <a:pPr marL="12700" marR="13970" indent="706755">
              <a:lnSpc>
                <a:spcPts val="1390"/>
              </a:lnSpc>
              <a:spcBef>
                <a:spcPts val="1355"/>
              </a:spcBef>
              <a:buAutoNum type="romanUcPeriod"/>
              <a:tabLst>
                <a:tab pos="719455" algn="l"/>
              </a:tabLst>
            </a:pP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Zelar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pela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proteção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informações,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garantido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disponibilidade, autenticidade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integridade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45589" y="371602"/>
            <a:ext cx="2564765" cy="38544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5080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1322577"/>
            <a:ext cx="5428615" cy="232156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642620">
              <a:lnSpc>
                <a:spcPts val="1420"/>
              </a:lnSpc>
              <a:spcBef>
                <a:spcPts val="160"/>
              </a:spcBef>
              <a:buAutoNum type="romanUcPeriod" startAt="5"/>
              <a:tabLst>
                <a:tab pos="655320" algn="l"/>
              </a:tabLst>
            </a:pP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Acompanhar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funcionamento</a:t>
            </a:r>
            <a:r>
              <a:rPr dirty="0" sz="1200" spc="3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Sistema</a:t>
            </a:r>
            <a:r>
              <a:rPr dirty="0" sz="1200" spc="3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Eletrônico</a:t>
            </a:r>
            <a:r>
              <a:rPr dirty="0" sz="1200" spc="3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35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Serviço</a:t>
            </a:r>
            <a:r>
              <a:rPr dirty="0" sz="1200" spc="345" b="1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b="1">
                <a:latin typeface="Times New Roman"/>
                <a:cs typeface="Times New Roman"/>
              </a:rPr>
              <a:t>Informação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Cidadão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(e-SIC);</a:t>
            </a:r>
            <a:endParaRPr sz="1200">
              <a:latin typeface="Times New Roman"/>
              <a:cs typeface="Times New Roman"/>
            </a:endParaRPr>
          </a:p>
          <a:p>
            <a:pPr marL="661670" indent="-200660">
              <a:lnSpc>
                <a:spcPct val="100000"/>
              </a:lnSpc>
              <a:spcBef>
                <a:spcPts val="1255"/>
              </a:spcBef>
              <a:buAutoNum type="romanUcPeriod" startAt="5"/>
              <a:tabLst>
                <a:tab pos="661670" algn="l"/>
              </a:tabLst>
            </a:pP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Elaborar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relatórios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periódicos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propor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medidas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corretivas;</a:t>
            </a:r>
            <a:endParaRPr sz="1200">
              <a:latin typeface="Times New Roman"/>
              <a:cs typeface="Times New Roman"/>
            </a:endParaRPr>
          </a:p>
          <a:p>
            <a:pPr marL="713105" indent="-252095">
              <a:lnSpc>
                <a:spcPct val="100000"/>
              </a:lnSpc>
              <a:spcBef>
                <a:spcPts val="1320"/>
              </a:spcBef>
              <a:buAutoNum type="romanUcPeriod" startAt="5"/>
              <a:tabLst>
                <a:tab pos="713105" algn="l"/>
              </a:tabLst>
            </a:pP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Exercer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outras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funções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correlatas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determinadas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85090">
              <a:lnSpc>
                <a:spcPts val="139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4º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reunir-se-</a:t>
            </a:r>
            <a:r>
              <a:rPr dirty="0" sz="1200">
                <a:latin typeface="Times New Roman"/>
                <a:cs typeface="Times New Roman"/>
              </a:rPr>
              <a:t>á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ordinariamente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trimestre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extraordinariamente, </a:t>
            </a:r>
            <a:r>
              <a:rPr dirty="0" sz="1200">
                <a:latin typeface="Times New Roman"/>
                <a:cs typeface="Times New Roman"/>
              </a:rPr>
              <a:t>quando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convocada.</a:t>
            </a:r>
            <a:endParaRPr sz="1200">
              <a:latin typeface="Times New Roman"/>
              <a:cs typeface="Times New Roman"/>
            </a:endParaRPr>
          </a:p>
          <a:p>
            <a:pPr marL="12700" marR="40005">
              <a:lnSpc>
                <a:spcPts val="1420"/>
              </a:lnSpc>
              <a:spcBef>
                <a:spcPts val="135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5º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publicação,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revogadas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disposições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contrário.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694813" y="5371591"/>
            <a:ext cx="2174240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>
                <a:latin typeface="Calibri"/>
                <a:cs typeface="Calibri"/>
              </a:rPr>
              <a:t>Registre-se,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Publique-</a:t>
            </a:r>
            <a:r>
              <a:rPr dirty="0" sz="1100">
                <a:latin typeface="Calibri"/>
                <a:cs typeface="Calibri"/>
              </a:rPr>
              <a:t>se</a:t>
            </a:r>
            <a:r>
              <a:rPr dirty="0" sz="1100" spc="3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Cumpra-</a:t>
            </a:r>
            <a:r>
              <a:rPr dirty="0" sz="1100" spc="-25">
                <a:latin typeface="Calibri"/>
                <a:cs typeface="Calibri"/>
              </a:rPr>
              <a:t>se.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112770" y="6225285"/>
            <a:ext cx="1332865" cy="36449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43510" marR="5080" indent="-131445">
              <a:lnSpc>
                <a:spcPct val="101800"/>
              </a:lnSpc>
              <a:spcBef>
                <a:spcPts val="80"/>
              </a:spcBef>
            </a:pPr>
            <a:r>
              <a:rPr dirty="0" sz="1100">
                <a:latin typeface="Calibri"/>
                <a:cs typeface="Calibri"/>
              </a:rPr>
              <a:t>Lucas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Dutra</a:t>
            </a:r>
            <a:r>
              <a:rPr dirty="0" sz="1100" spc="-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Santos </a:t>
            </a:r>
            <a:r>
              <a:rPr dirty="0" sz="1100">
                <a:latin typeface="Calibri"/>
                <a:cs typeface="Calibri"/>
              </a:rPr>
              <a:t>Prefeito</a:t>
            </a:r>
            <a:r>
              <a:rPr dirty="0" sz="1100" spc="-2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Municipal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JOELSON</dc:creator>
  <dcterms:created xsi:type="dcterms:W3CDTF">2026-01-08T18:40:37Z</dcterms:created>
  <dcterms:modified xsi:type="dcterms:W3CDTF">2026-01-08T18:40:37Z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2026-01-08T00:00:00Z</vt:filetime>
  </property>
  <property fmtid="{D5CDD505-2E9C-101B-9397-08002B2CF9AE}" pid="5" name="Producer">
    <vt:lpwstr>www.ilovepdf.com</vt:lpwstr>
  </property>
</Properties>
</file>