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63239" y="8442617"/>
            <a:ext cx="1645920" cy="0"/>
          </a:xfrm>
          <a:custGeom>
            <a:avLst/>
            <a:gdLst/>
            <a:ahLst/>
            <a:cxnLst/>
            <a:rect l="l" t="t" r="r" b="b"/>
            <a:pathLst>
              <a:path w="1645920" h="0">
                <a:moveTo>
                  <a:pt x="0" y="0"/>
                </a:moveTo>
                <a:lnTo>
                  <a:pt x="1645920" y="0"/>
                </a:lnTo>
              </a:path>
            </a:pathLst>
          </a:custGeom>
          <a:ln w="9138">
            <a:solidFill>
              <a:srgbClr val="57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91117" y="1135474"/>
            <a:ext cx="5966460" cy="2418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230">
              <a:lnSpc>
                <a:spcPts val="1410"/>
              </a:lnSpc>
              <a:spcBef>
                <a:spcPts val="100"/>
              </a:spcBef>
            </a:pPr>
            <a:r>
              <a:rPr dirty="0" sz="1250" spc="-105">
                <a:solidFill>
                  <a:srgbClr val="313131"/>
                </a:solidFill>
                <a:latin typeface="Times New Roman"/>
                <a:cs typeface="Times New Roman"/>
              </a:rPr>
              <a:t>L›-</a:t>
            </a:r>
            <a:r>
              <a:rPr dirty="0" sz="1250" spc="-90">
                <a:solidFill>
                  <a:srgbClr val="313131"/>
                </a:solidFill>
                <a:latin typeface="Times New Roman"/>
                <a:cs typeface="Times New Roman"/>
              </a:rPr>
              <a:t>tado</a:t>
            </a:r>
            <a:r>
              <a:rPr dirty="0" sz="125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65">
                <a:solidFill>
                  <a:srgbClr val="2B2B2B"/>
                </a:solidFill>
                <a:latin typeface="Times New Roman"/>
                <a:cs typeface="Times New Roman"/>
              </a:rPr>
              <a:t>RiO</a:t>
            </a:r>
            <a:r>
              <a:rPr dirty="0" sz="1250" spc="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45">
                <a:solidFill>
                  <a:srgbClr val="343434"/>
                </a:solidFill>
                <a:latin typeface="Times New Roman"/>
                <a:cs typeface="Times New Roman"/>
              </a:rPr>
              <a:t>OC</a:t>
            </a:r>
            <a:r>
              <a:rPr dirty="0" sz="1250" spc="2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D2D2D"/>
                </a:solidFill>
                <a:latin typeface="Times New Roman"/>
                <a:cs typeface="Times New Roman"/>
              </a:rPr>
              <a:t>Janeiro</a:t>
            </a:r>
            <a:endParaRPr sz="1250">
              <a:latin typeface="Times New Roman"/>
              <a:cs typeface="Times New Roman"/>
            </a:endParaRPr>
          </a:p>
          <a:p>
            <a:pPr marL="66040">
              <a:lnSpc>
                <a:spcPts val="1410"/>
              </a:lnSpc>
            </a:pPr>
            <a:r>
              <a:rPr dirty="0" sz="1250" spc="-45">
                <a:solidFill>
                  <a:srgbClr val="1A1A1A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  <a:spcBef>
                <a:spcPts val="1160"/>
              </a:spcBef>
              <a:tabLst>
                <a:tab pos="658495" algn="l"/>
                <a:tab pos="1328420" algn="l"/>
                <a:tab pos="1650364" algn="l"/>
                <a:tab pos="2834005" algn="l"/>
              </a:tabLst>
            </a:pP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Decreto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250" spc="-165">
                <a:solidFill>
                  <a:srgbClr val="242424"/>
                </a:solidFill>
                <a:latin typeface="Times New Roman"/>
                <a:cs typeface="Times New Roman"/>
              </a:rPr>
              <a:t>lfl°.</a:t>
            </a:r>
            <a:r>
              <a:rPr dirty="0" sz="1250" spc="9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3090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15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12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Dezembro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-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2025</a:t>
            </a:r>
            <a:endParaRPr sz="1250">
              <a:latin typeface="Times New Roman"/>
              <a:cs typeface="Times New Roman"/>
            </a:endParaRPr>
          </a:p>
          <a:p>
            <a:pPr marL="2268855" marR="78105" indent="212090">
              <a:lnSpc>
                <a:spcPct val="90300"/>
              </a:lnSpc>
              <a:spcBef>
                <a:spcPts val="1210"/>
              </a:spcBef>
              <a:tabLst>
                <a:tab pos="5616575" algn="l"/>
              </a:tabLst>
            </a:pPr>
            <a:r>
              <a:rPr dirty="0" sz="1250" spc="-45">
                <a:solidFill>
                  <a:srgbClr val="0F0F0F"/>
                </a:solidFill>
                <a:latin typeface="Times New Roman"/>
                <a:cs typeface="Times New Roman"/>
              </a:rPr>
              <a:t>Abre</a:t>
            </a:r>
            <a:r>
              <a:rPr dirty="0" sz="125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crédito 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0C0C0C"/>
                </a:solidFill>
                <a:latin typeface="Times New Roman"/>
                <a:cs typeface="Times New Roman"/>
              </a:rPr>
              <a:t>valor</a:t>
            </a:r>
            <a:r>
              <a:rPr dirty="0" sz="12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total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de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1F1F1F"/>
                </a:solidFill>
                <a:latin typeface="Times New Roman"/>
                <a:cs typeface="Times New Roman"/>
              </a:rPr>
              <a:t>R$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2.085.000,00</a:t>
            </a:r>
            <a:r>
              <a:rPr dirty="0" sz="125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(Dois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milhões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oitenta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2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cinco</a:t>
            </a:r>
            <a:r>
              <a:rPr dirty="0" sz="12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mil</a:t>
            </a:r>
            <a:r>
              <a:rPr dirty="0" sz="1250" spc="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reais),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para 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fins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que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se</a:t>
            </a:r>
            <a:r>
              <a:rPr dirty="0" sz="1250" spc="-5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-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sz="1250" spc="-6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da</a:t>
            </a:r>
            <a:r>
              <a:rPr dirty="0" sz="125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outras</a:t>
            </a:r>
            <a:r>
              <a:rPr dirty="0" sz="1250" spc="10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  <a:p>
            <a:pPr marL="66040" marR="78740" indent="450850">
              <a:lnSpc>
                <a:spcPts val="1340"/>
              </a:lnSpc>
              <a:spcBef>
                <a:spcPts val="1390"/>
              </a:spcBef>
              <a:tabLst>
                <a:tab pos="983615" algn="l"/>
                <a:tab pos="2384425" algn="l"/>
                <a:tab pos="4242435" algn="l"/>
              </a:tabLst>
            </a:pPr>
            <a:r>
              <a:rPr dirty="0" sz="1250" spc="-50">
                <a:solidFill>
                  <a:srgbClr val="545454"/>
                </a:solidFill>
                <a:latin typeface="Times New Roman"/>
                <a:cs typeface="Times New Roman"/>
              </a:rPr>
              <a:t>O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	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Municipal,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no</a:t>
            </a:r>
            <a:r>
              <a:rPr dirty="0" sz="1250" spc="-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uso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suas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atribuições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legais</a:t>
            </a:r>
            <a:r>
              <a:rPr dirty="0" sz="1250" spc="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constitucionais,</a:t>
            </a:r>
            <a:r>
              <a:rPr dirty="0" sz="1250" spc="-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baseline="6666" sz="1875" spc="-120">
                <a:solidFill>
                  <a:srgbClr val="1F1F1F"/>
                </a:solidFill>
                <a:latin typeface="Times New Roman"/>
                <a:cs typeface="Times New Roman"/>
              </a:rPr>
              <a:t>em </a:t>
            </a:r>
            <a:r>
              <a:rPr dirty="0" sz="1250" spc="-40">
                <a:solidFill>
                  <a:srgbClr val="1D1D1D"/>
                </a:solidFill>
                <a:latin typeface="Times New Roman"/>
                <a:cs typeface="Times New Roman"/>
              </a:rPr>
              <a:t>coniõrmidade</a:t>
            </a:r>
            <a:r>
              <a:rPr dirty="0" sz="125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com</a:t>
            </a:r>
            <a:r>
              <a:rPr dirty="0" sz="1250" spc="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D1D1D"/>
                </a:solidFill>
                <a:latin typeface="Times New Roman"/>
                <a:cs typeface="Times New Roman"/>
              </a:rPr>
              <a:t>lei</a:t>
            </a:r>
            <a:r>
              <a:rPr dirty="0" sz="125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5">
                <a:solidFill>
                  <a:srgbClr val="2D2D2D"/>
                </a:solidFill>
                <a:latin typeface="Times New Roman"/>
                <a:cs typeface="Times New Roman"/>
              </a:rPr>
              <a:t>ri°:</a:t>
            </a:r>
            <a:r>
              <a:rPr dirty="0" sz="1250" spc="-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859/24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10</a:t>
            </a:r>
            <a:r>
              <a:rPr dirty="0" sz="1250" spc="-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2024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(Lei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que </a:t>
            </a:r>
            <a:r>
              <a:rPr dirty="0" sz="1250" spc="-35">
                <a:solidFill>
                  <a:srgbClr val="1A1A1A"/>
                </a:solidFill>
                <a:latin typeface="Times New Roman"/>
                <a:cs typeface="Times New Roman"/>
              </a:rPr>
              <a:t>instituiu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76767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orçamento</a:t>
            </a:r>
            <a:r>
              <a:rPr dirty="0" sz="125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  <a:p>
            <a:pPr marL="63500">
              <a:lnSpc>
                <a:spcPts val="1400"/>
              </a:lnSpc>
            </a:pPr>
            <a:r>
              <a:rPr dirty="0" sz="1250" spc="-135" i="1">
                <a:solidFill>
                  <a:srgbClr val="1C1C1C"/>
                </a:solidFill>
                <a:latin typeface="Times New Roman"/>
                <a:cs typeface="Times New Roman"/>
              </a:rPr>
              <a:t>&gt;ü2</a:t>
            </a:r>
            <a:r>
              <a:rPr dirty="0" sz="1250" spc="-165" i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65" i="1">
                <a:solidFill>
                  <a:srgbClr val="3B3B3B"/>
                </a:solidFill>
                <a:latin typeface="Times New Roman"/>
                <a:cs typeface="Times New Roman"/>
              </a:rPr>
              <a:t>S)</a:t>
            </a:r>
            <a:r>
              <a:rPr dirty="0" sz="1250" spc="10" i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  <a:spcBef>
                <a:spcPts val="1115"/>
              </a:spcBef>
            </a:pPr>
            <a:r>
              <a:rPr dirty="0" sz="1250" spc="-30">
                <a:latin typeface="Times New Roman"/>
                <a:cs typeface="Times New Roman"/>
              </a:rPr>
              <a:t>Artigo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494949"/>
                </a:solidFill>
                <a:latin typeface="Times New Roman"/>
                <a:cs typeface="Times New Roman"/>
              </a:rPr>
              <a:t>1°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-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Fica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aberto</a:t>
            </a:r>
            <a:r>
              <a:rPr dirty="0" sz="125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dirty="0" sz="1250" spc="-7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dotações</a:t>
            </a:r>
            <a:r>
              <a:rPr dirty="0" sz="1250" spc="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50105" y="3679071"/>
            <a:ext cx="2501265" cy="886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ts val="1420"/>
              </a:lnSpc>
              <a:spcBef>
                <a:spcPts val="100"/>
              </a:spcBef>
            </a:pPr>
            <a:r>
              <a:rPr dirty="0" sz="1250" spc="-60">
                <a:solidFill>
                  <a:srgbClr val="212121"/>
                </a:solidFill>
                <a:latin typeface="Times New Roman"/>
                <a:cs typeface="Times New Roman"/>
              </a:rPr>
              <a:t>I7otaçoes</a:t>
            </a:r>
            <a:r>
              <a:rPr dirty="0" sz="12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sripleirentadas:</a:t>
            </a:r>
            <a:endParaRPr sz="1250">
              <a:latin typeface="Times New Roman"/>
              <a:cs typeface="Times New Roman"/>
            </a:endParaRPr>
          </a:p>
          <a:p>
            <a:pPr marL="16510">
              <a:lnSpc>
                <a:spcPts val="1305"/>
              </a:lnSpc>
            </a:pPr>
            <a:r>
              <a:rPr dirty="0" sz="1250" spc="55">
                <a:solidFill>
                  <a:srgbClr val="1A1A1A"/>
                </a:solidFill>
                <a:latin typeface="Times New Roman"/>
                <a:cs typeface="Times New Roman"/>
              </a:rPr>
              <a:t>FUNtO</a:t>
            </a:r>
            <a:r>
              <a:rPr dirty="0" sz="12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14" b="1">
                <a:solidFill>
                  <a:srgbClr val="1A1A1A"/>
                </a:solidFill>
                <a:latin typeface="Times New Roman"/>
                <a:cs typeface="Times New Roman"/>
              </a:rPr>
              <a:t>IYIUNICIPAL</a:t>
            </a:r>
            <a:r>
              <a:rPr dirty="0" sz="1250" spc="14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90" b="1">
                <a:solidFill>
                  <a:srgbClr val="5E5E5E"/>
                </a:solidFill>
                <a:latin typeface="Times New Roman"/>
                <a:cs typeface="Times New Roman"/>
              </a:rPr>
              <a:t>DE</a:t>
            </a:r>
            <a:r>
              <a:rPr dirty="0" sz="1250" spc="-15" b="1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F2F2F"/>
                </a:solidFill>
                <a:latin typeface="Times New Roman"/>
                <a:cs typeface="Times New Roman"/>
              </a:rPr>
              <a:t>SAÚDE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305"/>
              </a:lnSpc>
            </a:pP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2305.10.íJt12.002.2133</a:t>
            </a:r>
            <a:endParaRPr sz="1250">
              <a:latin typeface="Times New Roman"/>
              <a:cs typeface="Times New Roman"/>
            </a:endParaRPr>
          </a:p>
          <a:p>
            <a:pPr marL="26034" marR="5080" indent="65405">
              <a:lnSpc>
                <a:spcPts val="1320"/>
              </a:lnSpc>
              <a:spcBef>
                <a:spcPts val="115"/>
              </a:spcBef>
              <a:tabLst>
                <a:tab pos="908685" algn="l"/>
              </a:tabLst>
            </a:pP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\,90.39.05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(l</a:t>
            </a:r>
            <a:r>
              <a:rPr dirty="0" sz="1250" spc="-10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E0E0E"/>
                </a:solidFill>
                <a:latin typeface="Times New Roman"/>
                <a:cs typeface="Times New Roman"/>
              </a:rPr>
              <a:t>600)...........................R$ </a:t>
            </a:r>
            <a:r>
              <a:rPr dirty="0" sz="1250" spc="-35">
                <a:latin typeface="Times New Roman"/>
                <a:cs typeface="Times New Roman"/>
              </a:rPr>
              <a:t>l“o*ul.....................................................R$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836560" y="4181699"/>
            <a:ext cx="798195" cy="38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ts val="141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111111"/>
                </a:solidFill>
                <a:latin typeface="Times New Roman"/>
                <a:cs typeface="Times New Roman"/>
              </a:rPr>
              <a:t>2.085.000,00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50" spc="-45">
                <a:latin typeface="Times New Roman"/>
                <a:cs typeface="Times New Roman"/>
              </a:rPr>
              <a:t>2.085.000,00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48245" y="4687372"/>
            <a:ext cx="5859780" cy="175450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just" marL="17780" marR="5080" indent="437515">
              <a:lnSpc>
                <a:spcPct val="88900"/>
              </a:lnSpc>
              <a:spcBef>
                <a:spcPts val="265"/>
              </a:spcBef>
            </a:pP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Artigo</a:t>
            </a:r>
            <a:r>
              <a:rPr dirty="0" sz="125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10">
                <a:solidFill>
                  <a:srgbClr val="161616"/>
                </a:solidFill>
                <a:latin typeface="Times New Roman"/>
                <a:cs typeface="Times New Roman"/>
              </a:rPr>
              <a:t>2‘</a:t>
            </a:r>
            <a:r>
              <a:rPr dirty="0" sz="1250" spc="-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5">
                <a:solidFill>
                  <a:srgbClr val="2D2D2D"/>
                </a:solidFill>
                <a:latin typeface="Times New Roman"/>
                <a:cs typeface="Times New Roman"/>
              </a:rPr>
              <a:t>-</a:t>
            </a:r>
            <a:r>
              <a:rPr dirty="0" sz="1250" spc="1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35">
                <a:solidFill>
                  <a:srgbClr val="131313"/>
                </a:solidFill>
                <a:latin typeface="Times New Roman"/>
                <a:cs typeface="Times New Roman"/>
              </a:rPr>
              <a:t>Ob-</a:t>
            </a:r>
            <a:r>
              <a:rPr dirty="0" sz="125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1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D1D1D"/>
                </a:solidFill>
                <a:latin typeface="Times New Roman"/>
                <a:cs typeface="Times New Roman"/>
              </a:rPr>
              <a:t>para</a:t>
            </a:r>
            <a:r>
              <a:rPr dirty="0" sz="125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atender</a:t>
            </a:r>
            <a:r>
              <a:rPr dirty="0" sz="1250" spc="9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1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F0F0F"/>
                </a:solidFill>
                <a:latin typeface="Times New Roman"/>
                <a:cs typeface="Times New Roman"/>
              </a:rPr>
              <a:t>advirão</a:t>
            </a:r>
            <a:r>
              <a:rPr dirty="0" sz="12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D1D1D"/>
                </a:solidFill>
                <a:latin typeface="Times New Roman"/>
                <a:cs typeface="Times New Roman"/>
              </a:rPr>
              <a:t>do</a:t>
            </a:r>
            <a:r>
              <a:rPr dirty="0" sz="1250" spc="4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recurso</a:t>
            </a:r>
            <a:r>
              <a:rPr dirty="0" sz="1250" spc="10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42424"/>
                </a:solidFill>
                <a:latin typeface="Times New Roman"/>
                <a:cs typeface="Times New Roman"/>
              </a:rPr>
              <a:t>recebido</a:t>
            </a:r>
            <a:r>
              <a:rPr dirty="0" sz="1250" spc="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131313"/>
                </a:solidFill>
                <a:latin typeface="Times New Roman"/>
                <a:cs typeface="Times New Roman"/>
              </a:rPr>
              <a:t>em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55">
                <a:solidFill>
                  <a:srgbClr val="2A2A2A"/>
                </a:solidFill>
                <a:latin typeface="Times New Roman"/>
                <a:cs typeface="Times New Roman"/>
              </a:rPr>
              <a:t>i</a:t>
            </a:r>
            <a:r>
              <a:rPr dirty="0" sz="1250" spc="-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3/08/2025,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C1C1C"/>
                </a:solidFill>
                <a:latin typeface="Times New Roman"/>
                <a:cs typeface="Times New Roman"/>
              </a:rPr>
              <a:t>no</a:t>
            </a:r>
            <a:r>
              <a:rPr dirty="0" sz="1250" spc="1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A2A2A"/>
                </a:solidFill>
                <a:latin typeface="Times New Roman"/>
                <a:cs typeface="Times New Roman"/>
              </a:rPr>
              <a:t>Banco</a:t>
            </a:r>
            <a:r>
              <a:rPr dirty="0" sz="125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da</a:t>
            </a:r>
            <a:r>
              <a:rPr dirty="0" sz="1250" spc="9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Caixa</a:t>
            </a:r>
            <a:r>
              <a:rPr dirty="0" sz="1250" spc="1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Econômica,</a:t>
            </a:r>
            <a:r>
              <a:rPr dirty="0" sz="1250" spc="1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Times New Roman"/>
                <a:cs typeface="Times New Roman"/>
              </a:rPr>
              <a:t>agência</a:t>
            </a:r>
            <a:r>
              <a:rPr dirty="0" sz="1250" spc="1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3071,</a:t>
            </a:r>
            <a:r>
              <a:rPr dirty="0" sz="1250" spc="1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conta</a:t>
            </a:r>
            <a:r>
              <a:rPr dirty="0" sz="1250" spc="1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575835082-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2,</a:t>
            </a:r>
            <a:r>
              <a:rPr dirty="0" sz="1250" spc="2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A1A1A"/>
                </a:solidFill>
                <a:latin typeface="Times New Roman"/>
                <a:cs typeface="Times New Roman"/>
              </a:rPr>
              <a:t>proveniente</a:t>
            </a:r>
            <a:r>
              <a:rPr dirty="0" sz="1250" spc="1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70">
                <a:solidFill>
                  <a:srgbClr val="232323"/>
                </a:solidFill>
                <a:latin typeface="Times New Roman"/>
                <a:cs typeface="Times New Roman"/>
              </a:rPr>
              <a:t>Emenda</a:t>
            </a:r>
            <a:r>
              <a:rPr dirty="0" sz="1250" spc="5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Parlamentar</a:t>
            </a:r>
            <a:r>
              <a:rPr dirty="0" sz="1250" spc="4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da</a:t>
            </a:r>
            <a:r>
              <a:rPr dirty="0" sz="1250" spc="3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Comissão</a:t>
            </a:r>
            <a:r>
              <a:rPr dirty="0" sz="1250" spc="4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37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Bipartite,</a:t>
            </a:r>
            <a:r>
              <a:rPr dirty="0" sz="1250" spc="3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75">
                <a:solidFill>
                  <a:srgbClr val="242424"/>
                </a:solidFill>
                <a:latin typeface="Times New Roman"/>
                <a:cs typeface="Times New Roman"/>
              </a:rPr>
              <a:t>com</a:t>
            </a:r>
            <a:r>
              <a:rPr dirty="0" sz="1250" spc="409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250" spc="3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número</a:t>
            </a:r>
            <a:r>
              <a:rPr dirty="0" sz="1250" spc="3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sz="1250" spc="3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Emenda</a:t>
            </a:r>
            <a:r>
              <a:rPr dirty="0" sz="1250" spc="4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Funcional</a:t>
            </a:r>
            <a:r>
              <a:rPr dirty="0" sz="1250" spc="5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40">
                <a:solidFill>
                  <a:srgbClr val="2A2A2A"/>
                </a:solidFill>
                <a:latin typeface="Times New Roman"/>
                <a:cs typeface="Times New Roman"/>
              </a:rPr>
              <a:t>ri*:</a:t>
            </a:r>
            <a:r>
              <a:rPr dirty="0" sz="1250" spc="-10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D1D1D"/>
                </a:solidFill>
                <a:latin typeface="Times New Roman"/>
                <a:cs typeface="Times New Roman"/>
              </a:rPr>
              <a:t>130</a:t>
            </a:r>
            <a:r>
              <a:rPr dirty="0" sz="1250" spc="-1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363636"/>
                </a:solidFill>
                <a:latin typeface="Times New Roman"/>
                <a:cs typeface="Times New Roman"/>
              </a:rPr>
              <a:t>11310"/000 </a:t>
            </a:r>
            <a:r>
              <a:rPr dirty="0" sz="1250" spc="-60">
                <a:solidFill>
                  <a:srgbClr val="1F1F1F"/>
                </a:solidFill>
                <a:latin typeface="Times New Roman"/>
                <a:cs typeface="Times New Roman"/>
              </a:rPr>
              <a:t>123025,</a:t>
            </a:r>
            <a:r>
              <a:rPr dirty="0" sz="1250" spc="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42424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Pagamento</a:t>
            </a:r>
            <a:r>
              <a:rPr dirty="0" sz="1250" spc="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25000.137795/2025-06, 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Ordem</a:t>
            </a:r>
            <a:r>
              <a:rPr dirty="0" sz="1250" spc="1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bancária</a:t>
            </a:r>
            <a:r>
              <a:rPr dirty="0" sz="1250" spc="9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62626"/>
                </a:solidFill>
                <a:latin typeface="Times New Roman"/>
                <a:cs typeface="Times New Roman"/>
              </a:rPr>
              <a:t>0o7769,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32323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262626"/>
                </a:solidFill>
                <a:latin typeface="Times New Roman"/>
                <a:cs typeface="Times New Roman"/>
              </a:rPr>
              <a:t>na</a:t>
            </a:r>
            <a:r>
              <a:rPr dirty="0" sz="1250" spc="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1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105">
                <a:solidFill>
                  <a:srgbClr val="343434"/>
                </a:solidFill>
                <a:latin typeface="Times New Roman"/>
                <a:cs typeface="Times New Roman"/>
              </a:rPr>
              <a:t>ri°</a:t>
            </a:r>
            <a:r>
              <a:rPr dirty="0" sz="1250" spc="-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82828"/>
                </a:solidFill>
                <a:latin typeface="Times New Roman"/>
                <a:cs typeface="Times New Roman"/>
              </a:rPr>
              <a:t>2108</a:t>
            </a:r>
            <a:r>
              <a:rPr dirty="0" sz="1250" spc="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313131"/>
                </a:solidFill>
                <a:latin typeface="Times New Roman"/>
                <a:cs typeface="Times New Roman"/>
              </a:rPr>
              <a:t>0</a:t>
            </a:r>
            <a:r>
              <a:rPr dirty="0" sz="1250" spc="-60">
                <a:solidFill>
                  <a:srgbClr val="2F2F2F"/>
                </a:solidFill>
                <a:latin typeface="Times New Roman"/>
                <a:cs typeface="Times New Roman"/>
              </a:rPr>
              <a:t>1</a:t>
            </a:r>
            <a:r>
              <a:rPr dirty="0" sz="1250" spc="4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1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25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2025,</a:t>
            </a:r>
            <a:r>
              <a:rPr dirty="0" sz="1250" spc="8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Deliberação</a:t>
            </a:r>
            <a:r>
              <a:rPr dirty="0" sz="125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282828"/>
                </a:solidFill>
                <a:latin typeface="Times New Roman"/>
                <a:cs typeface="Times New Roman"/>
              </a:rPr>
              <a:t>CIB</a:t>
            </a:r>
            <a:r>
              <a:rPr dirty="0" sz="1250" spc="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640">
                <a:solidFill>
                  <a:srgbClr val="5D5D5D"/>
                </a:solidFill>
                <a:latin typeface="Times New Roman"/>
                <a:cs typeface="Times New Roman"/>
              </a:rPr>
              <a:t>—</a:t>
            </a:r>
            <a:r>
              <a:rPr dirty="0" sz="1250" spc="-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2A2A2A"/>
                </a:solidFill>
                <a:latin typeface="Times New Roman"/>
                <a:cs typeface="Times New Roman"/>
              </a:rPr>
              <a:t>RJ</a:t>
            </a:r>
            <a:r>
              <a:rPr dirty="0" sz="1250" spc="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9646</a:t>
            </a:r>
            <a:r>
              <a:rPr dirty="0" sz="1250" spc="5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25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262626"/>
                </a:solidFill>
                <a:latin typeface="Times New Roman"/>
                <a:cs typeface="Times New Roman"/>
              </a:rPr>
              <a:t>12</a:t>
            </a:r>
            <a:r>
              <a:rPr dirty="0" sz="1250" spc="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junho</a:t>
            </a:r>
            <a:r>
              <a:rPr dirty="0" sz="1250" spc="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2025,</a:t>
            </a:r>
            <a:r>
              <a:rPr dirty="0" sz="12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fundamentado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2B2B2B"/>
                </a:solidFill>
                <a:latin typeface="Times New Roman"/>
                <a:cs typeface="Times New Roman"/>
              </a:rPr>
              <a:t>no</a:t>
            </a:r>
            <a:r>
              <a:rPr dirty="0" sz="1250" spc="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1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30">
                <a:solidFill>
                  <a:srgbClr val="333333"/>
                </a:solidFill>
                <a:latin typeface="Times New Roman"/>
                <a:cs typeface="Times New Roman"/>
              </a:rPr>
              <a:t>lº,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C1C1C"/>
                </a:solidFill>
                <a:latin typeface="Times New Roman"/>
                <a:cs typeface="Times New Roman"/>
              </a:rPr>
              <a:t>Inc.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II,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 do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artigo</a:t>
            </a:r>
            <a:r>
              <a:rPr dirty="0" sz="12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D2D2D"/>
                </a:solidFill>
                <a:latin typeface="Times New Roman"/>
                <a:cs typeface="Times New Roman"/>
              </a:rPr>
              <a:t>43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r>
              <a:rPr dirty="0" sz="12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262626"/>
                </a:solidFill>
                <a:latin typeface="Times New Roman"/>
                <a:cs typeface="Times New Roman"/>
              </a:rPr>
              <a:t>Lei</a:t>
            </a:r>
            <a:r>
              <a:rPr dirty="0" sz="1250" spc="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60">
                <a:solidFill>
                  <a:srgbClr val="131313"/>
                </a:solidFill>
                <a:latin typeface="Times New Roman"/>
                <a:cs typeface="Times New Roman"/>
              </a:rPr>
              <a:t>Federal</a:t>
            </a:r>
            <a:r>
              <a:rPr dirty="0" sz="125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11111"/>
                </a:solidFill>
                <a:latin typeface="Times New Roman"/>
                <a:cs typeface="Times New Roman"/>
              </a:rPr>
              <a:t>4320/64.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2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68580" indent="222885">
              <a:lnSpc>
                <a:spcPts val="1300"/>
              </a:lnSpc>
            </a:pP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Artigo </a:t>
            </a:r>
            <a:r>
              <a:rPr dirty="0" sz="1250" spc="-30">
                <a:solidFill>
                  <a:srgbClr val="333333"/>
                </a:solidFill>
                <a:latin typeface="Times New Roman"/>
                <a:cs typeface="Times New Roman"/>
              </a:rPr>
              <a:t>3º</a:t>
            </a:r>
            <a:r>
              <a:rPr dirty="0" sz="1250" spc="-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-</a:t>
            </a:r>
            <a:r>
              <a:rPr dirty="0" sz="1250" spc="-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Revogadas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51515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-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em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D1D1D"/>
                </a:solidFill>
                <a:latin typeface="Times New Roman"/>
                <a:cs typeface="Times New Roman"/>
              </a:rPr>
              <a:t>contrário,</a:t>
            </a:r>
            <a:r>
              <a:rPr dirty="0" sz="125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decreto </a:t>
            </a:r>
            <a:r>
              <a:rPr dirty="0" sz="1250" spc="-25">
                <a:solidFill>
                  <a:srgbClr val="131313"/>
                </a:solidFill>
                <a:latin typeface="Times New Roman"/>
                <a:cs typeface="Times New Roman"/>
              </a:rPr>
              <a:t>entra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A2A2A"/>
                </a:solidFill>
                <a:latin typeface="Times New Roman"/>
                <a:cs typeface="Times New Roman"/>
              </a:rPr>
              <a:t>em</a:t>
            </a:r>
            <a:r>
              <a:rPr dirty="0" sz="12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vigor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3B3B3B"/>
                </a:solidFill>
                <a:latin typeface="Times New Roman"/>
                <a:cs typeface="Times New Roman"/>
              </a:rPr>
              <a:t>na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85">
                <a:solidFill>
                  <a:srgbClr val="1C1C1C"/>
                </a:solidFill>
                <a:latin typeface="Times New Roman"/>
                <a:cs typeface="Times New Roman"/>
              </a:rPr>
              <a:t>mata 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sua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46667" y="7066476"/>
            <a:ext cx="4300855" cy="7277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publicação.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0"/>
              </a:spcBef>
            </a:pPr>
            <a:endParaRPr sz="1250">
              <a:latin typeface="Times New Roman"/>
              <a:cs typeface="Times New Roman"/>
            </a:endParaRPr>
          </a:p>
          <a:p>
            <a:pPr marL="1475105">
              <a:lnSpc>
                <a:spcPct val="100000"/>
              </a:lnSpc>
            </a:pP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Gabinete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do</a:t>
            </a:r>
            <a:r>
              <a:rPr dirty="0" sz="1250" spc="-7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Prefeito,</a:t>
            </a:r>
            <a:r>
              <a:rPr dirty="0" sz="12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15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2025.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51375" y="8428901"/>
            <a:ext cx="1431290" cy="36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235"/>
              </a:lnSpc>
              <a:spcBef>
                <a:spcPts val="100"/>
              </a:spcBef>
            </a:pPr>
            <a:r>
              <a:rPr dirty="0" sz="1100">
                <a:solidFill>
                  <a:srgbClr val="1D1D1D"/>
                </a:solidFill>
                <a:latin typeface="Times New Roman"/>
                <a:cs typeface="Times New Roman"/>
              </a:rPr>
              <a:t>Lucas</a:t>
            </a:r>
            <a:r>
              <a:rPr dirty="0" sz="1100" spc="16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F1F1F"/>
                </a:solidFill>
                <a:latin typeface="Times New Roman"/>
                <a:cs typeface="Times New Roman"/>
              </a:rPr>
              <a:t>Dutra</a:t>
            </a:r>
            <a:r>
              <a:rPr dirty="0" sz="1100" spc="1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dos</a:t>
            </a:r>
            <a:r>
              <a:rPr dirty="0" sz="1100" spc="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Santos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ts val="1415"/>
              </a:lnSpc>
            </a:pP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-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Municipal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2026-01-08T22:08:52Z</dcterms:created>
  <dcterms:modified xsi:type="dcterms:W3CDTF">2026-01-08T22:08:52Z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2026-01-08T00:00:00Z</vt:filetime>
  </property>
  <property fmtid="{D5CDD505-2E9C-101B-9397-08002B2CF9AE}" pid="5" name="Producer">
    <vt:lpwstr>Scanner System Image Conversion</vt:lpwstr>
  </property>
</Properties>
</file>