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7368" y="173634"/>
            <a:ext cx="737616" cy="73718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252984" y="9722031"/>
            <a:ext cx="6715125" cy="0"/>
          </a:xfrm>
          <a:custGeom>
            <a:avLst/>
            <a:gdLst/>
            <a:ahLst/>
            <a:cxnLst/>
            <a:rect l="l" t="t" r="r" b="b"/>
            <a:pathLst>
              <a:path w="6715125" h="0">
                <a:moveTo>
                  <a:pt x="0" y="0"/>
                </a:moveTo>
                <a:lnTo>
                  <a:pt x="6714744" y="0"/>
                </a:lnTo>
              </a:path>
            </a:pathLst>
          </a:custGeom>
          <a:ln w="15231">
            <a:solidFill>
              <a:srgbClr val="44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10311" y="1087503"/>
            <a:ext cx="6720840" cy="0"/>
          </a:xfrm>
          <a:custGeom>
            <a:avLst/>
            <a:gdLst/>
            <a:ahLst/>
            <a:cxnLst/>
            <a:rect l="l" t="t" r="r" b="b"/>
            <a:pathLst>
              <a:path w="6720840" h="0">
                <a:moveTo>
                  <a:pt x="0" y="0"/>
                </a:moveTo>
                <a:lnTo>
                  <a:pt x="6720840" y="0"/>
                </a:lnTo>
              </a:path>
            </a:pathLst>
          </a:custGeom>
          <a:ln w="18277">
            <a:solidFill>
              <a:srgbClr val="2B2B2B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68167" y="9763156"/>
            <a:ext cx="274319" cy="60924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75095" y="72340"/>
            <a:ext cx="320611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100"/>
              </a:spcBef>
            </a:pPr>
            <a:r>
              <a:rPr dirty="0" sz="1250" spc="-35" b="1">
                <a:solidFill>
                  <a:srgbClr val="111111"/>
                </a:solidFill>
                <a:latin typeface="Arial"/>
                <a:cs typeface="Arial"/>
              </a:rPr>
              <a:t>PREFEITURA</a:t>
            </a:r>
            <a:r>
              <a:rPr dirty="0" sz="1250" spc="8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C1C1C"/>
                </a:solidFill>
                <a:latin typeface="Arial"/>
                <a:cs typeface="Arial"/>
              </a:rPr>
              <a:t>MUNICIPAL</a:t>
            </a:r>
            <a:r>
              <a:rPr dirty="0" sz="1250" spc="1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1250" b="1">
                <a:solidFill>
                  <a:srgbClr val="212121"/>
                </a:solidFill>
                <a:latin typeface="Arial"/>
                <a:cs typeface="Arial"/>
              </a:rPr>
              <a:t>DE</a:t>
            </a:r>
            <a:r>
              <a:rPr dirty="0" sz="1250" spc="-6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250" spc="-35" b="1">
                <a:solidFill>
                  <a:srgbClr val="151515"/>
                </a:solidFill>
                <a:latin typeface="Arial"/>
                <a:cs typeface="Arial"/>
              </a:rPr>
              <a:t>SEROPEDICA</a:t>
            </a:r>
            <a:endParaRPr sz="1250">
              <a:latin typeface="Arial"/>
              <a:cs typeface="Arial"/>
            </a:endParaRPr>
          </a:p>
          <a:p>
            <a:pPr marL="15240" marR="2024380" indent="-3175">
              <a:lnSpc>
                <a:spcPct val="119900"/>
              </a:lnSpc>
              <a:spcBef>
                <a:spcPts val="420"/>
              </a:spcBef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1C1C1C"/>
                </a:solidFill>
                <a:latin typeface="Lucida Sans Unicode"/>
                <a:cs typeface="Lucida Sans Unicode"/>
              </a:rPr>
              <a:t>Marla</a:t>
            </a:r>
            <a:r>
              <a:rPr dirty="0" sz="850" spc="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Caxlas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24147" y="1305046"/>
            <a:ext cx="2995295" cy="7156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93599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Decrato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3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3094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F1F1F"/>
                </a:solidFill>
                <a:latin typeface="Lucida Sans Unicode"/>
                <a:cs typeface="Lucida Sans Unicode"/>
              </a:rPr>
              <a:t>19</a:t>
            </a:r>
            <a:r>
              <a:rPr dirty="0" sz="850" spc="31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0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32323"/>
                </a:solidFill>
                <a:latin typeface="Lucida Sans Unicode"/>
                <a:cs typeface="Lucida Sans Unicode"/>
              </a:rPr>
              <a:t>dezembro,</a:t>
            </a:r>
            <a:r>
              <a:rPr dirty="0" sz="850" spc="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33333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245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53975" indent="3175">
              <a:lnSpc>
                <a:spcPts val="940"/>
              </a:lnSpc>
              <a:spcBef>
                <a:spcPts val="5"/>
              </a:spcBef>
            </a:pPr>
            <a:r>
              <a:rPr dirty="0" sz="850" spc="-75">
                <a:solidFill>
                  <a:srgbClr val="1F1F1F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0F0F0F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no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1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2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R$6.000.000,00,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42424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9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latin typeface="Lucida Sans Unicode"/>
                <a:cs typeface="Lucida Sans Unicode"/>
              </a:rPr>
              <a:t>especifíca</a:t>
            </a:r>
            <a:r>
              <a:rPr dirty="0" sz="850" spc="55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providências.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00319" y="2515921"/>
            <a:ext cx="6530975" cy="9575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21055">
              <a:lnSpc>
                <a:spcPct val="138700"/>
              </a:lnSpc>
              <a:spcBef>
                <a:spcPts val="100"/>
              </a:spcBef>
            </a:pPr>
            <a:r>
              <a:rPr dirty="0" sz="850" spc="-50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latin typeface="Lucida Sans Unicode"/>
                <a:cs typeface="Lucida Sans Unicode"/>
              </a:rPr>
              <a:t>MUNICIPAL,</a:t>
            </a:r>
            <a:r>
              <a:rPr dirty="0" sz="850" spc="45"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51515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1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50" spc="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latin typeface="Lucida Sans Unicode"/>
                <a:cs typeface="Lucida Sans Unicode"/>
              </a:rPr>
              <a:t>constitucionais</a:t>
            </a:r>
            <a:r>
              <a:rPr dirty="0" sz="850" spc="-60"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de </a:t>
            </a:r>
            <a:r>
              <a:rPr dirty="0" sz="850" spc="-80">
                <a:solidFill>
                  <a:srgbClr val="151515"/>
                </a:solidFill>
                <a:latin typeface="Lucida Sans Unicode"/>
                <a:cs typeface="Lucida Sans Unicode"/>
              </a:rPr>
              <a:t>acordo</a:t>
            </a:r>
            <a:r>
              <a:rPr dirty="0" sz="850" spc="4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A2A2A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3131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lhe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confere</a:t>
            </a:r>
            <a:r>
              <a:rPr dirty="0" sz="850" spc="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33333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0F0F0F"/>
                </a:solidFill>
                <a:latin typeface="Lucida Sans Unicode"/>
                <a:cs typeface="Lucida Sans Unicode"/>
              </a:rPr>
              <a:t>art.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204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da </a:t>
            </a:r>
            <a:r>
              <a:rPr dirty="0" sz="850" spc="-40">
                <a:solidFill>
                  <a:srgbClr val="232323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4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C1C1C"/>
                </a:solidFill>
                <a:latin typeface="Lucida Sans Unicode"/>
                <a:cs typeface="Lucida Sans Unicode"/>
              </a:rPr>
              <a:t>859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8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10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latin typeface="Lucida Sans Unicode"/>
                <a:cs typeface="Lucida Sans Unicode"/>
              </a:rPr>
              <a:t>dezembro</a:t>
            </a:r>
            <a:r>
              <a:rPr dirty="0" sz="850" spc="30"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4242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0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2024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C1C1C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publicada</a:t>
            </a:r>
            <a:r>
              <a:rPr dirty="0" sz="850" spc="75"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31313"/>
                </a:solidFill>
                <a:latin typeface="Lucida Sans Unicode"/>
                <a:cs typeface="Lucida Sans Unicode"/>
              </a:rPr>
              <a:t>na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edição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81818"/>
                </a:solidFill>
                <a:latin typeface="Lucida Sans Unicode"/>
                <a:cs typeface="Lucida Sans Unicode"/>
              </a:rPr>
              <a:t>extra</a:t>
            </a:r>
            <a:r>
              <a:rPr dirty="0" sz="850" spc="4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5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51515"/>
                </a:solidFill>
                <a:latin typeface="Lucida Sans Unicode"/>
                <a:cs typeface="Lucida Sans Unicode"/>
              </a:rPr>
              <a:t>1924</a:t>
            </a:r>
            <a:r>
              <a:rPr dirty="0" sz="850" spc="-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latin typeface="Lucida Sans Unicode"/>
                <a:cs typeface="Lucida Sans Unicode"/>
              </a:rPr>
              <a:t>10/12/2024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80"/>
              </a:spcBef>
            </a:pPr>
            <a:r>
              <a:rPr dirty="0" u="heavy" sz="850" spc="-65">
                <a:solidFill>
                  <a:srgbClr val="242424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60">
                <a:solidFill>
                  <a:srgbClr val="242424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43434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65">
                <a:solidFill>
                  <a:srgbClr val="343434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32323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50">
                <a:solidFill>
                  <a:srgbClr val="232323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50">
                <a:solidFill>
                  <a:srgbClr val="2A2A2A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70">
                <a:solidFill>
                  <a:srgbClr val="2A2A2A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282828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15">
                <a:solidFill>
                  <a:srgbClr val="282828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90">
                <a:solidFill>
                  <a:srgbClr val="1C1C1C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30">
                <a:solidFill>
                  <a:srgbClr val="1C1C1C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161616"/>
                </a:solidFill>
                <a:uFill>
                  <a:solidFill>
                    <a:srgbClr val="383F3B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9565">
              <a:lnSpc>
                <a:spcPct val="100000"/>
              </a:lnSpc>
              <a:spcBef>
                <a:spcPts val="1190"/>
              </a:spcBef>
            </a:pP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5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43434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343434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61616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2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A1A1A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61616"/>
                </a:solidFill>
                <a:latin typeface="Lucida Sans Unicode"/>
                <a:cs typeface="Lucida Sans Unicode"/>
              </a:rPr>
              <a:t>dotações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4599" y="4235458"/>
            <a:ext cx="1965960" cy="371475"/>
          </a:xfrm>
          <a:prstGeom prst="rect">
            <a:avLst/>
          </a:prstGeom>
        </p:spPr>
        <p:txBody>
          <a:bodyPr wrap="square" lIns="0" tIns="3365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65"/>
              </a:spcBef>
            </a:pPr>
            <a:r>
              <a:rPr dirty="0" u="heavy" sz="850" spc="-40">
                <a:solidFill>
                  <a:srgbClr val="1D1D1D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heavy" sz="850" spc="-5">
                <a:solidFill>
                  <a:srgbClr val="1D1D1D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61616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heavy" sz="850" spc="500">
                <a:solidFill>
                  <a:srgbClr val="161616"/>
                </a:solidFill>
                <a:uFill>
                  <a:solidFill>
                    <a:srgbClr val="3B3B3B"/>
                  </a:solidFill>
                </a:uFill>
                <a:latin typeface="Lucida Sans Unicode"/>
                <a:cs typeface="Lucida Sans Unicode"/>
              </a:rPr>
              <a:t> </a:t>
            </a:r>
            <a:endParaRPr sz="850">
              <a:latin typeface="Lucida Sans Unicode"/>
              <a:cs typeface="Lucida Sans Unicode"/>
            </a:endParaRPr>
          </a:p>
          <a:p>
            <a:pPr marL="60960">
              <a:lnSpc>
                <a:spcPct val="100000"/>
              </a:lnSpc>
              <a:spcBef>
                <a:spcPts val="220"/>
              </a:spcBef>
            </a:pPr>
            <a:r>
              <a:rPr dirty="0" sz="1100" spc="-75">
                <a:solidFill>
                  <a:srgbClr val="181818"/>
                </a:solidFill>
                <a:latin typeface="Lucida Sans Unicode"/>
                <a:cs typeface="Lucida Sans Unicode"/>
              </a:rPr>
              <a:t>FUNDO</a:t>
            </a:r>
            <a:r>
              <a:rPr dirty="0" sz="1100" spc="-5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45">
                <a:solidFill>
                  <a:srgbClr val="1C1C1C"/>
                </a:solidFill>
                <a:latin typeface="Lucida Sans Unicode"/>
                <a:cs typeface="Lucida Sans Unicode"/>
              </a:rPr>
              <a:t>MUNICIPAL</a:t>
            </a:r>
            <a:r>
              <a:rPr dirty="0" sz="110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100">
                <a:solidFill>
                  <a:srgbClr val="1F1F1F"/>
                </a:solidFill>
                <a:latin typeface="Lucida Sans Unicode"/>
                <a:cs typeface="Lucida Sans Unicode"/>
              </a:rPr>
              <a:t>DE</a:t>
            </a:r>
            <a:r>
              <a:rPr dirty="0" sz="1100" spc="-8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100" spc="-10">
                <a:solidFill>
                  <a:srgbClr val="1F1F1F"/>
                </a:solidFill>
                <a:latin typeface="Lucida Sans Unicode"/>
                <a:cs typeface="Lucida Sans Unicode"/>
              </a:rPr>
              <a:t>SAÚDE</a:t>
            </a:r>
            <a:endParaRPr sz="1100">
              <a:latin typeface="Lucida Sans Unicode"/>
              <a:cs typeface="Lucida Sans Unicode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356574" y="4617890"/>
          <a:ext cx="6638290" cy="9817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32790"/>
                <a:gridCol w="2796540"/>
                <a:gridCol w="2338070"/>
                <a:gridCol w="694054"/>
              </a:tblGrid>
              <a:tr h="144780">
                <a:tc>
                  <a:txBody>
                    <a:bodyPr/>
                    <a:lstStyle/>
                    <a:p>
                      <a:pPr marL="38100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3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-20" b="1">
                          <a:solidFill>
                            <a:srgbClr val="151515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5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131313"/>
                          </a:solidFill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6530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2.020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baseline="6535" sz="1275" spc="-44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50" spc="-3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CA</a:t>
                      </a:r>
                      <a:r>
                        <a:rPr dirty="0" baseline="6535" sz="1275" spc="-44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6535" sz="1275" spc="-1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267" sz="1275" spc="19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latin typeface="Lucida Sans Unicode"/>
                          <a:cs typeface="Lucida Sans Unicode"/>
                        </a:rPr>
                        <a:t>OPERACIONALIZA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CĂ</a:t>
                      </a:r>
                      <a:r>
                        <a:rPr dirty="0" baseline="3267" sz="1275" spc="-37"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267" sz="1275" spc="-157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82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baseline="3267" sz="1275" spc="-7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267" sz="1275" spc="-3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FMS</a:t>
                      </a:r>
                      <a:endParaRPr baseline="3267" sz="1275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850" spc="-2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50" spc="8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6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50" spc="2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50" spc="-30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50" spc="1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55689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50"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10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>
                          <a:solidFill>
                            <a:srgbClr val="151515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90">
                          <a:latin typeface="Lucida Sans Unicode"/>
                          <a:cs typeface="Lucida Sans Unicode"/>
                        </a:rPr>
                        <a:t>Impostos</a:t>
                      </a:r>
                      <a:r>
                        <a:rPr dirty="0" sz="850" spc="4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75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Lucida Sans Unicode"/>
                          <a:cs typeface="Lucida Sans Unicode"/>
                        </a:rPr>
                        <a:t>Sa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50" spc="-55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6.000.000,00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159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30" b="1">
                          <a:solidFill>
                            <a:srgbClr val="0F0F0F"/>
                          </a:solidFill>
                          <a:latin typeface="Arial"/>
                          <a:cs typeface="Arial"/>
                        </a:rPr>
                        <a:t>Total </a:t>
                      </a:r>
                      <a:r>
                        <a:rPr dirty="0" sz="850" spc="-2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do </a:t>
                      </a:r>
                      <a:r>
                        <a:rPr dirty="0" sz="850" spc="-3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20" b="1">
                          <a:solidFill>
                            <a:srgbClr val="1A1A1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35"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latin typeface="Lucida Sans Unicode"/>
                          <a:cs typeface="Lucida Sans Unicode"/>
                        </a:rPr>
                        <a:t>R$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850" spc="-55">
                          <a:solidFill>
                            <a:srgbClr val="0C0C0C"/>
                          </a:solidFill>
                          <a:latin typeface="Lucida Sans Unicode"/>
                          <a:cs typeface="Lucida Sans Unicode"/>
                        </a:rPr>
                        <a:t>6.000.000,00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651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110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15">
                          <a:solidFill>
                            <a:srgbClr val="1F1F1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3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25">
                          <a:solidFill>
                            <a:srgbClr val="1D1D1D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9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Unldade</a:t>
                      </a:r>
                      <a:r>
                        <a:rPr dirty="0" sz="850" spc="180">
                          <a:solidFill>
                            <a:srgbClr val="1A1A1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81818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  <a:tc>
                  <a:txBody>
                    <a:bodyPr/>
                    <a:lstStyle/>
                    <a:p>
                      <a:pPr algn="ctr" marL="4191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50" spc="-70">
                          <a:solidFill>
                            <a:srgbClr val="131313"/>
                          </a:solidFill>
                          <a:latin typeface="Arial Black"/>
                          <a:cs typeface="Arial Black"/>
                        </a:rPr>
                        <a:t>6.000.000,00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7940"/>
                </a:tc>
              </a:tr>
              <a:tr h="1562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66090">
                        <a:lnSpc>
                          <a:spcPts val="1015"/>
                        </a:lnSpc>
                        <a:spcBef>
                          <a:spcPts val="120"/>
                        </a:spcBef>
                      </a:pPr>
                      <a:r>
                        <a:rPr dirty="0" sz="850" spc="-1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50" spc="10">
                          <a:solidFill>
                            <a:srgbClr val="16161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3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10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50" spc="114">
                          <a:solidFill>
                            <a:srgbClr val="0F0F0F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262626"/>
                          </a:solidFill>
                          <a:latin typeface="Arial Black"/>
                          <a:cs typeface="Arial Black"/>
                        </a:rPr>
                        <a:t>Rț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8260">
                        <a:lnSpc>
                          <a:spcPts val="1015"/>
                        </a:lnSpc>
                        <a:spcBef>
                          <a:spcPts val="120"/>
                        </a:spcBef>
                      </a:pPr>
                      <a:r>
                        <a:rPr dirty="0" sz="850" spc="-80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6.000.000,00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17924" y="5648966"/>
            <a:ext cx="6036310" cy="288925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480059" marR="5080" indent="-467995">
              <a:lnSpc>
                <a:spcPct val="103499"/>
              </a:lnSpc>
              <a:spcBef>
                <a:spcPts val="60"/>
              </a:spcBef>
            </a:pPr>
            <a:r>
              <a:rPr dirty="0" sz="850" spc="-90">
                <a:solidFill>
                  <a:srgbClr val="0F0F0F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2º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4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81818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7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F0F0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5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61616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C1C1C"/>
                </a:solidFill>
                <a:latin typeface="Lucida Sans Unicode"/>
                <a:cs typeface="Lucida Sans Unicode"/>
              </a:rPr>
              <a:t>crédito</a:t>
            </a:r>
            <a:r>
              <a:rPr dirty="0" sz="850" spc="1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11111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3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0E0E0E"/>
                </a:solidFill>
                <a:latin typeface="Lucida Sans Unicode"/>
                <a:cs typeface="Lucida Sans Unicode"/>
              </a:rPr>
              <a:t>serăo</a:t>
            </a:r>
            <a:r>
              <a:rPr dirty="0" sz="850" spc="-1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11111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32323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A1A1A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3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6363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A2A2A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3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7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latin typeface="Lucida Sans Unicode"/>
                <a:cs typeface="Lucida Sans Unicode"/>
              </a:rPr>
              <a:t>parágrafo</a:t>
            </a:r>
            <a:r>
              <a:rPr dirty="0" sz="850" spc="50"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8181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1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C1C1C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0F0F0F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11111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4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6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14">
                <a:solidFill>
                  <a:srgbClr val="1A1A1A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6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11111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2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31313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07964" y="6016036"/>
            <a:ext cx="1663700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7980" marR="5080" indent="-335280">
              <a:lnSpc>
                <a:spcPct val="136400"/>
              </a:lnSpc>
              <a:spcBef>
                <a:spcPts val="100"/>
              </a:spcBef>
            </a:pP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Inciso:</a:t>
            </a:r>
            <a:r>
              <a:rPr dirty="0" sz="850" spc="2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114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0F0F0F"/>
                </a:solidFill>
                <a:latin typeface="Lucida Sans Unicode"/>
                <a:cs typeface="Lucida Sans Unicode"/>
              </a:rPr>
              <a:t>Excesso</a:t>
            </a:r>
            <a:r>
              <a:rPr dirty="0" sz="850" spc="-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C0C0C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31313"/>
                </a:solidFill>
                <a:latin typeface="Lucida Sans Unicode"/>
                <a:cs typeface="Lucida Sans Unicode"/>
              </a:rPr>
              <a:t>Arrecadaçăo: </a:t>
            </a:r>
            <a:r>
              <a:rPr dirty="0" sz="850" spc="-30">
                <a:solidFill>
                  <a:srgbClr val="161616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Anulaçăo</a:t>
            </a:r>
            <a:r>
              <a:rPr dirty="0" sz="850" spc="2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7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81818"/>
                </a:solidFill>
                <a:latin typeface="Lucida Sans Unicode"/>
                <a:cs typeface="Lucida Sans Unicode"/>
              </a:rPr>
              <a:t>Dotaşáo</a:t>
            </a:r>
            <a:r>
              <a:rPr dirty="0" sz="850" spc="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263743" y="6364486"/>
            <a:ext cx="1967864" cy="387985"/>
          </a:xfrm>
          <a:prstGeom prst="rect">
            <a:avLst/>
          </a:prstGeom>
        </p:spPr>
        <p:txBody>
          <a:bodyPr wrap="square" lIns="0" tIns="495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dirty="0" u="heavy" sz="850" spc="-35">
                <a:solidFill>
                  <a:srgbClr val="1C1C1C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Dotaçôas</a:t>
            </a:r>
            <a:r>
              <a:rPr dirty="0" u="heavy" sz="850" spc="-30">
                <a:solidFill>
                  <a:srgbClr val="1C1C1C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1C1C1C"/>
                </a:solidFill>
                <a:uFill>
                  <a:solidFill>
                    <a:srgbClr val="3F444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64769">
              <a:lnSpc>
                <a:spcPct val="100000"/>
              </a:lnSpc>
              <a:spcBef>
                <a:spcPts val="340"/>
              </a:spcBef>
            </a:pPr>
            <a:r>
              <a:rPr dirty="0" sz="1000" spc="-110">
                <a:solidFill>
                  <a:srgbClr val="262626"/>
                </a:solidFill>
                <a:latin typeface="Arial Black"/>
                <a:cs typeface="Arial Black"/>
              </a:rPr>
              <a:t>FUNDO</a:t>
            </a:r>
            <a:r>
              <a:rPr dirty="0" sz="1000" spc="10">
                <a:solidFill>
                  <a:srgbClr val="262626"/>
                </a:solidFill>
                <a:latin typeface="Arial Black"/>
                <a:cs typeface="Arial Black"/>
              </a:rPr>
              <a:t> </a:t>
            </a:r>
            <a:r>
              <a:rPr dirty="0" sz="1000" spc="-105">
                <a:solidFill>
                  <a:srgbClr val="1F1F1F"/>
                </a:solidFill>
                <a:latin typeface="Arial Black"/>
                <a:cs typeface="Arial Black"/>
              </a:rPr>
              <a:t>MUNICIPAL</a:t>
            </a:r>
            <a:r>
              <a:rPr dirty="0" sz="1000" spc="8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1000" spc="-55">
                <a:solidFill>
                  <a:srgbClr val="212121"/>
                </a:solidFill>
                <a:latin typeface="Arial Black"/>
                <a:cs typeface="Arial Black"/>
              </a:rPr>
              <a:t>DE</a:t>
            </a:r>
            <a:r>
              <a:rPr dirty="0" sz="1000" spc="-30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1000" spc="-40">
                <a:solidFill>
                  <a:srgbClr val="1C1C1C"/>
                </a:solidFill>
                <a:latin typeface="Arial Black"/>
                <a:cs typeface="Arial Black"/>
              </a:rPr>
              <a:t>SAÚDE</a:t>
            </a:r>
            <a:endParaRPr sz="1000">
              <a:latin typeface="Arial Black"/>
              <a:cs typeface="Arial Black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788962" y="6006898"/>
            <a:ext cx="763270" cy="38544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6510">
              <a:lnSpc>
                <a:spcPct val="100000"/>
              </a:lnSpc>
              <a:spcBef>
                <a:spcPts val="495"/>
              </a:spcBef>
            </a:pPr>
            <a:r>
              <a:rPr dirty="0" sz="850" spc="-70">
                <a:solidFill>
                  <a:srgbClr val="1F1F1F"/>
                </a:solidFill>
                <a:latin typeface="Lucida Sans Unicode"/>
                <a:cs typeface="Lucida Sans Unicode"/>
              </a:rPr>
              <a:t>R$6.000.000,00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35">
                <a:solidFill>
                  <a:srgbClr val="0E0E0E"/>
                </a:solidFill>
                <a:latin typeface="Lucida Sans Unicode"/>
                <a:cs typeface="Lucida Sans Unicode"/>
              </a:rPr>
              <a:t>$6.000.000,00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1195492" y="6742560"/>
            <a:ext cx="132207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5" b="1">
                <a:solidFill>
                  <a:srgbClr val="1D1D1D"/>
                </a:solidFill>
                <a:latin typeface="Arial"/>
                <a:cs typeface="Arial"/>
              </a:rPr>
              <a:t>Fundo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30" b="1">
                <a:solidFill>
                  <a:srgbClr val="151515"/>
                </a:solidFill>
                <a:latin typeface="Arial"/>
                <a:cs typeface="Arial"/>
              </a:rPr>
              <a:t>Municipal</a:t>
            </a:r>
            <a:r>
              <a:rPr dirty="0" sz="850" spc="10" b="1">
                <a:solidFill>
                  <a:srgbClr val="151515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C1C1C"/>
                </a:solidFill>
                <a:latin typeface="Arial"/>
                <a:cs typeface="Arial"/>
              </a:rPr>
              <a:t>de</a:t>
            </a:r>
            <a:r>
              <a:rPr dirty="0" sz="850" spc="-25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0F0F0F"/>
                </a:solidFill>
                <a:latin typeface="Arial"/>
                <a:cs typeface="Arial"/>
              </a:rPr>
              <a:t>Saúde</a:t>
            </a:r>
            <a:endParaRPr sz="850">
              <a:latin typeface="Arial"/>
              <a:cs typeface="Arial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1190335" y="6928380"/>
            <a:ext cx="548449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solidFill>
                  <a:srgbClr val="0F0F0F"/>
                </a:solidFill>
                <a:latin typeface="Lucida Sans Unicode"/>
                <a:cs typeface="Lucida Sans Unicode"/>
              </a:rPr>
              <a:t>MANUTENCAO</a:t>
            </a:r>
            <a:r>
              <a:rPr dirty="0" baseline="3267" sz="1275" spc="-3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181818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9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0F0F0F"/>
                </a:solidFill>
                <a:latin typeface="Lucida Sans Unicode"/>
                <a:cs typeface="Lucida Sans Unicode"/>
              </a:rPr>
              <a:t>OPERACIONALIZ</a:t>
            </a:r>
            <a:r>
              <a:rPr dirty="0" sz="850" spc="-25">
                <a:solidFill>
                  <a:srgbClr val="0F0F0F"/>
                </a:solidFill>
                <a:latin typeface="Lucida Sans Unicode"/>
                <a:cs typeface="Lucida Sans Unicode"/>
              </a:rPr>
              <a:t>AC</a:t>
            </a:r>
            <a:r>
              <a:rPr dirty="0" baseline="3267" sz="1275" spc="-37">
                <a:solidFill>
                  <a:srgbClr val="0F0F0F"/>
                </a:solidFill>
                <a:latin typeface="Lucida Sans Unicode"/>
                <a:cs typeface="Lucida Sans Unicode"/>
              </a:rPr>
              <a:t>ÂO</a:t>
            </a:r>
            <a:r>
              <a:rPr dirty="0" baseline="3267" sz="1275" spc="-112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60">
                <a:solidFill>
                  <a:srgbClr val="262626"/>
                </a:solidFill>
                <a:latin typeface="Lucida Sans Unicode"/>
                <a:cs typeface="Lucida Sans Unicode"/>
              </a:rPr>
              <a:t>OAS</a:t>
            </a:r>
            <a:r>
              <a:rPr dirty="0" baseline="3267" sz="1275" spc="-22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1F1F1F"/>
                </a:solidFill>
                <a:latin typeface="Lucida Sans Unicode"/>
                <a:cs typeface="Lucida Sans Unicode"/>
              </a:rPr>
              <a:t>UNIDADES</a:t>
            </a:r>
            <a:r>
              <a:rPr dirty="0" baseline="3267" sz="1275" spc="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61616"/>
                </a:solidFill>
                <a:latin typeface="Lucida Sans Unicode"/>
                <a:cs typeface="Lucida Sans Unicode"/>
              </a:rPr>
              <a:t>DE</a:t>
            </a:r>
            <a:r>
              <a:rPr dirty="0" baseline="3267" sz="1275" spc="7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>
                <a:latin typeface="Lucida Sans Unicode"/>
                <a:cs typeface="Lucida Sans Unicode"/>
              </a:rPr>
              <a:t>SAÚDE/</a:t>
            </a:r>
            <a:r>
              <a:rPr dirty="0" baseline="3267" sz="1275" spc="-135">
                <a:latin typeface="Lucida Sans Unicode"/>
                <a:cs typeface="Lucida Sans Unicode"/>
              </a:rPr>
              <a:t> </a:t>
            </a:r>
            <a:r>
              <a:rPr dirty="0" baseline="3267" sz="1275">
                <a:solidFill>
                  <a:srgbClr val="1F1F1F"/>
                </a:solidFill>
                <a:latin typeface="Lucida Sans Unicode"/>
                <a:cs typeface="Lucida Sans Unicode"/>
              </a:rPr>
              <a:t>CEMES</a:t>
            </a:r>
            <a:r>
              <a:rPr dirty="0" baseline="3267" sz="1275" spc="-13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2">
                <a:solidFill>
                  <a:srgbClr val="232323"/>
                </a:solidFill>
                <a:latin typeface="Lucida Sans Unicode"/>
                <a:cs typeface="Lucida Sans Unicode"/>
              </a:rPr>
              <a:t>/</a:t>
            </a:r>
            <a:r>
              <a:rPr dirty="0" baseline="3267" sz="1275" spc="-187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37">
                <a:solidFill>
                  <a:srgbClr val="232323"/>
                </a:solidFill>
                <a:latin typeface="Lucida Sans Unicode"/>
                <a:cs typeface="Lucida Sans Unicode"/>
              </a:rPr>
              <a:t>SAMU</a:t>
            </a:r>
            <a:r>
              <a:rPr dirty="0" baseline="3267" sz="1275" spc="-127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89">
                <a:solidFill>
                  <a:srgbClr val="0F0F0F"/>
                </a:solidFill>
                <a:latin typeface="Lucida Sans Unicode"/>
                <a:cs typeface="Lucida Sans Unicode"/>
              </a:rPr>
              <a:t>192/SAÚDE</a:t>
            </a:r>
            <a:r>
              <a:rPr dirty="0" baseline="3267" sz="1275" spc="13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1D1D1D"/>
                </a:solidFill>
                <a:latin typeface="Lucida Sans Unicode"/>
                <a:cs typeface="Lucida Sans Unicode"/>
              </a:rPr>
              <a:t>MENTAL/UPA</a:t>
            </a:r>
            <a:r>
              <a:rPr dirty="0" baseline="3267" sz="1275" spc="172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baseline="3267" sz="1275" spc="-75">
                <a:solidFill>
                  <a:srgbClr val="242424"/>
                </a:solidFill>
                <a:latin typeface="Lucida Sans Unicode"/>
                <a:cs typeface="Lucida Sans Unicode"/>
              </a:rPr>
              <a:t>S</a:t>
            </a:r>
            <a:endParaRPr baseline="3267" sz="1275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84768" y="6695343"/>
            <a:ext cx="3586479" cy="7169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9050">
              <a:lnSpc>
                <a:spcPct val="100000"/>
              </a:lnSpc>
              <a:spcBef>
                <a:spcPts val="470"/>
              </a:spcBef>
            </a:pPr>
            <a:r>
              <a:rPr dirty="0" sz="850" spc="-10" b="1">
                <a:solidFill>
                  <a:srgbClr val="1C1C1C"/>
                </a:solidFill>
                <a:latin typeface="Arial"/>
                <a:cs typeface="Arial"/>
              </a:rPr>
              <a:t>05.22</a:t>
            </a:r>
            <a:endParaRPr sz="850">
              <a:latin typeface="Arial"/>
              <a:cs typeface="Arial"/>
            </a:endParaRPr>
          </a:p>
          <a:p>
            <a:pPr marL="14604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A1A1A"/>
                </a:solidFill>
                <a:latin typeface="Lucida Sans Unicode"/>
                <a:cs typeface="Lucida Sans Unicode"/>
              </a:rPr>
              <a:t>2.133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  <a:tabLst>
                <a:tab pos="819150" algn="l"/>
              </a:tabLst>
            </a:pP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3.3.9.0.30.03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0">
                <a:solidFill>
                  <a:srgbClr val="262626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61616"/>
                </a:solidFill>
                <a:latin typeface="Lucida Sans Unicode"/>
                <a:cs typeface="Lucida Sans Unicode"/>
              </a:rPr>
              <a:t>MATERIAIS</a:t>
            </a:r>
            <a:r>
              <a:rPr dirty="0" sz="850" spc="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  <a:tabLst>
                <a:tab pos="821055" algn="l"/>
              </a:tabLst>
            </a:pP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3.3.9.0.39.05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10">
                <a:solidFill>
                  <a:srgbClr val="0F0F0F"/>
                </a:solidFill>
                <a:latin typeface="Lucida Sans Unicode"/>
                <a:cs typeface="Lucida Sans Unicode"/>
              </a:rPr>
              <a:t>DEMAIS</a:t>
            </a:r>
            <a:r>
              <a:rPr dirty="0" sz="850" spc="4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SERVIÇOS</a:t>
            </a:r>
            <a:r>
              <a:rPr dirty="0" sz="850" spc="3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3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TERCEIROS</a:t>
            </a:r>
            <a:r>
              <a:rPr dirty="0" sz="850" spc="2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62626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PESSOA</a:t>
            </a:r>
            <a:r>
              <a:rPr dirty="0" sz="850" spc="1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JURÍDICA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438205" y="7051752"/>
            <a:ext cx="173736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29299"/>
              </a:lnSpc>
              <a:spcBef>
                <a:spcPts val="100"/>
              </a:spcBef>
            </a:pP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82828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4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0C0C0C"/>
                </a:solidFill>
                <a:latin typeface="Lucida Sans Unicode"/>
                <a:cs typeface="Lucida Sans Unicode"/>
              </a:rPr>
              <a:t>Transferências</a:t>
            </a:r>
            <a:r>
              <a:rPr dirty="0" sz="850" spc="-9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C1C1C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161616"/>
                </a:solidFill>
                <a:latin typeface="Lucida Sans Unicode"/>
                <a:cs typeface="Lucida Sans Unicode"/>
              </a:rPr>
              <a:t>Fundo</a:t>
            </a:r>
            <a:r>
              <a:rPr dirty="0" sz="850" spc="6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Esta‹ 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SUS</a:t>
            </a:r>
            <a:r>
              <a:rPr dirty="0" sz="850" spc="-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32323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0F0F0F"/>
                </a:solidFill>
                <a:latin typeface="Lucida Sans Unicode"/>
                <a:cs typeface="Lucida Sans Unicode"/>
              </a:rPr>
              <a:t>Manutençăo</a:t>
            </a:r>
            <a:r>
              <a:rPr dirty="0" sz="850" spc="7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ASPS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1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I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6288744" y="7051752"/>
            <a:ext cx="618490" cy="52832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7620">
              <a:lnSpc>
                <a:spcPct val="100000"/>
              </a:lnSpc>
              <a:spcBef>
                <a:spcPts val="400"/>
              </a:spcBef>
            </a:pPr>
            <a:r>
              <a:rPr dirty="0" sz="850" spc="-20">
                <a:solidFill>
                  <a:srgbClr val="151515"/>
                </a:solidFill>
                <a:latin typeface="Lucida Sans Unicode"/>
                <a:cs typeface="Lucida Sans Unicode"/>
              </a:rPr>
              <a:t>100.000,00</a:t>
            </a:r>
            <a:endParaRPr sz="850">
              <a:latin typeface="Lucida Sans Unicode"/>
              <a:cs typeface="Lucida Sans Unicode"/>
            </a:endParaRPr>
          </a:p>
          <a:p>
            <a:pPr algn="r" marR="10160">
              <a:lnSpc>
                <a:spcPct val="100000"/>
              </a:lnSpc>
              <a:spcBef>
                <a:spcPts val="295"/>
              </a:spcBef>
            </a:pP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3.100.000,00</a:t>
            </a:r>
            <a:endParaRPr sz="850">
              <a:latin typeface="Lucida Sans Unicode"/>
              <a:cs typeface="Lucida Sans Unicode"/>
            </a:endParaRPr>
          </a:p>
          <a:p>
            <a:pPr marL="19050">
              <a:lnSpc>
                <a:spcPct val="100000"/>
              </a:lnSpc>
              <a:spcBef>
                <a:spcPts val="300"/>
              </a:spcBef>
            </a:pPr>
            <a:r>
              <a:rPr dirty="0" sz="850" spc="-35" b="1">
                <a:solidFill>
                  <a:srgbClr val="0E0E0E"/>
                </a:solidFill>
                <a:latin typeface="Arial"/>
                <a:cs typeface="Arial"/>
              </a:rPr>
              <a:t>3.200.000,00</a:t>
            </a:r>
            <a:endParaRPr sz="85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3944332" y="7424916"/>
            <a:ext cx="15068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 b="1">
                <a:solidFill>
                  <a:srgbClr val="111111"/>
                </a:solidFill>
                <a:latin typeface="Arial"/>
                <a:cs typeface="Arial"/>
              </a:rPr>
              <a:t>Total </a:t>
            </a:r>
            <a:r>
              <a:rPr dirty="0" sz="850" spc="-45" b="1">
                <a:solidFill>
                  <a:srgbClr val="111111"/>
                </a:solidFill>
                <a:latin typeface="Arial"/>
                <a:cs typeface="Arial"/>
              </a:rPr>
              <a:t>do</a:t>
            </a:r>
            <a:r>
              <a:rPr dirty="0" sz="8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65" b="1">
                <a:solidFill>
                  <a:srgbClr val="181818"/>
                </a:solidFill>
                <a:latin typeface="Arial"/>
                <a:cs typeface="Arial"/>
              </a:rPr>
              <a:t>ProJeto</a:t>
            </a:r>
            <a:r>
              <a:rPr dirty="0" sz="850" spc="25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b="1">
                <a:solidFill>
                  <a:srgbClr val="161616"/>
                </a:solidFill>
                <a:latin typeface="Arial"/>
                <a:cs typeface="Arial"/>
              </a:rPr>
              <a:t>/</a:t>
            </a:r>
            <a:r>
              <a:rPr dirty="0" sz="850" spc="-40" b="1">
                <a:solidFill>
                  <a:srgbClr val="161616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11111"/>
                </a:solidFill>
                <a:latin typeface="Arial"/>
                <a:cs typeface="Arial"/>
              </a:rPr>
              <a:t>Atlvldade</a:t>
            </a:r>
            <a:r>
              <a:rPr dirty="0" sz="850" spc="20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2A2A2A"/>
                </a:solidFill>
                <a:latin typeface="Arial"/>
                <a:cs typeface="Arial"/>
              </a:rPr>
              <a:t>RŞ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193383" y="7616828"/>
            <a:ext cx="546925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MANUTENCAO,</a:t>
            </a:r>
            <a:r>
              <a:rPr dirty="0" sz="850" spc="5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0E0E0E"/>
                </a:solidFill>
                <a:latin typeface="Lucida Sans Unicode"/>
                <a:cs typeface="Lucida Sans Unicode"/>
              </a:rPr>
              <a:t>ADMINISTRACAO</a:t>
            </a:r>
            <a:r>
              <a:rPr dirty="0" sz="850" spc="45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7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0C0C0C"/>
                </a:solidFill>
                <a:latin typeface="Lucida Sans Unicode"/>
                <a:cs typeface="Lucida Sans Unicode"/>
              </a:rPr>
              <a:t>OPERACIONALIZACAO</a:t>
            </a:r>
            <a:r>
              <a:rPr dirty="0" sz="850" spc="-10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12121"/>
                </a:solidFill>
                <a:latin typeface="Lucida Sans Unicode"/>
                <a:cs typeface="Lucida Sans Unicode"/>
              </a:rPr>
              <a:t>DAS</a:t>
            </a:r>
            <a:r>
              <a:rPr dirty="0" sz="850" spc="-5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51515"/>
                </a:solidFill>
                <a:latin typeface="Lucida Sans Unicode"/>
                <a:cs typeface="Lucida Sans Unicode"/>
              </a:rPr>
              <a:t>UNIDADES</a:t>
            </a:r>
            <a:r>
              <a:rPr dirty="0" sz="850" spc="20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0C0C0C"/>
                </a:solidFill>
                <a:latin typeface="Lucida Sans Unicode"/>
                <a:cs typeface="Lucida Sans Unicode"/>
              </a:rPr>
              <a:t>SAÚDE/CONST/REFORMA/AMPí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386770" y="7578751"/>
            <a:ext cx="2021205" cy="52832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850" spc="-10">
                <a:latin typeface="Lucida Sans Unicode"/>
                <a:cs typeface="Lucida Sans Unicode"/>
              </a:rPr>
              <a:t>2.837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295"/>
              </a:spcBef>
              <a:tabLst>
                <a:tab pos="820419" algn="l"/>
              </a:tabLst>
            </a:pP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4.4.9.0.51.00</a:t>
            </a:r>
            <a:r>
              <a:rPr dirty="0" sz="850">
                <a:solidFill>
                  <a:srgbClr val="131313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181818"/>
                </a:solidFill>
                <a:latin typeface="Lucida Sans Unicode"/>
                <a:cs typeface="Lucida Sans Unicode"/>
              </a:rPr>
              <a:t>OBRAS</a:t>
            </a:r>
            <a:r>
              <a:rPr dirty="0" sz="850" spc="2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A3A3A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8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INSTAI-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ACÖES</a:t>
            </a:r>
            <a:endParaRPr sz="850">
              <a:latin typeface="Lucida Sans Unicode"/>
              <a:cs typeface="Lucida Sans Unicode"/>
            </a:endParaRPr>
          </a:p>
          <a:p>
            <a:pPr marL="15875">
              <a:lnSpc>
                <a:spcPct val="100000"/>
              </a:lnSpc>
              <a:spcBef>
                <a:spcPts val="300"/>
              </a:spcBef>
              <a:tabLst>
                <a:tab pos="820419" algn="l"/>
              </a:tabLst>
            </a:pP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4.4.9.0.51.00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	</a:t>
            </a:r>
            <a:r>
              <a:rPr dirty="0" sz="850">
                <a:solidFill>
                  <a:srgbClr val="1C1C1C"/>
                </a:solidFill>
                <a:latin typeface="Lucida Sans Unicode"/>
                <a:cs typeface="Lucida Sans Unicode"/>
              </a:rPr>
              <a:t>OBRAS</a:t>
            </a:r>
            <a:r>
              <a:rPr dirty="0" sz="850" spc="2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11111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80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A1A1A"/>
                </a:solidFill>
                <a:latin typeface="Lucida Sans Unicode"/>
                <a:cs typeface="Lucida Sans Unicode"/>
              </a:rPr>
              <a:t>INSTAI-</a:t>
            </a:r>
            <a:r>
              <a:rPr dirty="0" sz="850" spc="-20">
                <a:solidFill>
                  <a:srgbClr val="1A1A1A"/>
                </a:solidFill>
                <a:latin typeface="Lucida Sans Unicode"/>
                <a:cs typeface="Lucida Sans Unicode"/>
              </a:rPr>
              <a:t>ACÖES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3944174" y="7746293"/>
            <a:ext cx="2226310" cy="8724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508000" marR="5080" indent="1270">
              <a:lnSpc>
                <a:spcPct val="129299"/>
              </a:lnSpc>
              <a:spcBef>
                <a:spcPts val="100"/>
              </a:spcBef>
            </a:pP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Convênios</a:t>
            </a:r>
            <a:r>
              <a:rPr dirty="0" sz="850" spc="3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0E0E0E"/>
                </a:solidFill>
                <a:latin typeface="Lucida Sans Unicode"/>
                <a:cs typeface="Lucida Sans Unicode"/>
              </a:rPr>
              <a:t>Saúde</a:t>
            </a:r>
            <a:r>
              <a:rPr dirty="0" sz="850" spc="-30">
                <a:solidFill>
                  <a:srgbClr val="0E0E0E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D1D1D"/>
                </a:solidFill>
                <a:latin typeface="Lucida Sans Unicode"/>
                <a:cs typeface="Lucida Sans Unicode"/>
              </a:rPr>
              <a:t>Governo</a:t>
            </a:r>
            <a:r>
              <a:rPr dirty="0" sz="850" spc="2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F1F1F"/>
                </a:solidFill>
                <a:latin typeface="Lucida Sans Unicode"/>
                <a:cs typeface="Lucida Sans Unicode"/>
              </a:rPr>
              <a:t>Federal 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8181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42424"/>
                </a:solidFill>
                <a:latin typeface="Lucida Sans Unicode"/>
                <a:cs typeface="Lucida Sans Unicode"/>
              </a:rPr>
              <a:t>lmgostos</a:t>
            </a:r>
            <a:r>
              <a:rPr dirty="0" sz="850" spc="3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Vinculados</a:t>
            </a:r>
            <a:r>
              <a:rPr dirty="0" sz="85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Lucida Sans Unicode"/>
                <a:cs typeface="Lucida Sans Unicode"/>
              </a:rPr>
              <a:t>Sa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dirty="0" sz="850" spc="-30" b="1">
                <a:solidFill>
                  <a:srgbClr val="1C1C1C"/>
                </a:solidFill>
                <a:latin typeface="Arial"/>
                <a:cs typeface="Arial"/>
              </a:rPr>
              <a:t>Total</a:t>
            </a:r>
            <a:r>
              <a:rPr dirty="0" sz="850" spc="-20" b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12121"/>
                </a:solidFill>
                <a:latin typeface="Arial"/>
                <a:cs typeface="Arial"/>
              </a:rPr>
              <a:t>do</a:t>
            </a:r>
            <a:r>
              <a:rPr dirty="0" sz="850" spc="-10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1F1F1F"/>
                </a:solidFill>
                <a:latin typeface="Arial"/>
                <a:cs typeface="Arial"/>
              </a:rPr>
              <a:t>Projeto</a:t>
            </a:r>
            <a:r>
              <a:rPr dirty="0" sz="850" b="1">
                <a:solidFill>
                  <a:srgbClr val="1F1F1F"/>
                </a:solidFill>
                <a:latin typeface="Arial"/>
                <a:cs typeface="Arial"/>
              </a:rPr>
              <a:t> </a:t>
            </a:r>
            <a:r>
              <a:rPr dirty="0" sz="850" b="1" i="1">
                <a:solidFill>
                  <a:srgbClr val="1C1C1C"/>
                </a:solidFill>
                <a:latin typeface="Arial"/>
                <a:cs typeface="Arial"/>
              </a:rPr>
              <a:t>I</a:t>
            </a:r>
            <a:r>
              <a:rPr dirty="0" sz="850" spc="45" b="1" i="1">
                <a:solidFill>
                  <a:srgbClr val="1C1C1C"/>
                </a:solidFill>
                <a:latin typeface="Arial"/>
                <a:cs typeface="Arial"/>
              </a:rPr>
              <a:t> </a:t>
            </a:r>
            <a:r>
              <a:rPr dirty="0" sz="850" spc="-45">
                <a:solidFill>
                  <a:srgbClr val="1F1F1F"/>
                </a:solidFill>
                <a:latin typeface="Lucida Sans Unicode"/>
                <a:cs typeface="Lucida Sans Unicode"/>
              </a:rPr>
              <a:t>Atlvldade</a:t>
            </a:r>
            <a:r>
              <a:rPr dirty="0" sz="85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sz="850" spc="-110">
                <a:solidFill>
                  <a:srgbClr val="181818"/>
                </a:solidFill>
                <a:latin typeface="Arial Black"/>
                <a:cs typeface="Arial Black"/>
              </a:rPr>
              <a:t>Total</a:t>
            </a:r>
            <a:r>
              <a:rPr dirty="0" sz="850" spc="-40">
                <a:solidFill>
                  <a:srgbClr val="181818"/>
                </a:solidFill>
                <a:latin typeface="Arial Black"/>
                <a:cs typeface="Arial Black"/>
              </a:rPr>
              <a:t> </a:t>
            </a:r>
            <a:r>
              <a:rPr dirty="0" sz="850" spc="-114">
                <a:solidFill>
                  <a:srgbClr val="212121"/>
                </a:solidFill>
                <a:latin typeface="Arial Black"/>
                <a:cs typeface="Arial Black"/>
              </a:rPr>
              <a:t>da</a:t>
            </a:r>
            <a:r>
              <a:rPr dirty="0" sz="850" spc="-35">
                <a:solidFill>
                  <a:srgbClr val="212121"/>
                </a:solidFill>
                <a:latin typeface="Arial Black"/>
                <a:cs typeface="Arial Black"/>
              </a:rPr>
              <a:t> </a:t>
            </a:r>
            <a:r>
              <a:rPr dirty="0" sz="850" spc="-90">
                <a:solidFill>
                  <a:srgbClr val="151515"/>
                </a:solidFill>
                <a:latin typeface="Arial Black"/>
                <a:cs typeface="Arial Black"/>
              </a:rPr>
              <a:t>Unldade</a:t>
            </a:r>
            <a:r>
              <a:rPr dirty="0" sz="850" spc="175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2F2F2F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  <a:p>
            <a:pPr marL="709295">
              <a:lnSpc>
                <a:spcPct val="100000"/>
              </a:lnSpc>
              <a:spcBef>
                <a:spcPts val="254"/>
              </a:spcBef>
            </a:pPr>
            <a:r>
              <a:rPr dirty="0" sz="850" spc="-110">
                <a:solidFill>
                  <a:srgbClr val="1F1F1F"/>
                </a:solidFill>
                <a:latin typeface="Arial Black"/>
                <a:cs typeface="Arial Black"/>
              </a:rPr>
              <a:t>Valor</a:t>
            </a:r>
            <a:r>
              <a:rPr dirty="0" sz="850" spc="20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51515"/>
                </a:solidFill>
                <a:latin typeface="Arial Black"/>
                <a:cs typeface="Arial Black"/>
              </a:rPr>
              <a:t>Total</a:t>
            </a:r>
            <a:r>
              <a:rPr dirty="0" sz="850" spc="-10">
                <a:solidFill>
                  <a:srgbClr val="151515"/>
                </a:solidFill>
                <a:latin typeface="Arial Black"/>
                <a:cs typeface="Arial Black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Arial Black"/>
                <a:cs typeface="Arial Black"/>
              </a:rPr>
              <a:t>Anulado</a:t>
            </a:r>
            <a:r>
              <a:rPr dirty="0" sz="850">
                <a:solidFill>
                  <a:srgbClr val="1A1A1A"/>
                </a:solidFill>
                <a:latin typeface="Arial Black"/>
                <a:cs typeface="Arial Black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Arial Black"/>
                <a:cs typeface="Arial Black"/>
              </a:rPr>
              <a:t>R$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6290747" y="7746293"/>
            <a:ext cx="620395" cy="87249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algn="r" marR="12065">
              <a:lnSpc>
                <a:spcPct val="100000"/>
              </a:lnSpc>
              <a:spcBef>
                <a:spcPts val="400"/>
              </a:spcBef>
            </a:pPr>
            <a:r>
              <a:rPr dirty="0" sz="850" spc="-90">
                <a:latin typeface="Lucida Sans Unicode"/>
                <a:cs typeface="Lucida Sans Unicode"/>
              </a:rPr>
              <a:t>2.000.000,00</a:t>
            </a:r>
            <a:endParaRPr sz="850">
              <a:latin typeface="Lucida Sans Unicode"/>
              <a:cs typeface="Lucida Sans Unicode"/>
            </a:endParaRPr>
          </a:p>
          <a:p>
            <a:pPr algn="r" marR="5080">
              <a:lnSpc>
                <a:spcPct val="100000"/>
              </a:lnSpc>
              <a:spcBef>
                <a:spcPts val="295"/>
              </a:spcBef>
            </a:pPr>
            <a:r>
              <a:rPr dirty="0" sz="850" spc="-20">
                <a:solidFill>
                  <a:srgbClr val="0F0F0F"/>
                </a:solidFill>
                <a:latin typeface="Lucida Sans Unicode"/>
                <a:cs typeface="Lucida Sans Unicode"/>
              </a:rPr>
              <a:t>800.000,00</a:t>
            </a:r>
            <a:endParaRPr sz="850">
              <a:latin typeface="Lucida Sans Unicode"/>
              <a:cs typeface="Lucida Sans Unicode"/>
            </a:endParaRPr>
          </a:p>
          <a:p>
            <a:pPr algn="r" marR="8890">
              <a:lnSpc>
                <a:spcPct val="100000"/>
              </a:lnSpc>
              <a:spcBef>
                <a:spcPts val="325"/>
              </a:spcBef>
            </a:pPr>
            <a:r>
              <a:rPr dirty="0" sz="850" spc="-85">
                <a:solidFill>
                  <a:srgbClr val="0F0F0F"/>
                </a:solidFill>
                <a:latin typeface="Lucida Sans Unicode"/>
                <a:cs typeface="Lucida Sans Unicode"/>
              </a:rPr>
              <a:t>2.800.000,00</a:t>
            </a:r>
            <a:endParaRPr sz="850">
              <a:latin typeface="Lucida Sans Unicode"/>
              <a:cs typeface="Lucida Sans Unicode"/>
            </a:endParaRPr>
          </a:p>
          <a:p>
            <a:pPr marL="19685">
              <a:lnSpc>
                <a:spcPct val="100000"/>
              </a:lnSpc>
              <a:spcBef>
                <a:spcPts val="395"/>
              </a:spcBef>
            </a:pPr>
            <a:r>
              <a:rPr dirty="0" sz="850" spc="-110">
                <a:solidFill>
                  <a:srgbClr val="232323"/>
                </a:solidFill>
                <a:latin typeface="Arial Black"/>
                <a:cs typeface="Arial Black"/>
              </a:rPr>
              <a:t>6.000.000,00</a:t>
            </a:r>
            <a:endParaRPr sz="850">
              <a:latin typeface="Arial Black"/>
              <a:cs typeface="Arial Black"/>
            </a:endParaRPr>
          </a:p>
          <a:p>
            <a:pPr marL="22860">
              <a:lnSpc>
                <a:spcPct val="100000"/>
              </a:lnSpc>
              <a:spcBef>
                <a:spcPts val="250"/>
              </a:spcBef>
            </a:pPr>
            <a:r>
              <a:rPr dirty="0" sz="850" spc="-114">
                <a:solidFill>
                  <a:srgbClr val="181818"/>
                </a:solidFill>
                <a:latin typeface="Arial Black"/>
                <a:cs typeface="Arial Black"/>
              </a:rPr>
              <a:t>6.000.000.00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435857" y="9719993"/>
            <a:ext cx="508634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10">
                <a:latin typeface="Lucida Sans Unicode"/>
                <a:cs typeface="Lucida Sans Unicode"/>
              </a:rPr>
              <a:t>Página</a:t>
            </a:r>
            <a:r>
              <a:rPr dirty="0" sz="600" spc="-25">
                <a:latin typeface="Lucida Sans Unicode"/>
                <a:cs typeface="Lucida Sans Unicode"/>
              </a:rPr>
              <a:t> </a:t>
            </a:r>
            <a:r>
              <a:rPr dirty="0" sz="600" spc="-10">
                <a:latin typeface="Lucida Sans Unicode"/>
                <a:cs typeface="Lucida Sans Unicode"/>
              </a:rPr>
              <a:t>1</a:t>
            </a:r>
            <a:r>
              <a:rPr dirty="0" sz="600" spc="-95">
                <a:latin typeface="Lucida Sans Unicode"/>
                <a:cs typeface="Lucida Sans Unicode"/>
              </a:rPr>
              <a:t> </a:t>
            </a:r>
            <a:r>
              <a:rPr dirty="0" sz="600" spc="-10">
                <a:solidFill>
                  <a:srgbClr val="3F3F3F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55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181818"/>
                </a:solidFill>
                <a:latin typeface="Lucida Sans Unicode"/>
                <a:cs typeface="Lucida Sans Unicode"/>
              </a:rPr>
              <a:t>2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0040" y="9714416"/>
            <a:ext cx="6711696" cy="13708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6511" y="173634"/>
            <a:ext cx="755904" cy="755464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618232" y="2508567"/>
            <a:ext cx="1972310" cy="0"/>
          </a:xfrm>
          <a:custGeom>
            <a:avLst/>
            <a:gdLst/>
            <a:ahLst/>
            <a:cxnLst/>
            <a:rect l="l" t="t" r="r" b="b"/>
            <a:pathLst>
              <a:path w="1972310" h="0">
                <a:moveTo>
                  <a:pt x="0" y="0"/>
                </a:moveTo>
                <a:lnTo>
                  <a:pt x="1972056" y="0"/>
                </a:lnTo>
              </a:path>
            </a:pathLst>
          </a:custGeom>
          <a:ln w="9138">
            <a:solidFill>
              <a:srgbClr val="3F3F3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34695" y="1098165"/>
            <a:ext cx="6718300" cy="0"/>
          </a:xfrm>
          <a:custGeom>
            <a:avLst/>
            <a:gdLst/>
            <a:ahLst/>
            <a:cxnLst/>
            <a:rect l="l" t="t" r="r" b="b"/>
            <a:pathLst>
              <a:path w="6718300" h="0">
                <a:moveTo>
                  <a:pt x="0" y="0"/>
                </a:moveTo>
                <a:lnTo>
                  <a:pt x="6717792" y="0"/>
                </a:lnTo>
              </a:path>
            </a:pathLst>
          </a:custGeom>
          <a:ln w="21323">
            <a:solidFill>
              <a:srgbClr val="363636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608248" y="1165174"/>
            <a:ext cx="4794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65">
                <a:solidFill>
                  <a:srgbClr val="1F1F1F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2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343434"/>
                </a:solidFill>
                <a:latin typeface="Lucida Sans Unicode"/>
                <a:cs typeface="Lucida Sans Unicode"/>
              </a:rPr>
              <a:t>3º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83838"/>
                </a:solidFill>
                <a:latin typeface="Lucida Sans Unicode"/>
                <a:cs typeface="Lucida Sans Unicode"/>
              </a:rPr>
              <a:t>-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149022" y="127173"/>
            <a:ext cx="3204845" cy="5803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 spc="10">
                <a:solidFill>
                  <a:srgbClr val="1C1C1C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50" spc="16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1250">
                <a:solidFill>
                  <a:srgbClr val="1F1F1F"/>
                </a:solidFill>
                <a:latin typeface="Lucida Sans Unicode"/>
                <a:cs typeface="Lucida Sans Unicode"/>
              </a:rPr>
              <a:t>MUNICIPAL</a:t>
            </a:r>
            <a:r>
              <a:rPr dirty="0" sz="1250" spc="1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10">
                <a:solidFill>
                  <a:srgbClr val="232323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111111"/>
                </a:solidFill>
                <a:latin typeface="Lucida Sans Unicode"/>
                <a:cs typeface="Lucida Sans Unicode"/>
              </a:rPr>
              <a:t>SEROPEDICA</a:t>
            </a:r>
            <a:endParaRPr sz="1250">
              <a:latin typeface="Lucida Sans Unicode"/>
              <a:cs typeface="Lucida Sans Unicode"/>
            </a:endParaRPr>
          </a:p>
          <a:p>
            <a:pPr marL="17145" marR="2018664">
              <a:lnSpc>
                <a:spcPct val="119900"/>
              </a:lnSpc>
              <a:spcBef>
                <a:spcPts val="420"/>
              </a:spcBef>
            </a:pPr>
            <a:r>
              <a:rPr dirty="0" sz="850" spc="-10">
                <a:solidFill>
                  <a:srgbClr val="1C1C1C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2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C1C1C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5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12121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40">
                <a:solidFill>
                  <a:srgbClr val="161616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-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218360" y="1165174"/>
            <a:ext cx="3475990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solidFill>
                  <a:srgbClr val="131313"/>
                </a:solidFill>
                <a:latin typeface="Lucida Sans Unicode"/>
                <a:cs typeface="Lucida Sans Unicode"/>
              </a:rPr>
              <a:t>Revogadas</a:t>
            </a:r>
            <a:r>
              <a:rPr dirty="0" sz="800" spc="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1D1D1D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0C0C0C"/>
                </a:solidFill>
                <a:latin typeface="Lucida Sans Unicode"/>
                <a:cs typeface="Lucida Sans Unicode"/>
              </a:rPr>
              <a:t>disposições</a:t>
            </a:r>
            <a:r>
              <a:rPr dirty="0" sz="800" spc="10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1C1C1C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-4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131313"/>
                </a:solidFill>
                <a:latin typeface="Lucida Sans Unicode"/>
                <a:cs typeface="Lucida Sans Unicode"/>
              </a:rPr>
              <a:t>contrário.</a:t>
            </a:r>
            <a:r>
              <a:rPr dirty="0" sz="80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111111"/>
                </a:solidFill>
                <a:latin typeface="Lucida Sans Unicode"/>
                <a:cs typeface="Lucida Sans Unicode"/>
              </a:rPr>
              <a:t>Publique-</a:t>
            </a:r>
            <a:r>
              <a:rPr dirty="0" sz="800" spc="-10">
                <a:solidFill>
                  <a:srgbClr val="111111"/>
                </a:solidFill>
                <a:latin typeface="Lucida Sans Unicode"/>
                <a:cs typeface="Lucida Sans Unicode"/>
              </a:rPr>
              <a:t>se,</a:t>
            </a:r>
            <a:r>
              <a:rPr dirty="0" sz="800" spc="8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262626"/>
                </a:solidFill>
                <a:latin typeface="Lucida Sans Unicode"/>
                <a:cs typeface="Lucida Sans Unicode"/>
              </a:rPr>
              <a:t>afixe-</a:t>
            </a:r>
            <a:r>
              <a:rPr dirty="0" sz="800" spc="-55">
                <a:solidFill>
                  <a:srgbClr val="262626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4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82828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8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0">
                <a:solidFill>
                  <a:srgbClr val="1D1D1D"/>
                </a:solidFill>
                <a:latin typeface="Lucida Sans Unicode"/>
                <a:cs typeface="Lucida Sans Unicode"/>
              </a:rPr>
              <a:t>cumpra-</a:t>
            </a:r>
            <a:r>
              <a:rPr dirty="0" sz="800" spc="-25">
                <a:solidFill>
                  <a:srgbClr val="1D1D1D"/>
                </a:solidFill>
                <a:latin typeface="Lucida Sans Unicode"/>
                <a:cs typeface="Lucida Sans Unicode"/>
              </a:rPr>
              <a:t>se.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523850" y="1926476"/>
            <a:ext cx="21342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65">
                <a:solidFill>
                  <a:srgbClr val="1F1F1F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81818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11111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15">
                <a:solidFill>
                  <a:srgbClr val="11111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B2B2B"/>
                </a:solidFill>
                <a:latin typeface="Lucida Sans Unicode"/>
                <a:cs typeface="Lucida Sans Unicode"/>
              </a:rPr>
              <a:t>19</a:t>
            </a:r>
            <a:r>
              <a:rPr dirty="0" sz="850" spc="260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D1D1D"/>
                </a:solidFill>
                <a:latin typeface="Lucida Sans Unicode"/>
                <a:cs typeface="Lucida Sans Unicode"/>
              </a:rPr>
              <a:t>dezembro,</a:t>
            </a:r>
            <a:r>
              <a:rPr dirty="0" sz="850" spc="-1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2025</a:t>
            </a:r>
            <a:endParaRPr sz="85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2026-01-08T22:20:18Z</dcterms:created>
  <dcterms:modified xsi:type="dcterms:W3CDTF">2026-01-08T22:20:18Z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2025-12-19T00:00:00Z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2026-01-08T00:00:00Z</vt:filetime>
  </property>
  <property fmtid="{D5CDD505-2E9C-101B-9397-08002B2CF9AE}" pid="5" name="Producer">
    <vt:lpwstr>Scanner System Image Conversion</vt:lpwstr>
  </property>
</Properties>
</file>