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05815" y="233679"/>
            <a:ext cx="959339" cy="88074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14950" y="395604"/>
            <a:ext cx="961694" cy="68897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02004" y="415543"/>
            <a:ext cx="5971540" cy="660780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911225" marR="2509520">
              <a:lnSpc>
                <a:spcPct val="110100"/>
              </a:lnSpc>
              <a:spcBef>
                <a:spcPts val="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2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LEI</a:t>
            </a:r>
            <a:r>
              <a:rPr dirty="0" sz="1100" spc="-10" b="1">
                <a:latin typeface="Times New Roman"/>
                <a:cs typeface="Times New Roman"/>
              </a:rPr>
              <a:t> MUNICIPAL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Nº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933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29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DEZEMBRO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2025</a:t>
            </a:r>
            <a:endParaRPr sz="1100">
              <a:latin typeface="Times New Roman"/>
              <a:cs typeface="Times New Roman"/>
            </a:endParaRPr>
          </a:p>
          <a:p>
            <a:pPr algn="just" marL="2353310" marR="6985" indent="986155">
              <a:lnSpc>
                <a:spcPct val="95900"/>
              </a:lnSpc>
              <a:spcBef>
                <a:spcPts val="1255"/>
              </a:spcBef>
            </a:pPr>
            <a:r>
              <a:rPr dirty="0" sz="1100" b="1">
                <a:latin typeface="Times New Roman"/>
                <a:cs typeface="Times New Roman"/>
              </a:rPr>
              <a:t>ESTIMA</a:t>
            </a:r>
            <a:r>
              <a:rPr dirty="0" sz="1100" spc="330" b="1">
                <a:latin typeface="Times New Roman"/>
                <a:cs typeface="Times New Roman"/>
              </a:rPr>
              <a:t>  </a:t>
            </a:r>
            <a:r>
              <a:rPr dirty="0" sz="1100" b="1">
                <a:latin typeface="Times New Roman"/>
                <a:cs typeface="Times New Roman"/>
              </a:rPr>
              <a:t>A</a:t>
            </a:r>
            <a:r>
              <a:rPr dirty="0" sz="1100" spc="330" b="1">
                <a:latin typeface="Times New Roman"/>
                <a:cs typeface="Times New Roman"/>
              </a:rPr>
              <a:t>  </a:t>
            </a:r>
            <a:r>
              <a:rPr dirty="0" sz="1100" b="1">
                <a:latin typeface="Times New Roman"/>
                <a:cs typeface="Times New Roman"/>
              </a:rPr>
              <a:t>RECEITA</a:t>
            </a:r>
            <a:r>
              <a:rPr dirty="0" sz="1100" spc="330" b="1">
                <a:latin typeface="Times New Roman"/>
                <a:cs typeface="Times New Roman"/>
              </a:rPr>
              <a:t> 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335" b="1">
                <a:latin typeface="Times New Roman"/>
                <a:cs typeface="Times New Roman"/>
              </a:rPr>
              <a:t>  </a:t>
            </a:r>
            <a:r>
              <a:rPr dirty="0" sz="1100" b="1">
                <a:latin typeface="Times New Roman"/>
                <a:cs typeface="Times New Roman"/>
              </a:rPr>
              <a:t>FIXA</a:t>
            </a:r>
            <a:r>
              <a:rPr dirty="0" sz="1100" spc="330" b="1">
                <a:latin typeface="Times New Roman"/>
                <a:cs typeface="Times New Roman"/>
              </a:rPr>
              <a:t>  </a:t>
            </a:r>
            <a:r>
              <a:rPr dirty="0" sz="1100" spc="-50" b="1">
                <a:latin typeface="Times New Roman"/>
                <a:cs typeface="Times New Roman"/>
              </a:rPr>
              <a:t>A </a:t>
            </a:r>
            <a:r>
              <a:rPr dirty="0" sz="1100" b="1">
                <a:latin typeface="Times New Roman"/>
                <a:cs typeface="Times New Roman"/>
              </a:rPr>
              <a:t>DESPESA</a:t>
            </a:r>
            <a:r>
              <a:rPr dirty="0" sz="1100" spc="15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DO</a:t>
            </a:r>
            <a:r>
              <a:rPr dirty="0" sz="1100" spc="16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MUNICIPIO</a:t>
            </a:r>
            <a:r>
              <a:rPr dirty="0" sz="1100" spc="16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15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SEROPÉDICA</a:t>
            </a:r>
            <a:r>
              <a:rPr dirty="0" sz="1100" spc="15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PARA</a:t>
            </a:r>
            <a:r>
              <a:rPr dirty="0" sz="1100" spc="145" b="1">
                <a:latin typeface="Times New Roman"/>
                <a:cs typeface="Times New Roman"/>
              </a:rPr>
              <a:t> </a:t>
            </a:r>
            <a:r>
              <a:rPr dirty="0" sz="1100" spc="-50" b="1">
                <a:latin typeface="Times New Roman"/>
                <a:cs typeface="Times New Roman"/>
              </a:rPr>
              <a:t>O </a:t>
            </a:r>
            <a:r>
              <a:rPr dirty="0" sz="1100" spc="-10" b="1">
                <a:latin typeface="Times New Roman"/>
                <a:cs typeface="Times New Roman"/>
              </a:rPr>
              <a:t>EXERCÍCIO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10" b="1">
                <a:latin typeface="Times New Roman"/>
                <a:cs typeface="Times New Roman"/>
              </a:rPr>
              <a:t> 2026.</a:t>
            </a:r>
            <a:endParaRPr sz="1100">
              <a:latin typeface="Times New Roman"/>
              <a:cs typeface="Times New Roman"/>
            </a:endParaRPr>
          </a:p>
          <a:p>
            <a:pPr algn="just" marL="12700" marR="6350" indent="673100">
              <a:lnSpc>
                <a:spcPct val="95900"/>
              </a:lnSpc>
              <a:spcBef>
                <a:spcPts val="1240"/>
              </a:spcBef>
            </a:pP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PREFEITO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MUNICÍPIO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 </a:t>
            </a:r>
            <a:r>
              <a:rPr dirty="0" sz="1100" spc="-10">
                <a:latin typeface="Times New Roman"/>
                <a:cs typeface="Times New Roman"/>
              </a:rPr>
              <a:t>SEROPÉDICA,</a:t>
            </a:r>
            <a:r>
              <a:rPr dirty="0" sz="1100">
                <a:latin typeface="Times New Roman"/>
                <a:cs typeface="Times New Roman"/>
              </a:rPr>
              <a:t> Estado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Rio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Janeiro,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uso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suas </a:t>
            </a:r>
            <a:r>
              <a:rPr dirty="0" sz="1100">
                <a:latin typeface="Times New Roman"/>
                <a:cs typeface="Times New Roman"/>
              </a:rPr>
              <a:t>atribuições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legais,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faz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saber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que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Câmara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Vereadores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Seropédica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aprovou,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eu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sanciono 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promulgo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a </a:t>
            </a:r>
            <a:r>
              <a:rPr dirty="0" sz="1100">
                <a:latin typeface="Times New Roman"/>
                <a:cs typeface="Times New Roman"/>
              </a:rPr>
              <a:t>seguinte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lei:</a:t>
            </a:r>
            <a:endParaRPr sz="1100">
              <a:latin typeface="Times New Roman"/>
              <a:cs typeface="Times New Roman"/>
            </a:endParaRPr>
          </a:p>
          <a:p>
            <a:pPr algn="ctr" marL="2679700" marR="2672715" indent="-1905">
              <a:lnSpc>
                <a:spcPct val="192000"/>
              </a:lnSpc>
              <a:spcBef>
                <a:spcPts val="25"/>
              </a:spcBef>
            </a:pPr>
            <a:r>
              <a:rPr dirty="0" sz="1100" b="1">
                <a:latin typeface="Times New Roman"/>
                <a:cs typeface="Times New Roman"/>
              </a:rPr>
              <a:t>Seção </a:t>
            </a:r>
            <a:r>
              <a:rPr dirty="0" sz="1100" spc="-50" b="1">
                <a:latin typeface="Times New Roman"/>
                <a:cs typeface="Times New Roman"/>
              </a:rPr>
              <a:t>I </a:t>
            </a:r>
            <a:r>
              <a:rPr dirty="0" sz="1100" b="1">
                <a:latin typeface="Times New Roman"/>
                <a:cs typeface="Times New Roman"/>
              </a:rPr>
              <a:t>Capítulo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spc="-50" b="1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00"/>
              </a:spcBef>
            </a:pPr>
            <a:r>
              <a:rPr dirty="0" sz="1100" b="1">
                <a:latin typeface="Times New Roman"/>
                <a:cs typeface="Times New Roman"/>
              </a:rPr>
              <a:t>DISPOSIÇÕES</a:t>
            </a:r>
            <a:r>
              <a:rPr dirty="0" sz="1100" spc="-5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GERAIS</a:t>
            </a:r>
            <a:endParaRPr sz="1100">
              <a:latin typeface="Times New Roman"/>
              <a:cs typeface="Times New Roman"/>
            </a:endParaRPr>
          </a:p>
          <a:p>
            <a:pPr algn="just" marL="12700" marR="5080" indent="913765">
              <a:lnSpc>
                <a:spcPct val="95900"/>
              </a:lnSpc>
              <a:spcBef>
                <a:spcPts val="1240"/>
              </a:spcBef>
            </a:pPr>
            <a:r>
              <a:rPr dirty="0" sz="1100" b="1">
                <a:latin typeface="Times New Roman"/>
                <a:cs typeface="Times New Roman"/>
              </a:rPr>
              <a:t>Art.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1º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Esta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Lei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estima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Receita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527.746.000,00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</a:t>
            </a:r>
            <a:r>
              <a:rPr dirty="0" sz="1100" b="1">
                <a:latin typeface="Times New Roman"/>
                <a:cs typeface="Times New Roman"/>
              </a:rPr>
              <a:t>Quinhentos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vinte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sete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milhões </a:t>
            </a:r>
            <a:r>
              <a:rPr dirty="0" sz="1100" b="1">
                <a:latin typeface="Times New Roman"/>
                <a:cs typeface="Times New Roman"/>
              </a:rPr>
              <a:t>setecentas</a:t>
            </a:r>
            <a:r>
              <a:rPr dirty="0" sz="1100" spc="19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19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quarenta</a:t>
            </a:r>
            <a:r>
              <a:rPr dirty="0" sz="1100" spc="19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18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seis</a:t>
            </a:r>
            <a:r>
              <a:rPr dirty="0" sz="1100" spc="204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mil</a:t>
            </a:r>
            <a:r>
              <a:rPr dirty="0" sz="1100" spc="19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reais)</a:t>
            </a:r>
            <a:r>
              <a:rPr dirty="0" sz="1100" spc="17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fixa</a:t>
            </a:r>
            <a:r>
              <a:rPr dirty="0" sz="1100" spc="1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Despesa,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já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excluindo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1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deduções,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valor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R$ </a:t>
            </a:r>
            <a:r>
              <a:rPr dirty="0" sz="1100" b="1">
                <a:latin typeface="Times New Roman"/>
                <a:cs typeface="Times New Roman"/>
              </a:rPr>
              <a:t>505.345.000,00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(Quinhentos</a:t>
            </a:r>
            <a:r>
              <a:rPr dirty="0" sz="1100" spc="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cinco</a:t>
            </a:r>
            <a:r>
              <a:rPr dirty="0" sz="1100" spc="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milhões,</a:t>
            </a:r>
            <a:r>
              <a:rPr dirty="0" sz="1100" spc="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trezentos</a:t>
            </a:r>
            <a:r>
              <a:rPr dirty="0" sz="1100" spc="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quarenta</a:t>
            </a:r>
            <a:r>
              <a:rPr dirty="0" sz="1100" spc="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cinco</a:t>
            </a:r>
            <a:r>
              <a:rPr dirty="0" sz="1100" spc="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mil</a:t>
            </a:r>
            <a:r>
              <a:rPr dirty="0" sz="1100" spc="2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reais)</a:t>
            </a:r>
            <a:r>
              <a:rPr dirty="0" sz="1100">
                <a:latin typeface="Times New Roman"/>
                <a:cs typeface="Times New Roman"/>
              </a:rPr>
              <a:t>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Município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de </a:t>
            </a:r>
            <a:r>
              <a:rPr dirty="0" sz="1100">
                <a:latin typeface="Times New Roman"/>
                <a:cs typeface="Times New Roman"/>
              </a:rPr>
              <a:t>Seropédica,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para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exercício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2026,</a:t>
            </a:r>
            <a:r>
              <a:rPr dirty="0" sz="1100" spc="2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abrangendo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orçamento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referente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aos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Poderes</a:t>
            </a:r>
            <a:r>
              <a:rPr dirty="0" sz="1100" spc="3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Executivo</a:t>
            </a:r>
            <a:r>
              <a:rPr dirty="0" sz="1100" spc="290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e </a:t>
            </a:r>
            <a:r>
              <a:rPr dirty="0" sz="1100">
                <a:latin typeface="Times New Roman"/>
                <a:cs typeface="Times New Roman"/>
              </a:rPr>
              <a:t>Legislativo,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inclusive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empresas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instituídas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mantidas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pelo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Público.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35"/>
              </a:spcBef>
            </a:pPr>
            <a:r>
              <a:rPr dirty="0" sz="1100" b="1">
                <a:latin typeface="Times New Roman"/>
                <a:cs typeface="Times New Roman"/>
              </a:rPr>
              <a:t>Capítulo</a:t>
            </a:r>
            <a:r>
              <a:rPr dirty="0" sz="1100" spc="-25" b="1">
                <a:latin typeface="Times New Roman"/>
                <a:cs typeface="Times New Roman"/>
              </a:rPr>
              <a:t> II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00"/>
              </a:spcBef>
            </a:pPr>
            <a:r>
              <a:rPr dirty="0" sz="1100" b="1">
                <a:latin typeface="Times New Roman"/>
                <a:cs typeface="Times New Roman"/>
              </a:rPr>
              <a:t>DO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ORÇAMENTO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FISCAL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10" b="1">
                <a:latin typeface="Times New Roman"/>
                <a:cs typeface="Times New Roman"/>
              </a:rPr>
              <a:t> SEGURIDADE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SOCIAL</a:t>
            </a:r>
            <a:endParaRPr sz="1100">
              <a:latin typeface="Times New Roman"/>
              <a:cs typeface="Times New Roman"/>
            </a:endParaRPr>
          </a:p>
          <a:p>
            <a:pPr marL="926465">
              <a:lnSpc>
                <a:spcPct val="100000"/>
              </a:lnSpc>
              <a:spcBef>
                <a:spcPts val="1190"/>
              </a:spcBef>
            </a:pPr>
            <a:r>
              <a:rPr dirty="0" sz="1100" b="1">
                <a:latin typeface="Times New Roman"/>
                <a:cs typeface="Times New Roman"/>
              </a:rPr>
              <a:t>Art.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2º</a:t>
            </a:r>
            <a:r>
              <a:rPr dirty="0" sz="1100" spc="-10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Ficam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estimadas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Receitas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fixadas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Despesas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igual </a:t>
            </a:r>
            <a:r>
              <a:rPr dirty="0" sz="1100" spc="-10">
                <a:latin typeface="Times New Roman"/>
                <a:cs typeface="Times New Roman"/>
              </a:rPr>
              <a:t>importância.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800"/>
              </a:lnSpc>
            </a:pPr>
            <a:r>
              <a:rPr dirty="0" sz="1100">
                <a:latin typeface="Times New Roman"/>
                <a:cs typeface="Times New Roman"/>
              </a:rPr>
              <a:t>Parágrafo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Único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Orçamento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Geral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Município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Seropédica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RJ,</a:t>
            </a:r>
            <a:r>
              <a:rPr dirty="0" sz="1100" spc="20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incluindo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Administrações </a:t>
            </a:r>
            <a:r>
              <a:rPr dirty="0" sz="1100">
                <a:latin typeface="Times New Roman"/>
                <a:cs typeface="Times New Roman"/>
              </a:rPr>
              <a:t>Indiretas,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para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exercício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2026,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estima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Receita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R$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527.746.000,00</a:t>
            </a:r>
            <a:r>
              <a:rPr dirty="0" sz="1100" spc="9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(Quinhentos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vinte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sete </a:t>
            </a:r>
            <a:r>
              <a:rPr dirty="0" sz="1100">
                <a:latin typeface="Times New Roman"/>
                <a:cs typeface="Times New Roman"/>
              </a:rPr>
              <a:t>milhões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setecentas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quarenta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seis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mil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reais),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fixa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Despesas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igual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valor,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excluindo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deduções </a:t>
            </a:r>
            <a:r>
              <a:rPr dirty="0" sz="1100">
                <a:latin typeface="Times New Roman"/>
                <a:cs typeface="Times New Roman"/>
              </a:rPr>
              <a:t>previstas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-20">
                <a:latin typeface="Times New Roman"/>
                <a:cs typeface="Times New Roman"/>
              </a:rPr>
              <a:t> Lei.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10795" indent="913765">
              <a:lnSpc>
                <a:spcPct val="95900"/>
              </a:lnSpc>
            </a:pPr>
            <a:r>
              <a:rPr dirty="0" sz="1100" b="1">
                <a:latin typeface="Times New Roman"/>
                <a:cs typeface="Times New Roman"/>
              </a:rPr>
              <a:t>Art.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3</a:t>
            </a:r>
            <a:r>
              <a:rPr dirty="0" sz="1100" spc="-4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º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receitas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Administração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Direta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Fundos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exceção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SEROPREVI,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serem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realizadas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mediante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arrecadação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tributos,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rendas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outras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receitas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correntes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capital,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na </a:t>
            </a:r>
            <a:r>
              <a:rPr dirty="0" sz="1100">
                <a:latin typeface="Times New Roman"/>
                <a:cs typeface="Times New Roman"/>
              </a:rPr>
              <a:t>forma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legislação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vigor,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apresentam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os seguintes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desdobramentos: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910132" y="7337425"/>
          <a:ext cx="5039360" cy="16814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85540"/>
                <a:gridCol w="1268094"/>
              </a:tblGrid>
              <a:tr h="196850">
                <a:tc>
                  <a:txBody>
                    <a:bodyPr/>
                    <a:lstStyle/>
                    <a:p>
                      <a:pPr marL="996315">
                        <a:lnSpc>
                          <a:spcPts val="1250"/>
                        </a:lnSpc>
                        <a:spcBef>
                          <a:spcPts val="195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DESCRIMINAÇÃO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DAS</a:t>
                      </a:r>
                      <a:r>
                        <a:rPr dirty="0" sz="11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RECEITAS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43815">
                        <a:lnSpc>
                          <a:spcPts val="1250"/>
                        </a:lnSpc>
                        <a:spcBef>
                          <a:spcPts val="195"/>
                        </a:spcBef>
                      </a:pP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R$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476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50"/>
                        </a:lnSpc>
                        <a:spcBef>
                          <a:spcPts val="170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RECEITAS</a:t>
                      </a:r>
                      <a:r>
                        <a:rPr dirty="0" sz="1100" spc="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CORRENTES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50"/>
                        </a:lnSpc>
                        <a:spcBef>
                          <a:spcPts val="170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509.126.000,00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43815" marR="1004569" indent="393065">
                        <a:lnSpc>
                          <a:spcPts val="126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RECEITAS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IMPOSTOS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TAXAS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CONTRIBUIÇÃO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MELHORIA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ts val="1310"/>
                        </a:lnSpc>
                        <a:spcBef>
                          <a:spcPts val="114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92.641.384,88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4478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6880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RECEITAS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CONTRIBUÇÕES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13.509.769,23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436880">
                        <a:lnSpc>
                          <a:spcPts val="1290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RECEITA PATRIMÔNIAL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90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5.247.020,12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6880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RECEITA</a:t>
                      </a:r>
                      <a:r>
                        <a:rPr dirty="0" sz="1100" spc="-7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INDUSTRIAL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5609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TRANSFERÊNCIAS</a:t>
                      </a:r>
                      <a:r>
                        <a:rPr dirty="0" sz="1100" spc="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CORRENTES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387.517.825,73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6880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OUTRAS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RECEITAS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CORRENTES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10.210.000,04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01114" y="415543"/>
            <a:ext cx="2567305" cy="6292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5815" y="233679"/>
            <a:ext cx="959339" cy="88074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14950" y="395604"/>
            <a:ext cx="961694" cy="688975"/>
          </a:xfrm>
          <a:prstGeom prst="rect">
            <a:avLst/>
          </a:prstGeom>
        </p:spPr>
      </p:pic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910132" y="1230122"/>
          <a:ext cx="5039360" cy="5542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85540"/>
                <a:gridCol w="1268094"/>
              </a:tblGrid>
              <a:tr h="193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65"/>
                        </a:lnSpc>
                        <a:spcBef>
                          <a:spcPts val="160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RECEITA</a:t>
                      </a:r>
                      <a:r>
                        <a:rPr dirty="0" sz="11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CAPITAL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65"/>
                        </a:lnSpc>
                        <a:spcBef>
                          <a:spcPts val="160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4.920.000,00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32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549910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ALIENAÇÃO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BENS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IMOVÉIS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4.600.000,00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54800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TRANSFERÊNCIA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CAPITAL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320.000,00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50"/>
                        </a:lnSpc>
                        <a:spcBef>
                          <a:spcPts val="170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RECEITA</a:t>
                      </a:r>
                      <a:r>
                        <a:rPr dirty="0" sz="1100" spc="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INTRA-ORÇAMENTÁRIA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50"/>
                        </a:lnSpc>
                        <a:spcBef>
                          <a:spcPts val="170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13.700.000,00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50"/>
                        </a:lnSpc>
                        <a:spcBef>
                          <a:spcPts val="170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sz="1100" spc="-3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PREVISTO</a:t>
                      </a:r>
                      <a:r>
                        <a:rPr dirty="0" sz="1100" spc="-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c/</a:t>
                      </a:r>
                      <a:r>
                        <a:rPr dirty="0" sz="11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Receita</a:t>
                      </a:r>
                      <a:r>
                        <a:rPr dirty="0" sz="1100" spc="-3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 b="1">
                          <a:latin typeface="Times New Roman"/>
                          <a:cs typeface="Times New Roman"/>
                        </a:rPr>
                        <a:t>extra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310"/>
                        </a:lnSpc>
                        <a:spcBef>
                          <a:spcPts val="1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527.746.000,00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43815">
                        <a:lnSpc>
                          <a:spcPts val="1250"/>
                        </a:lnSpc>
                        <a:spcBef>
                          <a:spcPts val="175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DEDUÇÕES</a:t>
                      </a:r>
                      <a:r>
                        <a:rPr dirty="0" sz="11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1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FUNDEB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50"/>
                        </a:lnSpc>
                        <a:spcBef>
                          <a:spcPts val="175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22.401.000,00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22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549910">
                        <a:lnSpc>
                          <a:spcPts val="1290"/>
                        </a:lnSpc>
                        <a:spcBef>
                          <a:spcPts val="145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FPM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90"/>
                        </a:lnSpc>
                        <a:spcBef>
                          <a:spcPts val="145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8.000.000,00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549910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ITR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549910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ICMS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12.000.000,00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549910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IPVA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1.900.000,00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9339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IPI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500.000,00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50"/>
                        </a:lnSpc>
                        <a:spcBef>
                          <a:spcPts val="170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RECEITAS</a:t>
                      </a:r>
                      <a:r>
                        <a:rPr dirty="0" sz="11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INCLUINDO</a:t>
                      </a:r>
                      <a:r>
                        <a:rPr dirty="0" sz="11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AS</a:t>
                      </a:r>
                      <a:r>
                        <a:rPr dirty="0" sz="11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DEDUÇÕES</a:t>
                      </a:r>
                      <a:r>
                        <a:rPr dirty="0" sz="11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P/</a:t>
                      </a:r>
                      <a:r>
                        <a:rPr dirty="0" sz="1100" spc="-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FUNDEB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50"/>
                        </a:lnSpc>
                        <a:spcBef>
                          <a:spcPts val="170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SEROPREVI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50"/>
                        </a:lnSpc>
                        <a:spcBef>
                          <a:spcPts val="170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27.000.000,00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50"/>
                        </a:lnSpc>
                        <a:spcBef>
                          <a:spcPts val="170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RECEITAS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100" spc="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SEROPREVI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103505">
                        <a:lnSpc>
                          <a:spcPts val="1250"/>
                        </a:lnSpc>
                        <a:spcBef>
                          <a:spcPts val="170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I-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RECEITAS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CONTRIBUIÇÃO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50"/>
                        </a:lnSpc>
                        <a:spcBef>
                          <a:spcPts val="170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12.300.000.00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algn="ctr" marL="113030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CONTRIBUIÇÃO</a:t>
                      </a:r>
                      <a:r>
                        <a:rPr dirty="0" sz="1100" spc="114"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SERVIDOR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ATIVO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/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CIVIL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12.250.000,00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algn="ctr" marL="259715">
                        <a:lnSpc>
                          <a:spcPts val="1275"/>
                        </a:lnSpc>
                        <a:spcBef>
                          <a:spcPts val="150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CONTRIBUIÇÃO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 SERVIDORES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INATIVOS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75"/>
                        </a:lnSpc>
                        <a:spcBef>
                          <a:spcPts val="150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50.000,00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marL="438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II-</a:t>
                      </a:r>
                      <a:r>
                        <a:rPr dirty="0" sz="1100" spc="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REMUNERAÇÕES</a:t>
                      </a:r>
                      <a:r>
                        <a:rPr dirty="0" sz="1100" spc="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sz="1100" spc="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INVESTIMENTOS</a:t>
                      </a:r>
                      <a:r>
                        <a:rPr dirty="0" sz="1100" spc="-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 b="1">
                          <a:latin typeface="Times New Roman"/>
                          <a:cs typeface="Times New Roman"/>
                        </a:rPr>
                        <a:t>RPPS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92125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4826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5895">
                <a:tc>
                  <a:txBody>
                    <a:bodyPr/>
                    <a:lstStyle/>
                    <a:p>
                      <a:pPr marL="436880">
                        <a:lnSpc>
                          <a:spcPts val="1275"/>
                        </a:lnSpc>
                        <a:spcBef>
                          <a:spcPts val="10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REMUNERAÇÃO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INVEST.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RENDA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VARIAVÉL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4826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4945">
                <a:tc>
                  <a:txBody>
                    <a:bodyPr/>
                    <a:lstStyle/>
                    <a:p>
                      <a:pPr marL="43815">
                        <a:lnSpc>
                          <a:spcPts val="1265"/>
                        </a:lnSpc>
                        <a:spcBef>
                          <a:spcPts val="170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III-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Indenizações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Restituições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65"/>
                        </a:lnSpc>
                        <a:spcBef>
                          <a:spcPts val="170"/>
                        </a:spcBef>
                      </a:pPr>
                      <a:r>
                        <a:rPr dirty="0" sz="1100" spc="-20" b="1">
                          <a:latin typeface="Times New Roman"/>
                          <a:cs typeface="Times New Roman"/>
                        </a:rPr>
                        <a:t>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159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382270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COMPENSAÇÕES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ENTRE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RGPS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RPPS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65"/>
                        </a:lnSpc>
                        <a:spcBef>
                          <a:spcPts val="160"/>
                        </a:spcBef>
                      </a:pPr>
                      <a:r>
                        <a:rPr dirty="0" sz="1100" b="1">
                          <a:latin typeface="Times New Roman"/>
                          <a:cs typeface="Times New Roman"/>
                        </a:rPr>
                        <a:t>III-</a:t>
                      </a:r>
                      <a:r>
                        <a:rPr dirty="0" sz="11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RECEITA</a:t>
                      </a:r>
                      <a:r>
                        <a:rPr dirty="0" sz="11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INTRA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 ORÇAMENTÁRIA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32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65"/>
                        </a:lnSpc>
                        <a:spcBef>
                          <a:spcPts val="160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13.700.000,00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0320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6880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CONTRIBUIÇÃO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PATRONAL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SERVIDOR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ATIVO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13.250.000,00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660">
                <a:tc>
                  <a:txBody>
                    <a:bodyPr/>
                    <a:lstStyle/>
                    <a:p>
                      <a:pPr marL="43815" marR="517525" indent="393065">
                        <a:lnSpc>
                          <a:spcPts val="126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CONTRIBUIÇÃO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REGIME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PARC.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DÉBITOS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310"/>
                        </a:lnSpc>
                        <a:spcBef>
                          <a:spcPts val="116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450.000,00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7955">
                    <a:lnL w="317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1217472" y="6930008"/>
            <a:ext cx="5336540" cy="3556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320290" marR="5080" indent="-2308225">
              <a:lnSpc>
                <a:spcPts val="1270"/>
              </a:lnSpc>
              <a:spcBef>
                <a:spcPts val="185"/>
              </a:spcBef>
            </a:pPr>
            <a:r>
              <a:rPr dirty="0" sz="1100" spc="-10" b="1">
                <a:latin typeface="Times New Roman"/>
                <a:cs typeface="Times New Roman"/>
              </a:rPr>
              <a:t>DISCRIMINAÇÃO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DESPESA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POR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UNIDADE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ADMINISTRAÇÃO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DIRETA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spc="-50" b="1">
                <a:latin typeface="Times New Roman"/>
                <a:cs typeface="Times New Roman"/>
              </a:rPr>
              <a:t>E </a:t>
            </a:r>
            <a:r>
              <a:rPr dirty="0" sz="1100" spc="-10" b="1">
                <a:latin typeface="Times New Roman"/>
                <a:cs typeface="Times New Roman"/>
              </a:rPr>
              <a:t>INDIRETA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943660" y="7436865"/>
          <a:ext cx="5408295" cy="16789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27170"/>
                <a:gridCol w="1296035"/>
              </a:tblGrid>
              <a:tr h="196215">
                <a:tc gridSpan="2">
                  <a:txBody>
                    <a:bodyPr/>
                    <a:lstStyle/>
                    <a:p>
                      <a:pPr algn="ctr">
                        <a:lnSpc>
                          <a:spcPts val="1265"/>
                        </a:lnSpc>
                        <a:spcBef>
                          <a:spcPts val="185"/>
                        </a:spcBef>
                      </a:pP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DESCRIMINAÇÃO</a:t>
                      </a:r>
                      <a:r>
                        <a:rPr dirty="0" sz="11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b="1">
                          <a:latin typeface="Times New Roman"/>
                          <a:cs typeface="Times New Roman"/>
                        </a:rPr>
                        <a:t>DAS</a:t>
                      </a:r>
                      <a:r>
                        <a:rPr dirty="0" sz="11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 b="1">
                          <a:latin typeface="Times New Roman"/>
                          <a:cs typeface="Times New Roman"/>
                        </a:rPr>
                        <a:t>DESPESAS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3495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3040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GASTOS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PREFEITURA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389.747.000,00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SAÚDE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69.931.500,00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 ASSISTÊNCIA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SOCIAL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2.556.000,00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43815">
                        <a:lnSpc>
                          <a:spcPts val="120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MUNI.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DIREITOS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CRIANÇA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DO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43815">
                        <a:lnSpc>
                          <a:spcPts val="125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ADOLESCENTE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75"/>
                        </a:lnSpc>
                        <a:spcBef>
                          <a:spcPts val="1180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60.000,00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986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SEROPREVI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27.000.000,00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CÂMARA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75"/>
                        </a:lnSpc>
                        <a:spcBef>
                          <a:spcPts val="14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15.004.000,00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84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01114" y="415543"/>
            <a:ext cx="2567305" cy="6292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5815" y="233679"/>
            <a:ext cx="959339" cy="88074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14950" y="395604"/>
            <a:ext cx="961694" cy="688975"/>
          </a:xfrm>
          <a:prstGeom prst="rect">
            <a:avLst/>
          </a:prstGeom>
        </p:spPr>
      </p:pic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943660" y="1228597"/>
          <a:ext cx="5408295" cy="21431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27170"/>
                <a:gridCol w="1296035"/>
              </a:tblGrid>
              <a:tr h="191770">
                <a:tc>
                  <a:txBody>
                    <a:bodyPr/>
                    <a:lstStyle/>
                    <a:p>
                      <a:pPr marL="43815">
                        <a:lnSpc>
                          <a:spcPts val="1290"/>
                        </a:lnSpc>
                        <a:spcBef>
                          <a:spcPts val="12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CONSERVAÇÃO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AMBIENTAL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90"/>
                        </a:lnSpc>
                        <a:spcBef>
                          <a:spcPts val="12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500.000,00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87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HABITAÇÃO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6.000,00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CEJUR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210.000,00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040">
                <a:tc>
                  <a:txBody>
                    <a:bodyPr/>
                    <a:lstStyle/>
                    <a:p>
                      <a:pPr marL="43815">
                        <a:lnSpc>
                          <a:spcPts val="1290"/>
                        </a:lnSpc>
                        <a:spcBef>
                          <a:spcPts val="13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IDOSO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145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1310"/>
                        </a:lnSpc>
                        <a:spcBef>
                          <a:spcPts val="11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80.500,00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397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43815" marR="913765">
                        <a:lnSpc>
                          <a:spcPts val="126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ESPECIAL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ORDEM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PÚBLICA-FUNESOP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1290"/>
                        </a:lnSpc>
                        <a:spcBef>
                          <a:spcPts val="1165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150.000,00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795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43815" marR="62230">
                        <a:lnSpc>
                          <a:spcPts val="126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DIREITOS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PESSOA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DEFICIENTE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DOENÇAS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RARAS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1310"/>
                        </a:lnSpc>
                        <a:spcBef>
                          <a:spcPts val="114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50.000,00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454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43815" marR="505459">
                        <a:lnSpc>
                          <a:spcPts val="126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REALIZAÇÃO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OBRAS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E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SERVIÇOS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ACESSIBILIDADE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ts val="1310"/>
                        </a:lnSpc>
                        <a:spcBef>
                          <a:spcPts val="1145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50.000,00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145415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93675">
                <a:tc>
                  <a:txBody>
                    <a:bodyPr/>
                    <a:lstStyle/>
                    <a:p>
                      <a:pPr marL="43815">
                        <a:lnSpc>
                          <a:spcPts val="1290"/>
                        </a:lnSpc>
                        <a:spcBef>
                          <a:spcPts val="140"/>
                        </a:spcBef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DAS</a:t>
                      </a:r>
                      <a:r>
                        <a:rPr dirty="0" sz="11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DESPESAS</a:t>
                      </a:r>
                      <a:r>
                        <a:rPr dirty="0" sz="11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FIXADA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NO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MUNICÍPIO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778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5104">
                <a:tc>
                  <a:txBody>
                    <a:bodyPr/>
                    <a:lstStyle/>
                    <a:p>
                      <a:pPr marL="43815">
                        <a:lnSpc>
                          <a:spcPts val="1300"/>
                        </a:lnSpc>
                        <a:spcBef>
                          <a:spcPts val="220"/>
                        </a:spcBef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(ADMINISTRAÇÃO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DIRETA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 INDIRETA)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7940">
                    <a:lnL w="9525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505.345.000,00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22860">
                    <a:lnL w="6350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902004" y="3519042"/>
            <a:ext cx="5967730" cy="5137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 indent="913765">
              <a:lnSpc>
                <a:spcPts val="1260"/>
              </a:lnSpc>
              <a:spcBef>
                <a:spcPts val="195"/>
              </a:spcBef>
            </a:pPr>
            <a:r>
              <a:rPr dirty="0" sz="1100" b="1">
                <a:latin typeface="Times New Roman"/>
                <a:cs typeface="Times New Roman"/>
              </a:rPr>
              <a:t>Art.</a:t>
            </a:r>
            <a:r>
              <a:rPr dirty="0" sz="1100" spc="49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4º</a:t>
            </a:r>
            <a:r>
              <a:rPr dirty="0" sz="1100" spc="455" b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4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45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despesas</a:t>
            </a:r>
            <a:r>
              <a:rPr dirty="0" sz="1100" spc="4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4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Administração</a:t>
            </a:r>
            <a:r>
              <a:rPr dirty="0" sz="1100" spc="45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Direta</a:t>
            </a:r>
            <a:r>
              <a:rPr dirty="0" sz="1100" spc="4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4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serem</a:t>
            </a:r>
            <a:r>
              <a:rPr dirty="0" sz="1100" spc="4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realizadas</a:t>
            </a:r>
            <a:r>
              <a:rPr dirty="0" sz="1100" spc="459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segundo</a:t>
            </a:r>
            <a:r>
              <a:rPr dirty="0" sz="1100" spc="459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as </a:t>
            </a:r>
            <a:r>
              <a:rPr dirty="0" sz="1100">
                <a:latin typeface="Times New Roman"/>
                <a:cs typeface="Times New Roman"/>
              </a:rPr>
              <a:t>discriminações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dos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anexos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apresentam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sua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composição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por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função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por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órgão,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conforme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os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seguintes desdobramentos:</a:t>
            </a:r>
            <a:endParaRPr sz="1100">
              <a:latin typeface="Times New Roman"/>
              <a:cs typeface="Times New Roman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913180" y="4348606"/>
          <a:ext cx="5257800" cy="363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6905"/>
                <a:gridCol w="2806064"/>
                <a:gridCol w="1734185"/>
              </a:tblGrid>
              <a:tr h="162560">
                <a:tc>
                  <a:txBody>
                    <a:bodyPr/>
                    <a:lstStyle/>
                    <a:p>
                      <a:pPr marL="68580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Código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Especificação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8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Total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 Fixado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8580">
                        <a:lnSpc>
                          <a:spcPts val="119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01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LEGISLATIVA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15.004.000,00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68580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03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ESSENCIAL</a:t>
                      </a:r>
                      <a:r>
                        <a:rPr dirty="0" sz="11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À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JUSTIÇA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055">
                        <a:lnSpc>
                          <a:spcPts val="1185"/>
                        </a:lnSpc>
                      </a:pP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8580">
                        <a:lnSpc>
                          <a:spcPts val="119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04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ADMINISTRAÇÃO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105.547.938,16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68580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06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SEGURANÇA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PÚBLICA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7.935.000,00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399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08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ASSISTÊNCIA</a:t>
                      </a:r>
                      <a:r>
                        <a:rPr dirty="0" sz="11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SOCIAL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ts val="127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2.358.000,00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8580">
                        <a:lnSpc>
                          <a:spcPts val="119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09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PREVIDÊNCIA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SOCIAL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27.000.000,00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68580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10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SAÚDE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74.145.658,46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11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TRABALHO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ts val="127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1.700.000,00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3355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12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EDUCAÇÃO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ts val="1270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211.457.000,00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8580">
                        <a:lnSpc>
                          <a:spcPts val="119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13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CULTURA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750.000,00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68580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15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URBANISMO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40.431.648,95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8580">
                        <a:lnSpc>
                          <a:spcPts val="119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16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HABITAÇÃO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8.000,00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68580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17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SANEAMENTO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7.700.000,00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8580">
                        <a:lnSpc>
                          <a:spcPts val="119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18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9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GESTÃO</a:t>
                      </a:r>
                      <a:r>
                        <a:rPr dirty="0" sz="11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AMBIENTAL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501.000,00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68580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20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AGRICULTURA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850.000,00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68580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23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8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COMÉRCIO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SERVIÇOS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6.000,00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8580">
                        <a:lnSpc>
                          <a:spcPts val="119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24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COMUNICAÇÕES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3195">
                <a:tc>
                  <a:txBody>
                    <a:bodyPr/>
                    <a:lstStyle/>
                    <a:p>
                      <a:pPr marL="68580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26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TRANSPORTES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87.369,53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4465">
                <a:tc>
                  <a:txBody>
                    <a:bodyPr/>
                    <a:lstStyle/>
                    <a:p>
                      <a:pPr marL="68580">
                        <a:lnSpc>
                          <a:spcPts val="119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27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DESPORTO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LAZER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9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3.763.384,90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marL="68580">
                        <a:lnSpc>
                          <a:spcPts val="1185"/>
                        </a:lnSpc>
                      </a:pP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99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118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RESERVA</a:t>
                      </a:r>
                      <a:r>
                        <a:rPr dirty="0" sz="11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CONTINGÊNCIA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6.000.000,00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4625">
                <a:tc gridSpan="2"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Total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505.345.000,00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02004" y="415543"/>
            <a:ext cx="3466465" cy="1308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911225" marR="5080">
              <a:lnSpc>
                <a:spcPct val="110100"/>
              </a:lnSpc>
              <a:spcBef>
                <a:spcPts val="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100" b="1">
                <a:latin typeface="Times New Roman"/>
                <a:cs typeface="Times New Roman"/>
              </a:rPr>
              <a:t>B –</a:t>
            </a:r>
            <a:r>
              <a:rPr dirty="0" sz="1100" spc="-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DESPESA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POR</a:t>
            </a:r>
            <a:r>
              <a:rPr dirty="0" sz="1100" spc="-25" b="1">
                <a:latin typeface="Times New Roman"/>
                <a:cs typeface="Times New Roman"/>
              </a:rPr>
              <a:t> </a:t>
            </a:r>
            <a:r>
              <a:rPr dirty="0" sz="1100" spc="-20" b="1">
                <a:latin typeface="Times New Roman"/>
                <a:cs typeface="Times New Roman"/>
              </a:rPr>
              <a:t>ORGÃO</a:t>
            </a:r>
            <a:endParaRPr sz="1100">
              <a:latin typeface="Times New Roman"/>
              <a:cs typeface="Times New Roman"/>
            </a:endParaRPr>
          </a:p>
          <a:p>
            <a:pPr algn="r" marR="229870">
              <a:lnSpc>
                <a:spcPct val="100000"/>
              </a:lnSpc>
              <a:spcBef>
                <a:spcPts val="1200"/>
              </a:spcBef>
            </a:pPr>
            <a:r>
              <a:rPr dirty="0" sz="1100" b="1">
                <a:latin typeface="Times New Roman"/>
                <a:cs typeface="Times New Roman"/>
              </a:rPr>
              <a:t>Seção </a:t>
            </a:r>
            <a:r>
              <a:rPr dirty="0" sz="1100" spc="-25" b="1">
                <a:latin typeface="Times New Roman"/>
                <a:cs typeface="Times New Roman"/>
              </a:rPr>
              <a:t>II</a:t>
            </a:r>
            <a:endParaRPr sz="11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14950" y="395604"/>
            <a:ext cx="961694" cy="688975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913180" y="1714753"/>
          <a:ext cx="5292725" cy="7195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5340"/>
                <a:gridCol w="3304540"/>
                <a:gridCol w="1092835"/>
              </a:tblGrid>
              <a:tr h="324485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CÓDIGO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ESPECIFICAÇÃO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1940" marR="275590" indent="34925">
                        <a:lnSpc>
                          <a:spcPts val="126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TOTAL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FIXADO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01.02.000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GABINETE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VICE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PREFEITO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340.000,00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01.03.000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PROCURADORIA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GERAL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MUNICIPIO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14.000.000,00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01.04.000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GOVERNO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5.000.000,00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01.05.000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126364">
                        <a:lnSpc>
                          <a:spcPts val="126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SEC.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PLANEJAMENTO,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DESENVOLVIMENTO SUSTENTÁVEL,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INDÚSTRIA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 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COMÉRCIO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1.215.000,00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885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01.06.000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ADMINISTRAÇÃO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24.000.000,00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01.07.000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 FAZENDA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22.400.000,00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01.08.000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SEC.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OBRAS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33.982.301,94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01.09.000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 EDUCAÇÃO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211.457.000,00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01.10.000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0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TRABALHO,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125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EMPREGO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RENDA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1.700.000,00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01.11.000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0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MEIO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AMBIENTE,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125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SUSTENTABILIDADE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BEM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ESTAR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ANIMAL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1.500.000,00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01.12.000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CONTROLADORIA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GERAL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1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MUNICÍPIO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01.13.000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SEC.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SERVIÇOS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PÚBLICOS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38.505.000,00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ts val="124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01.14.000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4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SEC.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SUPRIMENTOS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4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1.600.000,00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01.15.000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0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SEC.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MUN.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AÇÃO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SOCIAL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DIREITOS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125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HUMANOS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2.700.000,00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01.16.000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GABINETE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PREFEITO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6.767.698,06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01.18.000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SEC.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SEGURANÇA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ORDEM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PÚBLICA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6.330.000,00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01.31.000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05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SEC.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MUN.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CULTURA,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TURISMO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125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JUVENTUDE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1.750.000,00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01.34.000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SECRETÁRIA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ESPORTE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LAZER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4.000.000,00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01.35.000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DEFESA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CIVIL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1.500.000,00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258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01.36.000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194945">
                        <a:lnSpc>
                          <a:spcPts val="126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SEC.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MUNICIPAL.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AGRONEGÓCIOS,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PESCA,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COMÉRCIO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ABASTECIMENTO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1.500.000,00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68580">
                        <a:lnSpc>
                          <a:spcPts val="124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01.37.000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160020">
                        <a:lnSpc>
                          <a:spcPts val="126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DOS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DIREITOS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PESSOA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COM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 DEFICIÊNCIA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DOENÇAS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RARAS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50.000,00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417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01.38.000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SECRETARIA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DEFESA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DIREITOS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POLITICAS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31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PÚBLCAS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MULHER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DA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FAMILIA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1.100.000,00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417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01.39.000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SECRETARIA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DEFESA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DOS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DIREITOS</a:t>
                      </a:r>
                      <a:r>
                        <a:rPr dirty="0" sz="1100" spc="-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POLITICAS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DA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310"/>
                        </a:lnSpc>
                        <a:spcBef>
                          <a:spcPts val="25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PESSOA</a:t>
                      </a:r>
                      <a:r>
                        <a:rPr dirty="0" sz="11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IDOSA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500.000,00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417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01.41.000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SECRETARIA</a:t>
                      </a:r>
                      <a:r>
                        <a:rPr dirty="0" sz="11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MUNICIPAL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TRANSPORTES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50">
                          <a:latin typeface="Calibri"/>
                          <a:cs typeface="Calibri"/>
                        </a:rPr>
                        <a:t>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8580">
                        <a:lnSpc>
                          <a:spcPts val="1310"/>
                        </a:lnSpc>
                        <a:spcBef>
                          <a:spcPts val="20"/>
                        </a:spcBef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MOBILIDADE</a:t>
                      </a:r>
                      <a:r>
                        <a:rPr dirty="0" sz="11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URBANA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600.000,00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01.42.000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75"/>
                        </a:lnSpc>
                      </a:pPr>
                      <a:r>
                        <a:rPr dirty="0" sz="1100">
                          <a:latin typeface="Calibri"/>
                          <a:cs typeface="Calibri"/>
                        </a:rPr>
                        <a:t>SECRETARIA</a:t>
                      </a:r>
                      <a:r>
                        <a:rPr dirty="0" sz="11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MUNICIPAL</a:t>
                      </a:r>
                      <a:r>
                        <a:rPr dirty="0" sz="11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CIÊNCIA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>
                          <a:latin typeface="Calibri"/>
                          <a:cs typeface="Calibri"/>
                        </a:rPr>
                        <a:t>E</a:t>
                      </a:r>
                      <a:r>
                        <a:rPr dirty="0" sz="11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00" spc="-10">
                          <a:latin typeface="Calibri"/>
                          <a:cs typeface="Calibri"/>
                        </a:rPr>
                        <a:t>TECNOLOGIA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300.000,00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01.90.000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RESERVA</a:t>
                      </a:r>
                      <a:r>
                        <a:rPr dirty="0" sz="11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CONTINGÊNCIA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6.000.000,00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01114" y="415543"/>
            <a:ext cx="2567305" cy="6292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0100"/>
              </a:lnSpc>
              <a:spcBef>
                <a:spcPts val="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5815" y="233679"/>
            <a:ext cx="959339" cy="88074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14950" y="395604"/>
            <a:ext cx="961694" cy="688975"/>
          </a:xfrm>
          <a:prstGeom prst="rect">
            <a:avLst/>
          </a:prstGeom>
        </p:spPr>
      </p:pic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913180" y="1233169"/>
          <a:ext cx="5292725" cy="33839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15340"/>
                <a:gridCol w="3304540"/>
                <a:gridCol w="1092835"/>
              </a:tblGrid>
              <a:tr h="22225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02.01.000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CÂMARA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SEROPÉDICA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15.004.000,00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05.22.000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SAÚDE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69.931.500,00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07.23.000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 ASSISTÊNCIA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SOCIAL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2.556.000,00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09.24.000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918210">
                        <a:lnSpc>
                          <a:spcPts val="126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CRIANÇA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ADOLESCÊNCIA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60.000,00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2580"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11.25.000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 marR="81915">
                        <a:lnSpc>
                          <a:spcPts val="126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INSTITUTO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PREVIDENCIA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MUNICIPIO</a:t>
                      </a:r>
                      <a:r>
                        <a:rPr dirty="0" sz="1100" spc="-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DE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SEROPEDICA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27.000.000,00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algn="r" marR="118745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12.01.000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0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CONSERVAÇÃO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125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AMBIENTAL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 –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FUCONMAS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500.000,00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3520">
                <a:tc>
                  <a:txBody>
                    <a:bodyPr/>
                    <a:lstStyle/>
                    <a:p>
                      <a:pPr algn="r" marR="118745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14.01.000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HABITAÇÃO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FUMHABS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6.000,00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algn="r" marR="118745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16.01.000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0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CENTRO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ESTUDOS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JURIDICOS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MUNICIPAIS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126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CEJUR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210.000,00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2560">
                <a:tc>
                  <a:txBody>
                    <a:bodyPr/>
                    <a:lstStyle/>
                    <a:p>
                      <a:pPr algn="r" marR="118745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17.01.000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IDOSO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18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80.500,00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4485">
                <a:tc>
                  <a:txBody>
                    <a:bodyPr/>
                    <a:lstStyle/>
                    <a:p>
                      <a:pPr algn="r" marR="118745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18.01.000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0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ESPECIAL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DA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SECRETARIA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DE</a:t>
                      </a:r>
                      <a:r>
                        <a:rPr dirty="0" sz="11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0">
                          <a:latin typeface="Times New Roman"/>
                          <a:cs typeface="Times New Roman"/>
                        </a:rPr>
                        <a:t>ORDEM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ts val="125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PÚBLICA-FUNESOP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150.000,00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algn="r" marR="118745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38.01.000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ts val="1205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FUNDO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MUNICIPAL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PARA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REALIZAÇÃO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25">
                          <a:latin typeface="Times New Roman"/>
                          <a:cs typeface="Times New Roman"/>
                        </a:rPr>
                        <a:t>DE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68580" marR="885190">
                        <a:lnSpc>
                          <a:spcPts val="1260"/>
                        </a:lnSpc>
                      </a:pPr>
                      <a:r>
                        <a:rPr dirty="0" sz="1100">
                          <a:latin typeface="Times New Roman"/>
                          <a:cs typeface="Times New Roman"/>
                        </a:rPr>
                        <a:t>OBRAS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>
                          <a:latin typeface="Times New Roman"/>
                          <a:cs typeface="Times New Roman"/>
                        </a:rPr>
                        <a:t>SERVIÇOS</a:t>
                      </a:r>
                      <a:r>
                        <a:rPr dirty="0" sz="11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DESTINADOS</a:t>
                      </a:r>
                      <a:r>
                        <a:rPr dirty="0" sz="11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100" spc="-50">
                          <a:latin typeface="Times New Roman"/>
                          <a:cs typeface="Times New Roman"/>
                        </a:rPr>
                        <a:t>À </a:t>
                      </a: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ACESSIBILIDADE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50.000,00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177800">
                        <a:lnSpc>
                          <a:spcPts val="1230"/>
                        </a:lnSpc>
                      </a:pPr>
                      <a:r>
                        <a:rPr dirty="0" sz="1100" spc="-10">
                          <a:latin typeface="Times New Roman"/>
                          <a:cs typeface="Times New Roman"/>
                        </a:rPr>
                        <a:t>TOTAL</a:t>
                      </a: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ts val="1275"/>
                        </a:lnSpc>
                      </a:pPr>
                      <a:r>
                        <a:rPr dirty="0" sz="1100" spc="-10">
                          <a:latin typeface="Calibri"/>
                          <a:cs typeface="Calibri"/>
                        </a:rPr>
                        <a:t>505.345.000,00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  <a:solidFill>
                      <a:srgbClr val="BEBEBE"/>
                    </a:solidFill>
                  </a:tcPr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902004" y="4762626"/>
            <a:ext cx="5971540" cy="4207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spc="-10" b="1">
                <a:latin typeface="Times New Roman"/>
                <a:cs typeface="Times New Roman"/>
              </a:rPr>
              <a:t>ATUALIZAÇÃO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DAS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RECEITAS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E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DAS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DESPESAS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10795">
              <a:lnSpc>
                <a:spcPts val="1260"/>
              </a:lnSpc>
              <a:spcBef>
                <a:spcPts val="5"/>
              </a:spcBef>
            </a:pPr>
            <a:r>
              <a:rPr dirty="0" sz="1100">
                <a:latin typeface="Times New Roman"/>
                <a:cs typeface="Times New Roman"/>
              </a:rPr>
              <a:t>Art.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5º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Fica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Executivo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autorizado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tomar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medidas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necessárias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para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ajustar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orçamento </a:t>
            </a:r>
            <a:r>
              <a:rPr dirty="0" sz="1100">
                <a:latin typeface="Times New Roman"/>
                <a:cs typeface="Times New Roman"/>
              </a:rPr>
              <a:t>municipal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forma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obter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equilíbrio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gestão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financeira.</a:t>
            </a:r>
            <a:endParaRPr sz="1100">
              <a:latin typeface="Times New Roman"/>
              <a:cs typeface="Times New Roman"/>
            </a:endParaRPr>
          </a:p>
          <a:p>
            <a:pPr algn="just" marL="12700" marR="6350">
              <a:lnSpc>
                <a:spcPct val="95800"/>
              </a:lnSpc>
              <a:spcBef>
                <a:spcPts val="1235"/>
              </a:spcBef>
            </a:pPr>
            <a:r>
              <a:rPr dirty="0" sz="1100">
                <a:latin typeface="Times New Roman"/>
                <a:cs typeface="Times New Roman"/>
              </a:rPr>
              <a:t>Art.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6º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Fica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Executivo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autorizado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tomar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1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medidas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necessárias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para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ajustar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orçamento </a:t>
            </a:r>
            <a:r>
              <a:rPr dirty="0" sz="1100">
                <a:latin typeface="Times New Roman"/>
                <a:cs typeface="Times New Roman"/>
              </a:rPr>
              <a:t>municipal,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às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modificações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que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vierem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ocorrer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política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econômica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país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2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nas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finanças</a:t>
            </a:r>
            <a:r>
              <a:rPr dirty="0" sz="1100" spc="27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do </a:t>
            </a:r>
            <a:r>
              <a:rPr dirty="0" sz="1100">
                <a:latin typeface="Times New Roman"/>
                <a:cs typeface="Times New Roman"/>
              </a:rPr>
              <a:t>Município,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assim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como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autorizar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transpor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,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remanejar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utilizar,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total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parcialmente,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dotações </a:t>
            </a:r>
            <a:r>
              <a:rPr dirty="0" sz="1100">
                <a:latin typeface="Times New Roman"/>
                <a:cs typeface="Times New Roman"/>
              </a:rPr>
              <a:t>orçamentárias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aprovadas nesta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Lei,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créditos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adicionais,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mantida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estrutura programática, expressa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por </a:t>
            </a:r>
            <a:r>
              <a:rPr dirty="0" sz="1100">
                <a:latin typeface="Times New Roman"/>
                <a:cs typeface="Times New Roman"/>
              </a:rPr>
              <a:t>categoria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programação,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mesmo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limite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autorização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abertura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crédito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suplementar,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constante </a:t>
            </a:r>
            <a:r>
              <a:rPr dirty="0" sz="1100">
                <a:latin typeface="Times New Roman"/>
                <a:cs typeface="Times New Roman"/>
              </a:rPr>
              <a:t>nesta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Lei.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260"/>
              </a:lnSpc>
            </a:pPr>
            <a:r>
              <a:rPr dirty="0" sz="1100">
                <a:latin typeface="Times New Roman"/>
                <a:cs typeface="Times New Roman"/>
              </a:rPr>
              <a:t>§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1º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autorização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caput</a:t>
            </a:r>
            <a:r>
              <a:rPr dirty="0" sz="1100" spc="155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usada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decorrência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extinção,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transformação,</a:t>
            </a:r>
            <a:r>
              <a:rPr dirty="0" sz="1100" spc="16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transferência, </a:t>
            </a:r>
            <a:r>
              <a:rPr dirty="0" sz="1100">
                <a:latin typeface="Times New Roman"/>
                <a:cs typeface="Times New Roman"/>
              </a:rPr>
              <a:t>incorporação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desmembramento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órgãos,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entidade</a:t>
            </a:r>
            <a:r>
              <a:rPr dirty="0" sz="1100" spc="2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fundos,</a:t>
            </a:r>
            <a:r>
              <a:rPr dirty="0" sz="1100" spc="2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bem</a:t>
            </a:r>
            <a:r>
              <a:rPr dirty="0" sz="1100" spc="2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como</a:t>
            </a:r>
            <a:r>
              <a:rPr dirty="0" sz="1100" spc="2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alterações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254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suas </a:t>
            </a:r>
            <a:r>
              <a:rPr dirty="0" sz="1100">
                <a:latin typeface="Times New Roman"/>
                <a:cs typeface="Times New Roman"/>
              </a:rPr>
              <a:t>competências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10">
                <a:latin typeface="Times New Roman"/>
                <a:cs typeface="Times New Roman"/>
              </a:rPr>
              <a:t> atribuições.</a:t>
            </a: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  <a:spcBef>
                <a:spcPts val="1235"/>
              </a:spcBef>
            </a:pPr>
            <a:r>
              <a:rPr dirty="0" sz="1100">
                <a:latin typeface="Times New Roman"/>
                <a:cs typeface="Times New Roman"/>
              </a:rPr>
              <a:t>§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2º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Executivo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poderá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atualizar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agosto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2026,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valores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constantes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desta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Lei,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base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de </a:t>
            </a:r>
            <a:r>
              <a:rPr dirty="0" sz="1100">
                <a:latin typeface="Times New Roman"/>
                <a:cs typeface="Times New Roman"/>
              </a:rPr>
              <a:t>índice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oficial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inflação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acumulada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publicada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pela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Fundação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Getúlio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Vargas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janeiro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julho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2025, </a:t>
            </a:r>
            <a:r>
              <a:rPr dirty="0" sz="1100">
                <a:latin typeface="Times New Roman"/>
                <a:cs typeface="Times New Roman"/>
              </a:rPr>
              <a:t>levando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consideração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comportamento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receita.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6985">
              <a:lnSpc>
                <a:spcPct val="95900"/>
              </a:lnSpc>
              <a:spcBef>
                <a:spcPts val="5"/>
              </a:spcBef>
            </a:pPr>
            <a:r>
              <a:rPr dirty="0" sz="1100">
                <a:latin typeface="Times New Roman"/>
                <a:cs typeface="Times New Roman"/>
              </a:rPr>
              <a:t>§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2º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7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Considera-</a:t>
            </a:r>
            <a:r>
              <a:rPr dirty="0" sz="1100">
                <a:latin typeface="Times New Roman"/>
                <a:cs typeface="Times New Roman"/>
              </a:rPr>
              <a:t>se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abrangida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pela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hipótese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descrita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 i="1">
                <a:latin typeface="Times New Roman"/>
                <a:cs typeface="Times New Roman"/>
              </a:rPr>
              <a:t>caput</a:t>
            </a:r>
            <a:r>
              <a:rPr dirty="0" sz="1100" spc="95" i="1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necessidade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retificação</a:t>
            </a:r>
            <a:r>
              <a:rPr dirty="0" sz="1100" spc="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desta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Lei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em </a:t>
            </a:r>
            <a:r>
              <a:rPr dirty="0" sz="1100">
                <a:latin typeface="Times New Roman"/>
                <a:cs typeface="Times New Roman"/>
              </a:rPr>
              <a:t>decorrência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regulamentação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Orçamento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Impositivo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função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eventuais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alterações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LDO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do PPA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260"/>
              </a:lnSpc>
            </a:pPr>
            <a:r>
              <a:rPr dirty="0" sz="1100">
                <a:latin typeface="Times New Roman"/>
                <a:cs typeface="Times New Roman"/>
              </a:rPr>
              <a:t>Art.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7º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Ficam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criadas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contas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dedução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receita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(9711.51.1.1.001,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9711.52.1.1.001,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9721.50.0.1.001, </a:t>
            </a:r>
            <a:r>
              <a:rPr dirty="0" sz="1100">
                <a:latin typeface="Times New Roman"/>
                <a:cs typeface="Times New Roman"/>
              </a:rPr>
              <a:t>9721.51.0.1.001,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9721.52.0.1.001)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caráter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contábil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Município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respectivas</a:t>
            </a:r>
            <a:r>
              <a:rPr dirty="0" sz="1100" spc="-10">
                <a:latin typeface="Times New Roman"/>
                <a:cs typeface="Times New Roman"/>
              </a:rPr>
              <a:t> contrapartidas.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14950" y="395604"/>
            <a:ext cx="961694" cy="68897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02004" y="415543"/>
            <a:ext cx="5971540" cy="86963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911225" marR="2510155">
              <a:lnSpc>
                <a:spcPct val="110100"/>
              </a:lnSpc>
              <a:spcBef>
                <a:spcPts val="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8890">
              <a:lnSpc>
                <a:spcPts val="1260"/>
              </a:lnSpc>
            </a:pPr>
            <a:r>
              <a:rPr dirty="0" sz="1100">
                <a:latin typeface="Times New Roman"/>
                <a:cs typeface="Times New Roman"/>
              </a:rPr>
              <a:t>§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1º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respectivas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contas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servem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para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manter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equilíbrio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orçamentário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unidades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gestoras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deverão </a:t>
            </a:r>
            <a:r>
              <a:rPr dirty="0" sz="1100">
                <a:latin typeface="Times New Roman"/>
                <a:cs typeface="Times New Roman"/>
              </a:rPr>
              <a:t>ser utilizadas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contrapartida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 transferências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extra-orçamentárias.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8890">
              <a:lnSpc>
                <a:spcPts val="1260"/>
              </a:lnSpc>
            </a:pPr>
            <a:r>
              <a:rPr dirty="0" sz="1100">
                <a:latin typeface="Times New Roman"/>
                <a:cs typeface="Times New Roman"/>
              </a:rPr>
              <a:t>§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2º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valores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transferidos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serão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os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permitidos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estabelecidos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constitucionalmente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forma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garantir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a </a:t>
            </a:r>
            <a:r>
              <a:rPr dirty="0" sz="1100">
                <a:latin typeface="Times New Roman"/>
                <a:cs typeface="Times New Roman"/>
              </a:rPr>
              <a:t>operacionalização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UGS.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05"/>
              </a:spcBef>
            </a:pPr>
            <a:r>
              <a:rPr dirty="0" sz="1100" b="1">
                <a:latin typeface="Times New Roman"/>
                <a:cs typeface="Times New Roman"/>
              </a:rPr>
              <a:t>Seção </a:t>
            </a:r>
            <a:r>
              <a:rPr dirty="0" sz="1100" spc="-25" b="1">
                <a:latin typeface="Times New Roman"/>
                <a:cs typeface="Times New Roman"/>
              </a:rPr>
              <a:t>III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10"/>
              </a:spcBef>
            </a:pPr>
            <a:r>
              <a:rPr dirty="0" sz="1100" spc="-10" b="1">
                <a:latin typeface="Times New Roman"/>
                <a:cs typeface="Times New Roman"/>
              </a:rPr>
              <a:t>AUTORIZAÇÃO</a:t>
            </a:r>
            <a:r>
              <a:rPr dirty="0" sz="1100" spc="-3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PARA</a:t>
            </a:r>
            <a:r>
              <a:rPr dirty="0" sz="1100" spc="-40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ABERTURA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DE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CRÉDITOS</a:t>
            </a:r>
            <a:r>
              <a:rPr dirty="0" sz="1100" spc="-3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SUPLEMENTARES</a:t>
            </a: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700"/>
              </a:lnSpc>
              <a:spcBef>
                <a:spcPts val="1245"/>
              </a:spcBef>
            </a:pPr>
            <a:r>
              <a:rPr dirty="0" sz="1100">
                <a:latin typeface="Times New Roman"/>
                <a:cs typeface="Times New Roman"/>
              </a:rPr>
              <a:t>Art.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8º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Fica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Executivo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autorizado,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termos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artigo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7º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Lei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Federal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4320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17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março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de </a:t>
            </a:r>
            <a:r>
              <a:rPr dirty="0" sz="1100">
                <a:latin typeface="Times New Roman"/>
                <a:cs typeface="Times New Roman"/>
              </a:rPr>
              <a:t>1964,</a:t>
            </a:r>
            <a:r>
              <a:rPr dirty="0" sz="1100" spc="3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4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abrir</a:t>
            </a:r>
            <a:r>
              <a:rPr dirty="0" sz="1100" spc="4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Créditos</a:t>
            </a:r>
            <a:r>
              <a:rPr dirty="0" sz="1100" spc="4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Suplementares</a:t>
            </a:r>
            <a:r>
              <a:rPr dirty="0" sz="1100" spc="4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</a:t>
            </a:r>
            <a:r>
              <a:rPr dirty="0" sz="1100" spc="4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decorrer</a:t>
            </a:r>
            <a:r>
              <a:rPr dirty="0" sz="1100" spc="3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4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exercício</a:t>
            </a:r>
            <a:r>
              <a:rPr dirty="0" sz="1100" spc="3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4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2026.</a:t>
            </a:r>
            <a:r>
              <a:rPr dirty="0" sz="1100" spc="38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Mediante</a:t>
            </a:r>
            <a:r>
              <a:rPr dirty="0" sz="1100" spc="40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transposição, remanejamento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transferências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recursos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uma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categoria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programação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para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outra,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finalidade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atender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insuficiência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nas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dotações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orçamentárias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até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limite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8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40%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(quarenta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por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cento)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total </a:t>
            </a:r>
            <a:r>
              <a:rPr dirty="0" sz="1100">
                <a:latin typeface="Times New Roman"/>
                <a:cs typeface="Times New Roman"/>
              </a:rPr>
              <a:t>Receita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orçamento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Fiscal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Seguridade</a:t>
            </a:r>
            <a:r>
              <a:rPr dirty="0" sz="1100" spc="-10">
                <a:latin typeface="Times New Roman"/>
                <a:cs typeface="Times New Roman"/>
              </a:rPr>
              <a:t> Social.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5900"/>
              </a:lnSpc>
              <a:spcBef>
                <a:spcPts val="5"/>
              </a:spcBef>
            </a:pPr>
            <a:r>
              <a:rPr dirty="0" sz="1100">
                <a:latin typeface="Times New Roman"/>
                <a:cs typeface="Times New Roman"/>
              </a:rPr>
              <a:t>§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1º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Excluem-</a:t>
            </a:r>
            <a:r>
              <a:rPr dirty="0" sz="1100">
                <a:latin typeface="Times New Roman"/>
                <a:cs typeface="Times New Roman"/>
              </a:rPr>
              <a:t>se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desse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limite,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os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créditos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destinados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suprir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insuficiência</a:t>
            </a:r>
            <a:r>
              <a:rPr dirty="0" sz="1100" spc="1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das</a:t>
            </a:r>
            <a:r>
              <a:rPr dirty="0" sz="1100" spc="17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dotações</a:t>
            </a:r>
            <a:r>
              <a:rPr dirty="0" sz="1100" spc="1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destinadas</a:t>
            </a:r>
            <a:r>
              <a:rPr dirty="0" sz="1100" spc="145">
                <a:latin typeface="Times New Roman"/>
                <a:cs typeface="Times New Roman"/>
              </a:rPr>
              <a:t> </a:t>
            </a:r>
            <a:r>
              <a:rPr dirty="0" sz="1100" spc="-50">
                <a:latin typeface="Times New Roman"/>
                <a:cs typeface="Times New Roman"/>
              </a:rPr>
              <a:t>a </a:t>
            </a:r>
            <a:r>
              <a:rPr dirty="0" sz="1100">
                <a:latin typeface="Times New Roman"/>
                <a:cs typeface="Times New Roman"/>
              </a:rPr>
              <a:t>pessoal,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obrigações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patronais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qualquer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natureza,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encargos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sociais,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inativos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pensionistas,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sentenças </a:t>
            </a:r>
            <a:r>
              <a:rPr dirty="0" sz="1100">
                <a:latin typeface="Times New Roman"/>
                <a:cs typeface="Times New Roman"/>
              </a:rPr>
              <a:t>judiciais,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assim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como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contas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vinculadas,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convênios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toda</a:t>
            </a:r>
            <a:r>
              <a:rPr dirty="0" sz="1100" spc="1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1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espécie,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FUNDEB,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Transferências</a:t>
            </a:r>
            <a:r>
              <a:rPr dirty="0" sz="1100" spc="14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de </a:t>
            </a:r>
            <a:r>
              <a:rPr dirty="0" sz="1100">
                <a:latin typeface="Times New Roman"/>
                <a:cs typeface="Times New Roman"/>
              </a:rPr>
              <a:t>Royalties,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Valores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Destinados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Custear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Previdência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dos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Funcionários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Públicos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Municipais,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Fundo </a:t>
            </a:r>
            <a:r>
              <a:rPr dirty="0" sz="1100">
                <a:latin typeface="Times New Roman"/>
                <a:cs typeface="Times New Roman"/>
              </a:rPr>
              <a:t>Nacional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Assistência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Social,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FNDE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Ministério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Saúde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(FUNDO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FUNDO),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Câmara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Municipal </a:t>
            </a:r>
            <a:r>
              <a:rPr dirty="0" sz="1100">
                <a:latin typeface="Times New Roman"/>
                <a:cs typeface="Times New Roman"/>
              </a:rPr>
              <a:t>bem</a:t>
            </a:r>
            <a:r>
              <a:rPr dirty="0" sz="1100" spc="10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como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excesso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arrecadação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apurado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período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superávit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financeiro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apurado</a:t>
            </a:r>
            <a:r>
              <a:rPr dirty="0" sz="1100" spc="1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</a:t>
            </a:r>
            <a:r>
              <a:rPr dirty="0" sz="1100" spc="114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balanço</a:t>
            </a:r>
            <a:r>
              <a:rPr dirty="0" sz="1100" spc="12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do </a:t>
            </a:r>
            <a:r>
              <a:rPr dirty="0" sz="1100">
                <a:latin typeface="Times New Roman"/>
                <a:cs typeface="Times New Roman"/>
              </a:rPr>
              <a:t>exercício </a:t>
            </a:r>
            <a:r>
              <a:rPr dirty="0" sz="1100" spc="-10">
                <a:latin typeface="Times New Roman"/>
                <a:cs typeface="Times New Roman"/>
              </a:rPr>
              <a:t>anterior.</a:t>
            </a:r>
            <a:endParaRPr sz="11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200"/>
              </a:spcBef>
            </a:pPr>
            <a:r>
              <a:rPr dirty="0" sz="1100">
                <a:latin typeface="Times New Roman"/>
                <a:cs typeface="Times New Roman"/>
              </a:rPr>
              <a:t>§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2º -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índice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deste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artigo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será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acrescido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total de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créditos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suplementares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abertos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exercício.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35"/>
              </a:spcBef>
            </a:pPr>
            <a:r>
              <a:rPr dirty="0" sz="1100" b="1">
                <a:latin typeface="Times New Roman"/>
                <a:cs typeface="Times New Roman"/>
              </a:rPr>
              <a:t>Seção </a:t>
            </a:r>
            <a:r>
              <a:rPr dirty="0" sz="1100" spc="-25" b="1">
                <a:latin typeface="Times New Roman"/>
                <a:cs typeface="Times New Roman"/>
              </a:rPr>
              <a:t>IV</a:t>
            </a:r>
            <a:endParaRPr sz="11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215"/>
              </a:spcBef>
            </a:pPr>
            <a:r>
              <a:rPr dirty="0" sz="1100" b="1">
                <a:latin typeface="Times New Roman"/>
                <a:cs typeface="Times New Roman"/>
              </a:rPr>
              <a:t>Das</a:t>
            </a:r>
            <a:r>
              <a:rPr dirty="0" sz="1100" spc="-20" b="1">
                <a:latin typeface="Times New Roman"/>
                <a:cs typeface="Times New Roman"/>
              </a:rPr>
              <a:t> </a:t>
            </a:r>
            <a:r>
              <a:rPr dirty="0" sz="1100" b="1">
                <a:latin typeface="Times New Roman"/>
                <a:cs typeface="Times New Roman"/>
              </a:rPr>
              <a:t>Disposições</a:t>
            </a:r>
            <a:r>
              <a:rPr dirty="0" sz="1100" spc="-1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Gerais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260"/>
              </a:lnSpc>
              <a:spcBef>
                <a:spcPts val="5"/>
              </a:spcBef>
            </a:pPr>
            <a:r>
              <a:rPr dirty="0" sz="1100">
                <a:latin typeface="Times New Roman"/>
                <a:cs typeface="Times New Roman"/>
              </a:rPr>
              <a:t>Art.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9º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19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Fica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Executivo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autorizado</a:t>
            </a:r>
            <a:r>
              <a:rPr dirty="0" sz="1100" spc="2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20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aprovar,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por</a:t>
            </a:r>
            <a:r>
              <a:rPr dirty="0" sz="1100" spc="2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decreto,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uma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programação</a:t>
            </a:r>
            <a:r>
              <a:rPr dirty="0" sz="1100" spc="2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financeira</a:t>
            </a:r>
            <a:r>
              <a:rPr dirty="0" sz="1100" spc="21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de </a:t>
            </a:r>
            <a:r>
              <a:rPr dirty="0" sz="1100">
                <a:latin typeface="Times New Roman"/>
                <a:cs typeface="Times New Roman"/>
              </a:rPr>
              <a:t>desembolso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para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exercício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2026.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10795">
              <a:lnSpc>
                <a:spcPts val="1260"/>
              </a:lnSpc>
            </a:pPr>
            <a:r>
              <a:rPr dirty="0" sz="1100">
                <a:latin typeface="Times New Roman"/>
                <a:cs typeface="Times New Roman"/>
              </a:rPr>
              <a:t>Art.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10º</a:t>
            </a:r>
            <a:r>
              <a:rPr dirty="0" sz="1100" spc="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Fica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executivo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autorizado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realizar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operações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créditos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por</a:t>
            </a:r>
            <a:r>
              <a:rPr dirty="0" sz="1100" spc="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Antecipação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Receita </a:t>
            </a:r>
            <a:r>
              <a:rPr dirty="0" sz="1100">
                <a:latin typeface="Times New Roman"/>
                <a:cs typeface="Times New Roman"/>
              </a:rPr>
              <a:t>Orçamentária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(ARO),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finalidade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manter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equilíbrio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orçamentário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Financeiro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Município.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8255">
              <a:lnSpc>
                <a:spcPts val="1270"/>
              </a:lnSpc>
            </a:pPr>
            <a:r>
              <a:rPr dirty="0" sz="1100">
                <a:latin typeface="Times New Roman"/>
                <a:cs typeface="Times New Roman"/>
              </a:rPr>
              <a:t>Art.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11º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6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Fica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Executivo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autorizado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inclusão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Receita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Alienação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Bens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Imóveis,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conforme </a:t>
            </a:r>
            <a:r>
              <a:rPr dirty="0" sz="1100">
                <a:latin typeface="Times New Roman"/>
                <a:cs typeface="Times New Roman"/>
              </a:rPr>
              <a:t>parágrafo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3º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Art.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7º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Lei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4320/64.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8255">
              <a:lnSpc>
                <a:spcPts val="1260"/>
              </a:lnSpc>
            </a:pPr>
            <a:r>
              <a:rPr dirty="0" sz="1100">
                <a:latin typeface="Times New Roman"/>
                <a:cs typeface="Times New Roman"/>
              </a:rPr>
              <a:t>Parágrafo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único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–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programação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será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fixada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através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contas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trimestrais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ou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critério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Executivo </a:t>
            </a:r>
            <a:r>
              <a:rPr dirty="0" sz="1100">
                <a:latin typeface="Times New Roman"/>
                <a:cs typeface="Times New Roman"/>
              </a:rPr>
              <a:t>para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assegurar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tempo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útil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soma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recursos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necessários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suficientes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à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execução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Programa</a:t>
            </a:r>
            <a:r>
              <a:rPr dirty="0" sz="1100" spc="-10">
                <a:latin typeface="Times New Roman"/>
                <a:cs typeface="Times New Roman"/>
              </a:rPr>
              <a:t> Anual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trabalho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cada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uma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Unidades</a:t>
            </a:r>
            <a:r>
              <a:rPr dirty="0" sz="1100" spc="-10">
                <a:latin typeface="Times New Roman"/>
                <a:cs typeface="Times New Roman"/>
              </a:rPr>
              <a:t> Orçamentárias</a:t>
            </a:r>
            <a:endParaRPr sz="1100">
              <a:latin typeface="Times New Roman"/>
              <a:cs typeface="Times New Roman"/>
            </a:endParaRPr>
          </a:p>
          <a:p>
            <a:pPr algn="ctr" marL="2260600" marR="2252980" indent="-1905">
              <a:lnSpc>
                <a:spcPts val="2530"/>
              </a:lnSpc>
              <a:spcBef>
                <a:spcPts val="280"/>
              </a:spcBef>
            </a:pPr>
            <a:r>
              <a:rPr dirty="0" sz="1100" b="1">
                <a:latin typeface="Times New Roman"/>
                <a:cs typeface="Times New Roman"/>
              </a:rPr>
              <a:t>Capitulo</a:t>
            </a:r>
            <a:r>
              <a:rPr dirty="0" sz="1100" spc="-25" b="1">
                <a:latin typeface="Times New Roman"/>
                <a:cs typeface="Times New Roman"/>
              </a:rPr>
              <a:t> III </a:t>
            </a:r>
            <a:r>
              <a:rPr dirty="0" sz="1100" b="1">
                <a:latin typeface="Times New Roman"/>
                <a:cs typeface="Times New Roman"/>
              </a:rPr>
              <a:t>DISPOSIÇÕES</a:t>
            </a:r>
            <a:r>
              <a:rPr dirty="0" sz="1100" spc="-65" b="1">
                <a:latin typeface="Times New Roman"/>
                <a:cs typeface="Times New Roman"/>
              </a:rPr>
              <a:t> </a:t>
            </a:r>
            <a:r>
              <a:rPr dirty="0" sz="1100" spc="-10" b="1">
                <a:latin typeface="Times New Roman"/>
                <a:cs typeface="Times New Roman"/>
              </a:rPr>
              <a:t>FINAIS</a:t>
            </a:r>
            <a:endParaRPr sz="11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260"/>
              </a:lnSpc>
              <a:spcBef>
                <a:spcPts val="994"/>
              </a:spcBef>
            </a:pPr>
            <a:r>
              <a:rPr dirty="0" sz="1100">
                <a:latin typeface="Times New Roman"/>
                <a:cs typeface="Times New Roman"/>
              </a:rPr>
              <a:t>Art.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12º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6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Fica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Executivo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autorizado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adotar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normas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procedimentos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execução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orçamento</a:t>
            </a:r>
            <a:r>
              <a:rPr dirty="0" sz="1100" spc="-4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de </a:t>
            </a:r>
            <a:r>
              <a:rPr dirty="0" sz="1100">
                <a:latin typeface="Times New Roman"/>
                <a:cs typeface="Times New Roman"/>
              </a:rPr>
              <a:t>forma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obter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equilíbrio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Gestão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Financeira.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14950" y="395604"/>
            <a:ext cx="961694" cy="688975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02004" y="415543"/>
            <a:ext cx="5970905" cy="25914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911225" marR="2509520">
              <a:lnSpc>
                <a:spcPct val="110100"/>
              </a:lnSpc>
              <a:spcBef>
                <a:spcPts val="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6350">
              <a:lnSpc>
                <a:spcPct val="95800"/>
              </a:lnSpc>
              <a:spcBef>
                <a:spcPts val="5"/>
              </a:spcBef>
            </a:pPr>
            <a:r>
              <a:rPr dirty="0" sz="1100">
                <a:latin typeface="Times New Roman"/>
                <a:cs typeface="Times New Roman"/>
              </a:rPr>
              <a:t>Art.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13º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 Fica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Poder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Executivo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tomar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medidas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necessárias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para,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virtude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alterações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estrutura </a:t>
            </a:r>
            <a:r>
              <a:rPr dirty="0" sz="1100">
                <a:latin typeface="Times New Roman"/>
                <a:cs typeface="Times New Roman"/>
              </a:rPr>
              <a:t>organizacional ou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competência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legal ou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regimental de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órgãos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administração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direta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entidades</a:t>
            </a:r>
            <a:r>
              <a:rPr dirty="0" sz="1100" spc="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da </a:t>
            </a:r>
            <a:r>
              <a:rPr dirty="0" sz="1100">
                <a:latin typeface="Times New Roman"/>
                <a:cs typeface="Times New Roman"/>
              </a:rPr>
              <a:t>administração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indireta,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adaptar</a:t>
            </a:r>
            <a:r>
              <a:rPr dirty="0" sz="1100" spc="5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orçamento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aprovado</a:t>
            </a:r>
            <a:r>
              <a:rPr dirty="0" sz="1100" spc="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pela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presente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Lei,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às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modificações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administrativas </a:t>
            </a:r>
            <a:r>
              <a:rPr dirty="0" sz="1100">
                <a:latin typeface="Times New Roman"/>
                <a:cs typeface="Times New Roman"/>
              </a:rPr>
              <a:t>ocorridas,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inclusive,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criando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Unidades.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260"/>
              </a:lnSpc>
            </a:pPr>
            <a:r>
              <a:rPr dirty="0" sz="1100">
                <a:latin typeface="Times New Roman"/>
                <a:cs typeface="Times New Roman"/>
              </a:rPr>
              <a:t>Orçamentárias,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Programas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Trabalho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Elementos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Despesa,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necessárias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redistribuição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saldos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de </a:t>
            </a:r>
            <a:r>
              <a:rPr dirty="0" sz="1100">
                <a:latin typeface="Times New Roman"/>
                <a:cs typeface="Times New Roman"/>
              </a:rPr>
              <a:t>dotações,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observando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o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princípio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equilíbrio</a:t>
            </a:r>
            <a:r>
              <a:rPr dirty="0" sz="1100" spc="-10">
                <a:latin typeface="Times New Roman"/>
                <a:cs typeface="Times New Roman"/>
              </a:rPr>
              <a:t> orçamentário.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270"/>
              </a:lnSpc>
            </a:pPr>
            <a:r>
              <a:rPr dirty="0" sz="1100">
                <a:latin typeface="Times New Roman"/>
                <a:cs typeface="Times New Roman"/>
              </a:rPr>
              <a:t>Art.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14º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-</a:t>
            </a:r>
            <a:r>
              <a:rPr dirty="0" sz="1100" spc="-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A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presente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Lei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entra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vigor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na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data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sua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publicação,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produzindo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seus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efeitos a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partir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1º</a:t>
            </a:r>
            <a:r>
              <a:rPr dirty="0" sz="1100" spc="-25">
                <a:latin typeface="Times New Roman"/>
                <a:cs typeface="Times New Roman"/>
              </a:rPr>
              <a:t> de </a:t>
            </a:r>
            <a:r>
              <a:rPr dirty="0" sz="1100">
                <a:latin typeface="Times New Roman"/>
                <a:cs typeface="Times New Roman"/>
              </a:rPr>
              <a:t>janeiro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de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2026.</a:t>
            </a:r>
            <a:r>
              <a:rPr dirty="0" sz="1100" spc="155">
                <a:latin typeface="Times New Roman"/>
                <a:cs typeface="Times New Roman"/>
              </a:rPr>
              <a:t>  </a:t>
            </a:r>
            <a:r>
              <a:rPr dirty="0" sz="1100">
                <a:latin typeface="Times New Roman"/>
                <a:cs typeface="Times New Roman"/>
              </a:rPr>
              <a:t>Revogadas as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disposições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em</a:t>
            </a:r>
            <a:r>
              <a:rPr dirty="0" sz="1100" spc="-2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contrário.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597023" y="3964051"/>
            <a:ext cx="25793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Calibri"/>
                <a:cs typeface="Calibri"/>
              </a:rPr>
              <a:t>Seropédica-</a:t>
            </a:r>
            <a:r>
              <a:rPr dirty="0" sz="1200" b="1">
                <a:latin typeface="Calibri"/>
                <a:cs typeface="Calibri"/>
              </a:rPr>
              <a:t>RJ,</a:t>
            </a:r>
            <a:r>
              <a:rPr dirty="0" sz="1200" spc="-1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29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1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dezembro</a:t>
            </a:r>
            <a:r>
              <a:rPr dirty="0" sz="1200" spc="5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de</a:t>
            </a:r>
            <a:r>
              <a:rPr dirty="0" sz="1200" spc="-5" b="1">
                <a:latin typeface="Calibri"/>
                <a:cs typeface="Calibri"/>
              </a:rPr>
              <a:t> </a:t>
            </a:r>
            <a:r>
              <a:rPr dirty="0" sz="1200" spc="-20" b="1">
                <a:latin typeface="Calibri"/>
                <a:cs typeface="Calibri"/>
              </a:rPr>
              <a:t>2025.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144139" y="4646803"/>
            <a:ext cx="1484630" cy="549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Calibri"/>
                <a:cs typeface="Calibri"/>
              </a:rPr>
              <a:t>Lucas</a:t>
            </a:r>
            <a:r>
              <a:rPr dirty="0" sz="1200" spc="-2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Dutra</a:t>
            </a:r>
            <a:r>
              <a:rPr dirty="0" sz="1200" spc="-30" b="1">
                <a:latin typeface="Calibri"/>
                <a:cs typeface="Calibri"/>
              </a:rPr>
              <a:t> </a:t>
            </a:r>
            <a:r>
              <a:rPr dirty="0" sz="1200" b="1">
                <a:latin typeface="Calibri"/>
                <a:cs typeface="Calibri"/>
              </a:rPr>
              <a:t>dos</a:t>
            </a:r>
            <a:r>
              <a:rPr dirty="0" sz="1200" spc="-10" b="1">
                <a:latin typeface="Calibri"/>
                <a:cs typeface="Calibri"/>
              </a:rPr>
              <a:t> Santos</a:t>
            </a:r>
            <a:endParaRPr sz="1200">
              <a:latin typeface="Calibri"/>
              <a:cs typeface="Calibri"/>
            </a:endParaRPr>
          </a:p>
          <a:p>
            <a:pPr algn="ctr" marL="635">
              <a:lnSpc>
                <a:spcPct val="100000"/>
              </a:lnSpc>
              <a:spcBef>
                <a:spcPts val="1245"/>
              </a:spcBef>
            </a:pPr>
            <a:r>
              <a:rPr dirty="0" sz="1200" b="1">
                <a:latin typeface="Calibri"/>
                <a:cs typeface="Calibri"/>
              </a:rPr>
              <a:t>Prefeito</a:t>
            </a:r>
            <a:r>
              <a:rPr dirty="0" sz="1200" spc="-25" b="1">
                <a:latin typeface="Calibri"/>
                <a:cs typeface="Calibri"/>
              </a:rPr>
              <a:t> </a:t>
            </a:r>
            <a:r>
              <a:rPr dirty="0" sz="1200" spc="-10" b="1">
                <a:latin typeface="Calibri"/>
                <a:cs typeface="Calibri"/>
              </a:rPr>
              <a:t>Municipal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ANI</dc:creator>
  <dcterms:created xsi:type="dcterms:W3CDTF">2026-01-12T16:33:45Z</dcterms:created>
  <dcterms:modified xsi:type="dcterms:W3CDTF">2026-01-12T16:33:45Z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2026-01-12T00:00:00Z</vt:filetime>
  </property>
  <property fmtid="{D5CDD505-2E9C-101B-9397-08002B2CF9AE}" pid="5" name="Producer">
    <vt:lpwstr>www.ilovepdf.com</vt:lpwstr>
  </property>
</Properties>
</file>