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938272" y="7726753"/>
            <a:ext cx="1649095" cy="0"/>
          </a:xfrm>
          <a:custGeom>
            <a:avLst/>
            <a:gdLst/>
            <a:ahLst/>
            <a:cxnLst/>
            <a:rect l="l" t="t" r="r" b="b"/>
            <a:pathLst>
              <a:path w="1649095" h="0">
                <a:moveTo>
                  <a:pt x="0" y="0"/>
                </a:moveTo>
                <a:lnTo>
                  <a:pt x="1648968" y="0"/>
                </a:lnTo>
              </a:path>
            </a:pathLst>
          </a:custGeom>
          <a:ln w="9138">
            <a:solidFill>
              <a:srgbClr val="57575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9944" y="2187190"/>
            <a:ext cx="164592" cy="1157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66755" y="1208836"/>
            <a:ext cx="212344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ts val="1405"/>
              </a:lnSpc>
              <a:spcBef>
                <a:spcPts val="100"/>
              </a:spcBef>
            </a:pPr>
            <a:r>
              <a:rPr dirty="0" sz="1200" spc="-25">
                <a:solidFill>
                  <a:srgbClr val="282828"/>
                </a:solidFill>
                <a:latin typeface="Times New Roman"/>
                <a:cs typeface="Times New Roman"/>
              </a:rPr>
              <a:t>Estau</a:t>
            </a:r>
            <a:r>
              <a:rPr dirty="0" sz="1200" spc="-25">
                <a:solidFill>
                  <a:srgbClr val="575757"/>
                </a:solidFill>
                <a:latin typeface="Times New Roman"/>
                <a:cs typeface="Times New Roman"/>
              </a:rPr>
              <a:t>o</a:t>
            </a:r>
            <a:r>
              <a:rPr dirty="0" sz="1200" spc="-5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 spc="-60">
                <a:solidFill>
                  <a:srgbClr val="2A2A2A"/>
                </a:solidFill>
                <a:latin typeface="Times New Roman"/>
                <a:cs typeface="Times New Roman"/>
              </a:rPr>
              <a:t>df)</a:t>
            </a:r>
            <a:r>
              <a:rPr dirty="0" sz="120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D2D2D"/>
                </a:solidFill>
                <a:latin typeface="Times New Roman"/>
                <a:cs typeface="Times New Roman"/>
              </a:rPr>
              <a:t>Rio</a:t>
            </a:r>
            <a:r>
              <a:rPr dirty="0" sz="120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Janeiro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40">
                <a:solidFill>
                  <a:srgbClr val="1F1F1F"/>
                </a:solidFill>
                <a:latin typeface="Times New Roman"/>
                <a:cs typeface="Times New Roman"/>
              </a:rPr>
              <a:t>í'l‘cfeitura</a:t>
            </a:r>
            <a:r>
              <a:rPr dirty="0" sz="120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00" spc="-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61616"/>
                </a:solidFill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59470" y="1711463"/>
            <a:ext cx="4838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0">
                <a:solidFill>
                  <a:srgbClr val="181818"/>
                </a:solidFill>
                <a:latin typeface="Times New Roman"/>
                <a:cs typeface="Times New Roman"/>
              </a:rPr>
              <a:t>Decreto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446399" y="1729742"/>
            <a:ext cx="20815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705" algn="l"/>
                <a:tab pos="1010285" algn="l"/>
              </a:tabLst>
            </a:pPr>
            <a:r>
              <a:rPr dirty="0" sz="1200" spc="-20">
                <a:solidFill>
                  <a:srgbClr val="262626"/>
                </a:solidFill>
                <a:latin typeface="Times New Roman"/>
                <a:cs typeface="Times New Roman"/>
              </a:rPr>
              <a:t>n°.</a:t>
            </a:r>
            <a:r>
              <a:rPr dirty="0" sz="120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C1C1C"/>
                </a:solidFill>
                <a:latin typeface="Times New Roman"/>
                <a:cs typeface="Times New Roman"/>
              </a:rPr>
              <a:t>3086</a:t>
            </a:r>
            <a:r>
              <a:rPr dirty="0" sz="120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200" spc="-25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00">
                <a:solidFill>
                  <a:srgbClr val="2D2D2D"/>
                </a:solidFill>
                <a:latin typeface="Times New Roman"/>
                <a:cs typeface="Times New Roman"/>
              </a:rPr>
              <a:t>	</a:t>
            </a:r>
            <a:r>
              <a:rPr dirty="0" sz="1200">
                <a:solidFill>
                  <a:srgbClr val="1D1D1D"/>
                </a:solidFill>
                <a:latin typeface="Times New Roman"/>
                <a:cs typeface="Times New Roman"/>
              </a:rPr>
              <a:t>15</a:t>
            </a:r>
            <a:r>
              <a:rPr dirty="0" sz="1200" spc="-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114">
                <a:solidFill>
                  <a:srgbClr val="494949"/>
                </a:solidFill>
                <a:latin typeface="Times New Roman"/>
                <a:cs typeface="Times New Roman"/>
              </a:rPr>
              <a:t>  </a:t>
            </a:r>
            <a:r>
              <a:rPr dirty="0" sz="1200" spc="-20">
                <a:solidFill>
                  <a:srgbClr val="262626"/>
                </a:solidFill>
                <a:latin typeface="Times New Roman"/>
                <a:cs typeface="Times New Roman"/>
              </a:rPr>
              <a:t>Dezembro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630696" y="1751066"/>
            <a:ext cx="4972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00" spc="-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22225" y="2104428"/>
            <a:ext cx="5842635" cy="223393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234565" marR="304165" indent="217804">
              <a:lnSpc>
                <a:spcPct val="101600"/>
              </a:lnSpc>
              <a:spcBef>
                <a:spcPts val="75"/>
              </a:spcBef>
            </a:pPr>
            <a:r>
              <a:rPr dirty="0" sz="1200">
                <a:solidFill>
                  <a:srgbClr val="2F2F2F"/>
                </a:solidFill>
                <a:latin typeface="Times New Roman"/>
                <a:cs typeface="Times New Roman"/>
              </a:rPr>
              <a:t>Abre</a:t>
            </a:r>
            <a:r>
              <a:rPr dirty="0" sz="1200" spc="-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F2F2F"/>
                </a:solidFill>
                <a:latin typeface="Times New Roman"/>
                <a:cs typeface="Times New Roman"/>
              </a:rPr>
              <a:t>crédito</a:t>
            </a:r>
            <a:r>
              <a:rPr dirty="0" sz="120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Times New Roman"/>
                <a:cs typeface="Times New Roman"/>
              </a:rPr>
              <a:t>suplementar</a:t>
            </a:r>
            <a:r>
              <a:rPr dirty="0" sz="120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32323"/>
                </a:solidFill>
                <a:latin typeface="Times New Roman"/>
                <a:cs typeface="Times New Roman"/>
              </a:rPr>
              <a:t>no</a:t>
            </a:r>
            <a:r>
              <a:rPr dirty="0" sz="120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F1F1F"/>
                </a:solidFill>
                <a:latin typeface="Times New Roman"/>
                <a:cs typeface="Times New Roman"/>
              </a:rPr>
              <a:t>valor</a:t>
            </a:r>
            <a:r>
              <a:rPr dirty="0" sz="120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81818"/>
                </a:solidFill>
                <a:latin typeface="Times New Roman"/>
                <a:cs typeface="Times New Roman"/>
              </a:rPr>
              <a:t>total</a:t>
            </a:r>
            <a:r>
              <a:rPr dirty="0" sz="12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42424"/>
                </a:solidFill>
                <a:latin typeface="Times New Roman"/>
                <a:cs typeface="Times New Roman"/>
              </a:rPr>
              <a:t>de </a:t>
            </a:r>
            <a:r>
              <a:rPr dirty="0" baseline="2314" sz="1800" spc="-15">
                <a:solidFill>
                  <a:srgbClr val="1A1A1A"/>
                </a:solidFill>
                <a:latin typeface="Times New Roman"/>
                <a:cs typeface="Times New Roman"/>
              </a:rPr>
              <a:t>830.315,†</a:t>
            </a: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0</a:t>
            </a:r>
            <a:r>
              <a:rPr dirty="0" sz="1200" spc="-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 spc="-37">
                <a:solidFill>
                  <a:srgbClr val="161616"/>
                </a:solidFill>
                <a:latin typeface="Times New Roman"/>
                <a:cs typeface="Times New Roman"/>
              </a:rPr>
              <a:t>(Oitocentos</a:t>
            </a:r>
            <a:r>
              <a:rPr dirty="0" baseline="2314" sz="1800" spc="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baseline="2314" sz="1800" spc="-37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solidFill>
                  <a:srgbClr val="242424"/>
                </a:solidFill>
                <a:latin typeface="Times New Roman"/>
                <a:cs typeface="Times New Roman"/>
              </a:rPr>
              <a:t>trinta</a:t>
            </a:r>
            <a:r>
              <a:rPr dirty="0" baseline="2314" sz="1800" spc="37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 spc="-30">
                <a:solidFill>
                  <a:srgbClr val="232323"/>
                </a:solidFill>
                <a:latin typeface="Times New Roman"/>
                <a:cs typeface="Times New Roman"/>
              </a:rPr>
              <a:t>mil,</a:t>
            </a:r>
            <a:r>
              <a:rPr dirty="0" baseline="2314" sz="1800" spc="-37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 spc="-30">
                <a:solidFill>
                  <a:srgbClr val="1C1C1C"/>
                </a:solidFill>
                <a:latin typeface="Times New Roman"/>
                <a:cs typeface="Times New Roman"/>
              </a:rPr>
              <a:t>Trezentos</a:t>
            </a:r>
            <a:r>
              <a:rPr dirty="0" baseline="2314" sz="1800" spc="67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>
                <a:solidFill>
                  <a:srgbClr val="383838"/>
                </a:solidFill>
                <a:latin typeface="Times New Roman"/>
                <a:cs typeface="Times New Roman"/>
              </a:rPr>
              <a:t>e</a:t>
            </a:r>
            <a:r>
              <a:rPr dirty="0" baseline="2314" sz="1800" spc="-44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solidFill>
                  <a:srgbClr val="242424"/>
                </a:solidFill>
                <a:latin typeface="Times New Roman"/>
                <a:cs typeface="Times New Roman"/>
              </a:rPr>
              <a:t>quinze</a:t>
            </a:r>
            <a:endParaRPr baseline="2314" sz="1800">
              <a:latin typeface="Times New Roman"/>
              <a:cs typeface="Times New Roman"/>
            </a:endParaRPr>
          </a:p>
          <a:p>
            <a:pPr marL="2230755">
              <a:lnSpc>
                <a:spcPts val="1270"/>
              </a:lnSpc>
              <a:tabLst>
                <a:tab pos="5014595" algn="l"/>
              </a:tabLst>
            </a:pPr>
            <a:r>
              <a:rPr dirty="0" sz="1200" spc="-10">
                <a:solidFill>
                  <a:srgbClr val="161616"/>
                </a:solidFill>
                <a:latin typeface="Times New Roman"/>
                <a:cs typeface="Times New Roman"/>
              </a:rPr>
              <a:t>reais),</a:t>
            </a:r>
            <a:r>
              <a:rPr dirty="0" sz="120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81818"/>
                </a:solidFill>
                <a:latin typeface="Times New Roman"/>
                <a:cs typeface="Times New Roman"/>
              </a:rPr>
              <a:t>pa:«</a:t>
            </a:r>
            <a:r>
              <a:rPr dirty="0" sz="120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80">
                <a:solidFill>
                  <a:srgbClr val="262626"/>
                </a:solidFill>
                <a:latin typeface="Times New Roman"/>
                <a:cs typeface="Times New Roman"/>
              </a:rPr>
              <a:t>ü.ns</a:t>
            </a:r>
            <a:r>
              <a:rPr dirty="0" sz="120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12121"/>
                </a:solidFill>
                <a:latin typeface="Times New Roman"/>
                <a:cs typeface="Times New Roman"/>
              </a:rPr>
              <a:t>que</a:t>
            </a:r>
            <a:r>
              <a:rPr dirty="0" sz="120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A2A2A"/>
                </a:solidFill>
                <a:latin typeface="Times New Roman"/>
                <a:cs typeface="Times New Roman"/>
              </a:rPr>
              <a:t>se</a:t>
            </a:r>
            <a:r>
              <a:rPr dirty="0" sz="120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32323"/>
                </a:solidFill>
                <a:latin typeface="Times New Roman"/>
                <a:cs typeface="Times New Roman"/>
              </a:rPr>
              <a:t>especifica</a:t>
            </a:r>
            <a:r>
              <a:rPr dirty="0" sz="120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200" spc="-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62626"/>
                </a:solidFill>
                <a:latin typeface="Times New Roman"/>
                <a:cs typeface="Times New Roman"/>
              </a:rPr>
              <a:t>da</a:t>
            </a:r>
            <a:r>
              <a:rPr dirty="0" sz="120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61616"/>
                </a:solidFill>
                <a:latin typeface="Times New Roman"/>
                <a:cs typeface="Times New Roman"/>
              </a:rPr>
              <a:t>outi'as</a:t>
            </a:r>
            <a:r>
              <a:rPr dirty="0" sz="120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00" spc="-10">
                <a:solidFill>
                  <a:srgbClr val="212121"/>
                </a:solidFill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 algn="just" marL="16510" marR="5080" indent="453390">
              <a:lnSpc>
                <a:spcPct val="87400"/>
              </a:lnSpc>
              <a:spcBef>
                <a:spcPts val="1355"/>
              </a:spcBef>
            </a:pPr>
            <a:r>
              <a:rPr dirty="0" sz="1200">
                <a:solidFill>
                  <a:srgbClr val="383838"/>
                </a:solidFill>
                <a:latin typeface="Times New Roman"/>
                <a:cs typeface="Times New Roman"/>
              </a:rPr>
              <a:t>O</a:t>
            </a:r>
            <a:r>
              <a:rPr dirty="0" sz="1200" spc="335">
                <a:solidFill>
                  <a:srgbClr val="383838"/>
                </a:solidFill>
                <a:latin typeface="Times New Roman"/>
                <a:cs typeface="Times New Roman"/>
              </a:rPr>
              <a:t>    </a:t>
            </a:r>
            <a:r>
              <a:rPr dirty="0" sz="1200" spc="-30">
                <a:solidFill>
                  <a:srgbClr val="131313"/>
                </a:solidFill>
                <a:latin typeface="Times New Roman"/>
                <a:cs typeface="Times New Roman"/>
              </a:rPr>
              <a:t>Prei'eito</a:t>
            </a:r>
            <a:r>
              <a:rPr dirty="0" sz="120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81818"/>
                </a:solidFill>
                <a:latin typeface="Times New Roman"/>
                <a:cs typeface="Times New Roman"/>
              </a:rPr>
              <a:t>Municipal,</a:t>
            </a:r>
            <a:r>
              <a:rPr dirty="0" sz="1200" spc="285">
                <a:solidFill>
                  <a:srgbClr val="181818"/>
                </a:solidFill>
                <a:latin typeface="Times New Roman"/>
                <a:cs typeface="Times New Roman"/>
              </a:rPr>
              <a:t>  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no</a:t>
            </a:r>
            <a:r>
              <a:rPr dirty="0" sz="120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62626"/>
                </a:solidFill>
                <a:latin typeface="Times New Roman"/>
                <a:cs typeface="Times New Roman"/>
              </a:rPr>
              <a:t>uso</a:t>
            </a:r>
            <a:r>
              <a:rPr dirty="0" sz="120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0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32323"/>
                </a:solidFill>
                <a:latin typeface="Times New Roman"/>
                <a:cs typeface="Times New Roman"/>
              </a:rPr>
              <a:t>suas</a:t>
            </a:r>
            <a:r>
              <a:rPr dirty="0" sz="120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31313"/>
                </a:solidFill>
                <a:latin typeface="Times New Roman"/>
                <a:cs typeface="Times New Roman"/>
              </a:rPr>
              <a:t>atribuições</a:t>
            </a:r>
            <a:r>
              <a:rPr dirty="0" sz="1200" spc="430">
                <a:solidFill>
                  <a:srgbClr val="131313"/>
                </a:solidFill>
                <a:latin typeface="Times New Roman"/>
                <a:cs typeface="Times New Roman"/>
              </a:rPr>
              <a:t>   </a:t>
            </a:r>
            <a:r>
              <a:rPr dirty="0" sz="1200" spc="-10">
                <a:solidFill>
                  <a:srgbClr val="1C1C1C"/>
                </a:solidFill>
                <a:latin typeface="Times New Roman"/>
                <a:cs typeface="Times New Roman"/>
              </a:rPr>
              <a:t>legais</a:t>
            </a:r>
            <a:r>
              <a:rPr dirty="0" sz="120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200" spc="-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constitucionais,</a:t>
            </a:r>
            <a:r>
              <a:rPr dirty="0" sz="12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 spc="-145">
                <a:solidFill>
                  <a:srgbClr val="181818"/>
                </a:solidFill>
                <a:latin typeface="Times New Roman"/>
                <a:cs typeface="Times New Roman"/>
              </a:rPr>
              <a:t>TlTl</a:t>
            </a:r>
            <a:r>
              <a:rPr dirty="0" sz="1200" spc="-45">
                <a:solidFill>
                  <a:srgbClr val="181818"/>
                </a:solidFill>
                <a:latin typeface="Times New Roman"/>
                <a:cs typeface="Times New Roman"/>
              </a:rPr>
              <a:t> conformiclade</a:t>
            </a:r>
            <a:r>
              <a:rPr dirty="0" sz="1200" spc="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62626"/>
                </a:solidFill>
                <a:latin typeface="Times New Roman"/>
                <a:cs typeface="Times New Roman"/>
              </a:rPr>
              <a:t>com</a:t>
            </a:r>
            <a:r>
              <a:rPr dirty="0" sz="120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313131"/>
                </a:solidFill>
                <a:latin typeface="Times New Roman"/>
                <a:cs typeface="Times New Roman"/>
              </a:rPr>
              <a:t>a</a:t>
            </a:r>
            <a:r>
              <a:rPr dirty="0" sz="1200" spc="-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32323"/>
                </a:solidFill>
                <a:latin typeface="Times New Roman"/>
                <a:cs typeface="Times New Roman"/>
              </a:rPr>
              <a:t>lei</a:t>
            </a:r>
            <a:r>
              <a:rPr dirty="0" sz="120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45">
                <a:solidFill>
                  <a:srgbClr val="1A1A1A"/>
                </a:solidFill>
                <a:latin typeface="Times New Roman"/>
                <a:cs typeface="Times New Roman"/>
              </a:rPr>
              <a:t>n°:</a:t>
            </a:r>
            <a:r>
              <a:rPr dirty="0" sz="120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12121"/>
                </a:solidFill>
                <a:latin typeface="Times New Roman"/>
                <a:cs typeface="Times New Roman"/>
              </a:rPr>
              <a:t>859/24</a:t>
            </a:r>
            <a:r>
              <a:rPr dirty="0" sz="120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0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F2F2F"/>
                </a:solidFill>
                <a:latin typeface="Times New Roman"/>
                <a:cs typeface="Times New Roman"/>
              </a:rPr>
              <a:t>10</a:t>
            </a:r>
            <a:r>
              <a:rPr dirty="0" sz="1200" spc="-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0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F1F1F"/>
                </a:solidFill>
                <a:latin typeface="Times New Roman"/>
                <a:cs typeface="Times New Roman"/>
              </a:rPr>
              <a:t>Dezembro </a:t>
            </a:r>
            <a:r>
              <a:rPr dirty="0" sz="12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0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2024</a:t>
            </a:r>
            <a:r>
              <a:rPr dirty="0" sz="1200" spc="-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62626"/>
                </a:solidFill>
                <a:latin typeface="Times New Roman"/>
                <a:cs typeface="Times New Roman"/>
              </a:rPr>
              <a:t>(Lei</a:t>
            </a:r>
            <a:r>
              <a:rPr dirty="0" sz="120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343434"/>
                </a:solidFill>
                <a:latin typeface="Times New Roman"/>
                <a:cs typeface="Times New Roman"/>
              </a:rPr>
              <a:t>que</a:t>
            </a:r>
            <a:r>
              <a:rPr dirty="0" sz="1200" spc="-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12121"/>
                </a:solidFill>
                <a:latin typeface="Times New Roman"/>
                <a:cs typeface="Times New Roman"/>
              </a:rPr>
              <a:t>instituiu</a:t>
            </a:r>
            <a:r>
              <a:rPr dirty="0" sz="1200" spc="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81818"/>
                </a:solidFill>
                <a:latin typeface="Times New Roman"/>
                <a:cs typeface="Times New Roman"/>
              </a:rPr>
              <a:t>o</a:t>
            </a:r>
            <a:r>
              <a:rPr dirty="0" sz="1200" spc="-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11111"/>
                </a:solidFill>
                <a:latin typeface="Times New Roman"/>
                <a:cs typeface="Times New Roman"/>
              </a:rPr>
              <a:t>orçamento</a:t>
            </a:r>
            <a:r>
              <a:rPr dirty="0" sz="120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D1D1D"/>
                </a:solidFill>
                <a:latin typeface="Times New Roman"/>
                <a:cs typeface="Times New Roman"/>
              </a:rPr>
              <a:t>8e </a:t>
            </a:r>
            <a:r>
              <a:rPr dirty="0" sz="1200">
                <a:solidFill>
                  <a:srgbClr val="262626"/>
                </a:solidFill>
                <a:latin typeface="Times New Roman"/>
                <a:cs typeface="Times New Roman"/>
              </a:rPr>
              <a:t>2025)</a:t>
            </a:r>
            <a:r>
              <a:rPr dirty="0" sz="1200" spc="-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F1F1F"/>
                </a:solidFill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marL="22225" marR="581660" indent="436245">
              <a:lnSpc>
                <a:spcPct val="184900"/>
              </a:lnSpc>
              <a:spcBef>
                <a:spcPts val="95"/>
              </a:spcBef>
            </a:pPr>
            <a:r>
              <a:rPr dirty="0" sz="1200" spc="-45">
                <a:solidFill>
                  <a:srgbClr val="1A1A1A"/>
                </a:solidFill>
                <a:latin typeface="Times New Roman"/>
                <a:cs typeface="Times New Roman"/>
              </a:rPr>
              <a:t>,Artigo</a:t>
            </a:r>
            <a:r>
              <a:rPr dirty="0" sz="1200" spc="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 spc="-175">
                <a:solidFill>
                  <a:srgbClr val="444444"/>
                </a:solidFill>
                <a:latin typeface="Times New Roman"/>
                <a:cs typeface="Times New Roman"/>
              </a:rPr>
              <a:t>l</a:t>
            </a:r>
            <a:r>
              <a:rPr dirty="0" sz="1200" spc="-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363636"/>
                </a:solidFill>
                <a:latin typeface="Times New Roman"/>
                <a:cs typeface="Times New Roman"/>
              </a:rPr>
              <a:t>°</a:t>
            </a:r>
            <a:r>
              <a:rPr dirty="0" sz="120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44444"/>
                </a:solidFill>
                <a:latin typeface="Times New Roman"/>
                <a:cs typeface="Times New Roman"/>
              </a:rPr>
              <a:t>-</a:t>
            </a:r>
            <a:r>
              <a:rPr dirty="0" sz="120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D2D2D"/>
                </a:solidFill>
                <a:latin typeface="Times New Roman"/>
                <a:cs typeface="Times New Roman"/>
              </a:rPr>
              <a:t>Fica</a:t>
            </a:r>
            <a:r>
              <a:rPr dirty="0" sz="120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F1F1F"/>
                </a:solidFill>
                <a:latin typeface="Times New Roman"/>
                <a:cs typeface="Times New Roman"/>
              </a:rPr>
              <a:t>aberto</a:t>
            </a:r>
            <a:r>
              <a:rPr dirty="0" sz="120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D1D1D"/>
                </a:solidFill>
                <a:latin typeface="Times New Roman"/>
                <a:cs typeface="Times New Roman"/>
              </a:rPr>
              <a:t>crédito</a:t>
            </a:r>
            <a:r>
              <a:rPr dirty="0" sz="1200" spc="-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C1C1C"/>
                </a:solidFill>
                <a:latin typeface="Times New Roman"/>
                <a:cs typeface="Times New Roman"/>
              </a:rPr>
              <a:t>suplementar</a:t>
            </a:r>
            <a:r>
              <a:rPr dirty="0" sz="120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343434"/>
                </a:solidFill>
                <a:latin typeface="Times New Roman"/>
                <a:cs typeface="Times New Roman"/>
              </a:rPr>
              <a:t>as</a:t>
            </a:r>
            <a:r>
              <a:rPr dirty="0" sz="1200" spc="-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81818"/>
                </a:solidFill>
                <a:latin typeface="Times New Roman"/>
                <a:cs typeface="Times New Roman"/>
              </a:rPr>
              <a:t>seguintes</a:t>
            </a:r>
            <a:r>
              <a:rPr dirty="0" sz="120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61616"/>
                </a:solidFill>
                <a:latin typeface="Times New Roman"/>
                <a:cs typeface="Times New Roman"/>
              </a:rPr>
              <a:t>dotações</a:t>
            </a:r>
            <a:r>
              <a:rPr dirty="0" sz="120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12121"/>
                </a:solidFill>
                <a:latin typeface="Times New Roman"/>
                <a:cs typeface="Times New Roman"/>
              </a:rPr>
              <a:t>orçamentárias: </a:t>
            </a:r>
            <a:r>
              <a:rPr dirty="0" sz="1200" spc="-30">
                <a:solidFill>
                  <a:srgbClr val="1F1F1F"/>
                </a:solidFill>
                <a:latin typeface="Times New Roman"/>
                <a:cs typeface="Times New Roman"/>
              </a:rPr>
              <a:t>Dotações</a:t>
            </a:r>
            <a:r>
              <a:rPr dirty="0" sz="120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61616"/>
                </a:solidFill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 marL="21590">
              <a:lnSpc>
                <a:spcPts val="1295"/>
              </a:lnSpc>
            </a:pPr>
            <a:r>
              <a:rPr dirty="0" sz="1200" spc="-40" b="1">
                <a:solidFill>
                  <a:srgbClr val="313131"/>
                </a:solidFill>
                <a:latin typeface="Times New Roman"/>
                <a:cs typeface="Times New Roman"/>
              </a:rPr>
              <a:t>FUNIIO</a:t>
            </a:r>
            <a:r>
              <a:rPr dirty="0" sz="1200" spc="25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00" spc="-50" b="1">
                <a:solidFill>
                  <a:srgbClr val="383838"/>
                </a:solidFill>
                <a:latin typeface="Times New Roman"/>
                <a:cs typeface="Times New Roman"/>
              </a:rPr>
              <a:t>MEiNICIPAL</a:t>
            </a:r>
            <a:r>
              <a:rPr dirty="0" sz="1200" spc="3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00" spc="-45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2B2B2B"/>
                </a:solidFill>
                <a:latin typeface="Times New Roman"/>
                <a:cs typeface="Times New Roman"/>
              </a:rPr>
              <a:t>SAÚDE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70"/>
              </a:lnSpc>
            </a:pPr>
            <a:r>
              <a:rPr dirty="0" sz="1200" spc="-10">
                <a:solidFill>
                  <a:srgbClr val="151515"/>
                </a:solidFill>
                <a:latin typeface="Times New Roman"/>
                <a:cs typeface="Times New Roman"/>
              </a:rPr>
              <a:t>25“05.10.302.002.2133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22370" y="4303802"/>
            <a:ext cx="25050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1225" algn="l"/>
              </a:tabLst>
            </a:pPr>
            <a:r>
              <a:rPr dirty="0" sz="1200" spc="-10">
                <a:latin typeface="Times New Roman"/>
                <a:cs typeface="Times New Roman"/>
              </a:rPr>
              <a:t>3390.39.05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solidFill>
                  <a:srgbClr val="111111"/>
                </a:solidFill>
                <a:latin typeface="Times New Roman"/>
                <a:cs typeface="Times New Roman"/>
              </a:rPr>
              <a:t>(1600)...........................R$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20885" y="4474391"/>
            <a:ext cx="24942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0C0C0C"/>
                </a:solidFill>
                <a:latin typeface="Times New Roman"/>
                <a:cs typeface="Times New Roman"/>
              </a:rPr>
              <a:t>Total.....................................................R$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708824" y="4303802"/>
            <a:ext cx="69342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>
              <a:lnSpc>
                <a:spcPts val="1390"/>
              </a:lnSpc>
              <a:spcBef>
                <a:spcPts val="100"/>
              </a:spcBef>
            </a:pPr>
            <a:r>
              <a:rPr dirty="0" sz="1200" spc="-25">
                <a:solidFill>
                  <a:srgbClr val="181818"/>
                </a:solidFill>
                <a:latin typeface="Times New Roman"/>
                <a:cs typeface="Times New Roman"/>
              </a:rPr>
              <a:t>830.315,00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90"/>
              </a:lnSpc>
            </a:pP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830.315,00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72687" y="4815569"/>
            <a:ext cx="5932805" cy="22618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62230" marR="30480" indent="443865">
              <a:lnSpc>
                <a:spcPct val="92300"/>
              </a:lnSpc>
              <a:spcBef>
                <a:spcPts val="210"/>
              </a:spcBef>
            </a:pPr>
            <a:r>
              <a:rPr dirty="0" sz="1200" spc="-35">
                <a:solidFill>
                  <a:srgbClr val="262626"/>
                </a:solidFill>
                <a:latin typeface="Times New Roman"/>
                <a:cs typeface="Times New Roman"/>
              </a:rPr>
              <a:t>Artigo</a:t>
            </a:r>
            <a:r>
              <a:rPr dirty="0" sz="1200" spc="9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12121"/>
                </a:solidFill>
                <a:latin typeface="Times New Roman"/>
                <a:cs typeface="Times New Roman"/>
              </a:rPr>
              <a:t>2º</a:t>
            </a:r>
            <a:r>
              <a:rPr dirty="0" sz="120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30">
                <a:solidFill>
                  <a:srgbClr val="363636"/>
                </a:solidFill>
                <a:latin typeface="Times New Roman"/>
                <a:cs typeface="Times New Roman"/>
              </a:rPr>
              <a:t>-</a:t>
            </a:r>
            <a:r>
              <a:rPr dirty="0" sz="1200" spc="-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0F0F0F"/>
                </a:solidFill>
                <a:latin typeface="Times New Roman"/>
                <a:cs typeface="Times New Roman"/>
              </a:rPr>
              <a:t>Os</a:t>
            </a:r>
            <a:r>
              <a:rPr dirty="0" sz="120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F1F1F"/>
                </a:solidFill>
                <a:latin typeface="Times New Roman"/>
                <a:cs typeface="Times New Roman"/>
              </a:rPr>
              <a:t>recursos</a:t>
            </a:r>
            <a:r>
              <a:rPr dirty="0" sz="1200" spc="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12121"/>
                </a:solidFill>
                <a:latin typeface="Times New Roman"/>
                <a:cs typeface="Times New Roman"/>
              </a:rPr>
              <a:t>para</a:t>
            </a:r>
            <a:r>
              <a:rPr dirty="0" sz="120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A1A1A"/>
                </a:solidFill>
                <a:latin typeface="Times New Roman"/>
                <a:cs typeface="Times New Roman"/>
              </a:rPr>
              <a:t>atender</a:t>
            </a:r>
            <a:r>
              <a:rPr dirty="0" sz="120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51515"/>
                </a:solidFill>
                <a:latin typeface="Times New Roman"/>
                <a:cs typeface="Times New Roman"/>
              </a:rPr>
              <a:t>Crédito</a:t>
            </a:r>
            <a:r>
              <a:rPr dirty="0" sz="1200" spc="7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81818"/>
                </a:solidFill>
                <a:latin typeface="Times New Roman"/>
                <a:cs typeface="Times New Roman"/>
              </a:rPr>
              <a:t>Suplementar</a:t>
            </a:r>
            <a:r>
              <a:rPr dirty="0" sz="1200" spc="1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C1C1C"/>
                </a:solidFill>
                <a:latin typeface="Times New Roman"/>
                <a:cs typeface="Times New Roman"/>
              </a:rPr>
              <a:t>advirão</a:t>
            </a:r>
            <a:r>
              <a:rPr dirty="0" sz="1200" spc="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D2D2D"/>
                </a:solidFill>
                <a:latin typeface="Times New Roman"/>
                <a:cs typeface="Times New Roman"/>
              </a:rPr>
              <a:t>do</a:t>
            </a:r>
            <a:r>
              <a:rPr dirty="0" sz="1200" spc="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C1C1C"/>
                </a:solidFill>
                <a:latin typeface="Times New Roman"/>
                <a:cs typeface="Times New Roman"/>
              </a:rPr>
              <a:t>recurso</a:t>
            </a:r>
            <a:r>
              <a:rPr dirty="0" sz="120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232323"/>
                </a:solidFill>
                <a:latin typeface="Times New Roman"/>
                <a:cs typeface="Times New Roman"/>
              </a:rPr>
              <a:t>recebido</a:t>
            </a:r>
            <a:r>
              <a:rPr dirty="0" sz="1200" spc="1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65">
                <a:solidFill>
                  <a:srgbClr val="363636"/>
                </a:solidFill>
                <a:latin typeface="Times New Roman"/>
                <a:cs typeface="Times New Roman"/>
              </a:rPr>
              <a:t>em</a:t>
            </a:r>
            <a:r>
              <a:rPr dirty="0" sz="1200" spc="-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00" spc="-45">
                <a:solidFill>
                  <a:srgbClr val="333333"/>
                </a:solidFill>
                <a:latin typeface="Times New Roman"/>
                <a:cs typeface="Times New Roman"/>
              </a:rPr>
              <a:t>22/</a:t>
            </a:r>
            <a:r>
              <a:rPr dirty="0" sz="1200" spc="-10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00" spc="-114">
                <a:solidFill>
                  <a:srgbClr val="444444"/>
                </a:solidFill>
                <a:latin typeface="Times New Roman"/>
                <a:cs typeface="Times New Roman"/>
              </a:rPr>
              <a:t>l</a:t>
            </a:r>
            <a:r>
              <a:rPr dirty="0" sz="1200" spc="-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75">
                <a:solidFill>
                  <a:srgbClr val="151515"/>
                </a:solidFill>
                <a:latin typeface="Times New Roman"/>
                <a:cs typeface="Times New Roman"/>
              </a:rPr>
              <a:t>()/2t325,</a:t>
            </a:r>
            <a:r>
              <a:rPr dirty="0" sz="1200" spc="20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313131"/>
                </a:solidFill>
                <a:latin typeface="Times New Roman"/>
                <a:cs typeface="Times New Roman"/>
              </a:rPr>
              <a:t>no</a:t>
            </a:r>
            <a:r>
              <a:rPr dirty="0" sz="1200" spc="1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0F0F0F"/>
                </a:solidFill>
                <a:latin typeface="Times New Roman"/>
                <a:cs typeface="Times New Roman"/>
              </a:rPr>
              <a:t>Banco</a:t>
            </a:r>
            <a:r>
              <a:rPr dirty="0" sz="1200" spc="1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00" spc="1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62626"/>
                </a:solidFill>
                <a:latin typeface="Times New Roman"/>
                <a:cs typeface="Times New Roman"/>
              </a:rPr>
              <a:t>Caixa</a:t>
            </a:r>
            <a:r>
              <a:rPr dirty="0" sz="1200" spc="1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11111"/>
                </a:solidFill>
                <a:latin typeface="Times New Roman"/>
                <a:cs typeface="Times New Roman"/>
              </a:rPr>
              <a:t>Econômica,</a:t>
            </a:r>
            <a:r>
              <a:rPr dirty="0" sz="1200" spc="2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A2A2A"/>
                </a:solidFill>
                <a:latin typeface="Times New Roman"/>
                <a:cs typeface="Times New Roman"/>
              </a:rPr>
              <a:t>agência</a:t>
            </a:r>
            <a:r>
              <a:rPr dirty="0" sz="1200" spc="1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F1F1F"/>
                </a:solidFill>
                <a:latin typeface="Times New Roman"/>
                <a:cs typeface="Times New Roman"/>
              </a:rPr>
              <a:t>3071,</a:t>
            </a:r>
            <a:r>
              <a:rPr dirty="0" sz="1200" spc="1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32323"/>
                </a:solidFill>
                <a:latin typeface="Times New Roman"/>
                <a:cs typeface="Times New Roman"/>
              </a:rPr>
              <a:t>conta</a:t>
            </a:r>
            <a:r>
              <a:rPr dirty="0" sz="1200" spc="1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C1C1C"/>
                </a:solidFill>
                <a:latin typeface="Times New Roman"/>
                <a:cs typeface="Times New Roman"/>
              </a:rPr>
              <a:t>574035995-</a:t>
            </a:r>
            <a:r>
              <a:rPr dirty="0" sz="1200" spc="-20">
                <a:solidFill>
                  <a:srgbClr val="1C1C1C"/>
                </a:solidFill>
                <a:latin typeface="Times New Roman"/>
                <a:cs typeface="Times New Roman"/>
              </a:rPr>
              <a:t>0,</a:t>
            </a:r>
            <a:r>
              <a:rPr dirty="0" sz="1200" spc="2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 spc="-45">
                <a:solidFill>
                  <a:srgbClr val="1C1C1C"/>
                </a:solidFill>
                <a:latin typeface="Times New Roman"/>
                <a:cs typeface="Times New Roman"/>
              </a:rPr>
              <a:t>proveniente.</a:t>
            </a:r>
            <a:r>
              <a:rPr dirty="0" sz="120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A2A2A"/>
                </a:solidFill>
                <a:latin typeface="Times New Roman"/>
                <a:cs typeface="Times New Roman"/>
              </a:rPr>
              <a:t>da</a:t>
            </a:r>
            <a:r>
              <a:rPr dirty="0" sz="120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 spc="-60">
                <a:solidFill>
                  <a:srgbClr val="181818"/>
                </a:solidFill>
                <a:latin typeface="Times New Roman"/>
                <a:cs typeface="Times New Roman"/>
              </a:rPr>
              <a:t>Eirienda</a:t>
            </a:r>
            <a:r>
              <a:rPr dirty="0" sz="1200" spc="3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F1F1F"/>
                </a:solidFill>
                <a:latin typeface="Times New Roman"/>
                <a:cs typeface="Times New Roman"/>
              </a:rPr>
              <a:t>Parlamentar</a:t>
            </a:r>
            <a:r>
              <a:rPr dirty="0" sz="1200" spc="229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0F0F0F"/>
                </a:solidFill>
                <a:latin typeface="Times New Roman"/>
                <a:cs typeface="Times New Roman"/>
              </a:rPr>
              <a:t>da</a:t>
            </a:r>
            <a:r>
              <a:rPr dirty="0" sz="120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1C1C1C"/>
                </a:solidFill>
                <a:latin typeface="Times New Roman"/>
                <a:cs typeface="Times New Roman"/>
              </a:rPr>
              <a:t>Bancada</a:t>
            </a:r>
            <a:r>
              <a:rPr dirty="0" sz="1200" spc="229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00" spc="1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2D2D2D"/>
                </a:solidFill>
                <a:latin typeface="Times New Roman"/>
                <a:cs typeface="Times New Roman"/>
              </a:rPr>
              <a:t>Rio</a:t>
            </a:r>
            <a:r>
              <a:rPr dirty="0" sz="1200" spc="1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00" spc="1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62626"/>
                </a:solidFill>
                <a:latin typeface="Times New Roman"/>
                <a:cs typeface="Times New Roman"/>
              </a:rPr>
              <a:t>.'aneiro,</a:t>
            </a:r>
            <a:r>
              <a:rPr dirty="0" sz="1200" spc="229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60">
                <a:solidFill>
                  <a:srgbClr val="262626"/>
                </a:solidFill>
                <a:latin typeface="Times New Roman"/>
                <a:cs typeface="Times New Roman"/>
              </a:rPr>
              <a:t>com</a:t>
            </a:r>
            <a:r>
              <a:rPr dirty="0" sz="1200" spc="2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00" spc="19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1D1D1D"/>
                </a:solidFill>
                <a:latin typeface="Times New Roman"/>
                <a:cs typeface="Times New Roman"/>
              </a:rPr>
              <a:t>número</a:t>
            </a:r>
            <a:r>
              <a:rPr dirty="0" sz="1200" spc="2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00" spc="19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212121"/>
                </a:solidFill>
                <a:latin typeface="Times New Roman"/>
                <a:cs typeface="Times New Roman"/>
              </a:rPr>
              <a:t>Emenda</a:t>
            </a:r>
            <a:r>
              <a:rPr dirty="0" sz="120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200" spc="-45">
                <a:solidFill>
                  <a:srgbClr val="212121"/>
                </a:solidFill>
                <a:latin typeface="Times New Roman"/>
                <a:cs typeface="Times New Roman"/>
              </a:rPr>
              <a:t>Funcional</a:t>
            </a:r>
            <a:r>
              <a:rPr dirty="0" sz="1200" spc="3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65">
                <a:solidFill>
                  <a:srgbClr val="212121"/>
                </a:solidFill>
                <a:latin typeface="Times New Roman"/>
                <a:cs typeface="Times New Roman"/>
              </a:rPr>
              <a:t>n°:</a:t>
            </a:r>
            <a:r>
              <a:rPr dirty="0" sz="120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1A1A1A"/>
                </a:solidFill>
                <a:latin typeface="Times New Roman"/>
                <a:cs typeface="Times New Roman"/>
              </a:rPr>
              <a:t>71200001</a:t>
            </a:r>
            <a:r>
              <a:rPr dirty="0" sz="1200" spc="-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32323"/>
                </a:solidFill>
                <a:latin typeface="Times New Roman"/>
                <a:cs typeface="Times New Roman"/>
              </a:rPr>
              <a:t>,</a:t>
            </a:r>
            <a:r>
              <a:rPr dirty="0" sz="1200" spc="3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11111"/>
                </a:solidFill>
                <a:latin typeface="Times New Roman"/>
                <a:cs typeface="Times New Roman"/>
              </a:rPr>
              <a:t>Processo</a:t>
            </a:r>
            <a:r>
              <a:rPr dirty="0" sz="1200" spc="3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00" spc="2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0F0F0F"/>
                </a:solidFill>
                <a:latin typeface="Times New Roman"/>
                <a:cs typeface="Times New Roman"/>
              </a:rPr>
              <a:t>Pagamento</a:t>
            </a:r>
            <a:r>
              <a:rPr dirty="0" sz="1200" spc="3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111111"/>
                </a:solidFill>
                <a:latin typeface="Times New Roman"/>
                <a:cs typeface="Times New Roman"/>
              </a:rPr>
              <a:t>25000.182092/2025-</a:t>
            </a:r>
            <a:r>
              <a:rPr dirty="0" sz="1200" spc="-10">
                <a:solidFill>
                  <a:srgbClr val="111111"/>
                </a:solidFill>
                <a:latin typeface="Times New Roman"/>
                <a:cs typeface="Times New Roman"/>
              </a:rPr>
              <a:t>24,</a:t>
            </a:r>
            <a:r>
              <a:rPr dirty="0" sz="1200" spc="2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 spc="-45">
                <a:solidFill>
                  <a:srgbClr val="1D1D1D"/>
                </a:solidFill>
                <a:latin typeface="Times New Roman"/>
                <a:cs typeface="Times New Roman"/>
              </a:rPr>
              <a:t>Ordem</a:t>
            </a:r>
            <a:r>
              <a:rPr dirty="0" sz="1200" spc="4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42424"/>
                </a:solidFill>
                <a:latin typeface="Times New Roman"/>
                <a:cs typeface="Times New Roman"/>
              </a:rPr>
              <a:t>bancária</a:t>
            </a:r>
            <a:r>
              <a:rPr dirty="0" sz="1200" spc="3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12121"/>
                </a:solidFill>
                <a:latin typeface="Times New Roman"/>
                <a:cs typeface="Times New Roman"/>
              </a:rPr>
              <a:t>2025</a:t>
            </a:r>
            <a:r>
              <a:rPr dirty="0" sz="1200" spc="-20">
                <a:solidFill>
                  <a:srgbClr val="111111"/>
                </a:solidFill>
                <a:latin typeface="Times New Roman"/>
                <a:cs typeface="Times New Roman"/>
              </a:rPr>
              <a:t>OB054869,</a:t>
            </a:r>
            <a:r>
              <a:rPr dirty="0" sz="120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1F1F1F"/>
                </a:solidFill>
                <a:latin typeface="Times New Roman"/>
                <a:cs typeface="Times New Roman"/>
              </a:rPr>
              <a:t>publicada</a:t>
            </a:r>
            <a:r>
              <a:rPr dirty="0" sz="1200" spc="1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131313"/>
                </a:solidFill>
                <a:latin typeface="Times New Roman"/>
                <a:cs typeface="Times New Roman"/>
              </a:rPr>
              <a:t>na</a:t>
            </a:r>
            <a:r>
              <a:rPr dirty="0" sz="120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212121"/>
                </a:solidFill>
                <a:latin typeface="Times New Roman"/>
                <a:cs typeface="Times New Roman"/>
              </a:rPr>
              <a:t>Portaria</a:t>
            </a:r>
            <a:r>
              <a:rPr dirty="0" sz="1200" spc="1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85">
                <a:solidFill>
                  <a:srgbClr val="2A2A2A"/>
                </a:solidFill>
                <a:latin typeface="Times New Roman"/>
                <a:cs typeface="Times New Roman"/>
              </a:rPr>
              <a:t>ri°</a:t>
            </a:r>
            <a:r>
              <a:rPr dirty="0" sz="120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212121"/>
                </a:solidFill>
                <a:latin typeface="Times New Roman"/>
                <a:cs typeface="Times New Roman"/>
              </a:rPr>
              <a:t>8111</a:t>
            </a:r>
            <a:r>
              <a:rPr dirty="0" sz="1200" spc="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00" spc="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45">
                <a:solidFill>
                  <a:srgbClr val="282828"/>
                </a:solidFill>
                <a:latin typeface="Times New Roman"/>
                <a:cs typeface="Times New Roman"/>
              </a:rPr>
              <a:t>15</a:t>
            </a:r>
            <a:r>
              <a:rPr dirty="0" sz="120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0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181818"/>
                </a:solidFill>
                <a:latin typeface="Times New Roman"/>
                <a:cs typeface="Times New Roman"/>
              </a:rPr>
              <a:t>setembro</a:t>
            </a:r>
            <a:r>
              <a:rPr dirty="0" sz="1200" spc="1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00" spc="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82828"/>
                </a:solidFill>
                <a:latin typeface="Times New Roman"/>
                <a:cs typeface="Times New Roman"/>
              </a:rPr>
              <a:t>2025,</a:t>
            </a:r>
            <a:r>
              <a:rPr dirty="0" sz="1200" spc="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32323"/>
                </a:solidFill>
                <a:latin typeface="Times New Roman"/>
                <a:cs typeface="Times New Roman"/>
              </a:rPr>
              <a:t>fundamentado</a:t>
            </a:r>
            <a:r>
              <a:rPr dirty="0" sz="1200" spc="20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12121"/>
                </a:solidFill>
                <a:latin typeface="Times New Roman"/>
                <a:cs typeface="Times New Roman"/>
              </a:rPr>
              <a:t>no</a:t>
            </a:r>
            <a:r>
              <a:rPr dirty="0" sz="120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F2F2F"/>
                </a:solidFill>
                <a:latin typeface="Times New Roman"/>
                <a:cs typeface="Times New Roman"/>
              </a:rPr>
              <a:t>parágrafo</a:t>
            </a:r>
            <a:r>
              <a:rPr dirty="0" sz="1200" spc="2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313131"/>
                </a:solidFill>
                <a:latin typeface="Times New Roman"/>
                <a:cs typeface="Times New Roman"/>
              </a:rPr>
              <a:t>lº,</a:t>
            </a:r>
            <a:r>
              <a:rPr dirty="0" sz="1200" spc="2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2B2B2B"/>
                </a:solidFill>
                <a:latin typeface="Times New Roman"/>
                <a:cs typeface="Times New Roman"/>
              </a:rPr>
              <a:t>Inc.</a:t>
            </a:r>
            <a:r>
              <a:rPr dirty="0" sz="1200" spc="-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00" spc="-160">
                <a:solidFill>
                  <a:srgbClr val="3B3B3B"/>
                </a:solidFill>
                <a:latin typeface="Times New Roman"/>
                <a:cs typeface="Times New Roman"/>
              </a:rPr>
              <a:t>11,</a:t>
            </a:r>
            <a:r>
              <a:rPr dirty="0" sz="1200" spc="-1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20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62626"/>
                </a:solidFill>
                <a:latin typeface="Times New Roman"/>
                <a:cs typeface="Times New Roman"/>
              </a:rPr>
              <a:t>artigo</a:t>
            </a:r>
            <a:r>
              <a:rPr dirty="0" sz="120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3F3F3F"/>
                </a:solidFill>
                <a:latin typeface="Times New Roman"/>
                <a:cs typeface="Times New Roman"/>
              </a:rPr>
              <a:t>43</a:t>
            </a:r>
            <a:r>
              <a:rPr dirty="0" sz="120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200" spc="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2B2B2B"/>
                </a:solidFill>
                <a:latin typeface="Times New Roman"/>
                <a:cs typeface="Times New Roman"/>
              </a:rPr>
              <a:t>Lei</a:t>
            </a:r>
            <a:r>
              <a:rPr dirty="0" sz="1200" spc="11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00" spc="-45">
                <a:solidFill>
                  <a:srgbClr val="1F1F1F"/>
                </a:solidFill>
                <a:latin typeface="Times New Roman"/>
                <a:cs typeface="Times New Roman"/>
              </a:rPr>
              <a:t>Federal</a:t>
            </a:r>
            <a:r>
              <a:rPr dirty="0" sz="1200" spc="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Times New Roman"/>
                <a:cs typeface="Times New Roman"/>
              </a:rPr>
              <a:t>4320/64.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Times New Roman"/>
              <a:cs typeface="Times New Roman"/>
            </a:endParaRPr>
          </a:p>
          <a:p>
            <a:pPr marL="63500" marR="92710" indent="226060">
              <a:lnSpc>
                <a:spcPts val="1390"/>
              </a:lnSpc>
            </a:pPr>
            <a:r>
              <a:rPr dirty="0" sz="1200" spc="-10">
                <a:solidFill>
                  <a:srgbClr val="1D1D1D"/>
                </a:solidFill>
                <a:latin typeface="Times New Roman"/>
                <a:cs typeface="Times New Roman"/>
              </a:rPr>
              <a:t>Artigo</a:t>
            </a:r>
            <a:r>
              <a:rPr dirty="0" sz="1200" spc="-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51515"/>
                </a:solidFill>
                <a:latin typeface="Times New Roman"/>
                <a:cs typeface="Times New Roman"/>
              </a:rPr>
              <a:t>i3</a:t>
            </a:r>
            <a:r>
              <a:rPr dirty="0" baseline="45454" sz="825" spc="-30">
                <a:solidFill>
                  <a:srgbClr val="151515"/>
                </a:solidFill>
                <a:latin typeface="Times New Roman"/>
                <a:cs typeface="Times New Roman"/>
              </a:rPr>
              <a:t>O</a:t>
            </a:r>
            <a:r>
              <a:rPr dirty="0" baseline="45454" sz="825" spc="337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200" spc="-25">
                <a:solidFill>
                  <a:srgbClr val="212121"/>
                </a:solidFill>
                <a:latin typeface="Times New Roman"/>
                <a:cs typeface="Times New Roman"/>
              </a:rPr>
              <a:t>Revogadas</a:t>
            </a:r>
            <a:r>
              <a:rPr dirty="0" sz="120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32323"/>
                </a:solidFill>
                <a:latin typeface="Times New Roman"/>
                <a:cs typeface="Times New Roman"/>
              </a:rPr>
              <a:t>as</a:t>
            </a:r>
            <a:r>
              <a:rPr dirty="0" sz="120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61616"/>
                </a:solidFill>
                <a:latin typeface="Times New Roman"/>
                <a:cs typeface="Times New Roman"/>
              </a:rPr>
              <a:t>disposições</a:t>
            </a:r>
            <a:r>
              <a:rPr dirty="0" sz="120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D2D2D"/>
                </a:solidFill>
                <a:latin typeface="Times New Roman"/>
                <a:cs typeface="Times New Roman"/>
              </a:rPr>
              <a:t>em</a:t>
            </a:r>
            <a:r>
              <a:rPr dirty="0" sz="120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Times New Roman"/>
                <a:cs typeface="Times New Roman"/>
              </a:rPr>
              <a:t>contrário,</a:t>
            </a: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00" spc="-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212121"/>
                </a:solidFill>
                <a:latin typeface="Times New Roman"/>
                <a:cs typeface="Times New Roman"/>
              </a:rPr>
              <a:t>presente</a:t>
            </a:r>
            <a:r>
              <a:rPr dirty="0" sz="120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B2B2B"/>
                </a:solidFill>
                <a:latin typeface="Times New Roman"/>
                <a:cs typeface="Times New Roman"/>
              </a:rPr>
              <a:t>decreto</a:t>
            </a:r>
            <a:r>
              <a:rPr dirty="0" sz="1200" spc="-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D2D2D"/>
                </a:solidFill>
                <a:latin typeface="Times New Roman"/>
                <a:cs typeface="Times New Roman"/>
              </a:rPr>
              <a:t>entra</a:t>
            </a:r>
            <a:r>
              <a:rPr dirty="0" sz="120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62626"/>
                </a:solidFill>
                <a:latin typeface="Times New Roman"/>
                <a:cs typeface="Times New Roman"/>
              </a:rPr>
              <a:t>em</a:t>
            </a:r>
            <a:r>
              <a:rPr dirty="0" sz="120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3B3B3B"/>
                </a:solidFill>
                <a:latin typeface="Times New Roman"/>
                <a:cs typeface="Times New Roman"/>
              </a:rPr>
              <a:t>vigor</a:t>
            </a:r>
            <a:r>
              <a:rPr dirty="0" sz="120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2F2F2F"/>
                </a:solidFill>
                <a:latin typeface="Times New Roman"/>
                <a:cs typeface="Times New Roman"/>
              </a:rPr>
              <a:t>na</a:t>
            </a:r>
            <a:r>
              <a:rPr dirty="0" sz="120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313131"/>
                </a:solidFill>
                <a:latin typeface="Times New Roman"/>
                <a:cs typeface="Times New Roman"/>
              </a:rPr>
              <a:t>data </a:t>
            </a:r>
            <a:r>
              <a:rPr dirty="0" sz="12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0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B2B2B"/>
                </a:solidFill>
                <a:latin typeface="Times New Roman"/>
                <a:cs typeface="Times New Roman"/>
              </a:rPr>
              <a:t>sua</a:t>
            </a:r>
            <a:r>
              <a:rPr dirty="0" sz="1200" spc="-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31313"/>
                </a:solidFill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200">
              <a:latin typeface="Times New Roman"/>
              <a:cs typeface="Times New Roman"/>
            </a:endParaRPr>
          </a:p>
          <a:p>
            <a:pPr marL="1827530">
              <a:lnSpc>
                <a:spcPct val="100000"/>
              </a:lnSpc>
            </a:pPr>
            <a:r>
              <a:rPr dirty="0" sz="1200" spc="-20">
                <a:solidFill>
                  <a:srgbClr val="0E0E0E"/>
                </a:solidFill>
                <a:latin typeface="Times New Roman"/>
                <a:cs typeface="Times New Roman"/>
              </a:rPr>
              <a:t>Gabinete</a:t>
            </a:r>
            <a:r>
              <a:rPr dirty="0" sz="12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20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Times New Roman"/>
                <a:cs typeface="Times New Roman"/>
              </a:rPr>
              <a:t>Prefeito,</a:t>
            </a:r>
            <a:r>
              <a:rPr dirty="0" sz="12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C1C1C"/>
                </a:solidFill>
                <a:latin typeface="Times New Roman"/>
                <a:cs typeface="Times New Roman"/>
              </a:rPr>
              <a:t>15</a:t>
            </a:r>
            <a:r>
              <a:rPr dirty="0" sz="12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00" spc="-7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dezembro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200" spc="-6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C1C1C"/>
                </a:solidFill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29201" y="7715576"/>
            <a:ext cx="1433195" cy="37592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59385" marR="5080" indent="-147320">
              <a:lnSpc>
                <a:spcPts val="1320"/>
              </a:lnSpc>
              <a:spcBef>
                <a:spcPts val="240"/>
              </a:spcBef>
            </a:pPr>
            <a:r>
              <a:rPr dirty="0" sz="1200" spc="-10">
                <a:solidFill>
                  <a:srgbClr val="1F1F1F"/>
                </a:solidFill>
                <a:latin typeface="Times New Roman"/>
                <a:cs typeface="Times New Roman"/>
              </a:rPr>
              <a:t>Lucas</a:t>
            </a:r>
            <a:r>
              <a:rPr dirty="0" sz="120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61616"/>
                </a:solidFill>
                <a:latin typeface="Times New Roman"/>
                <a:cs typeface="Times New Roman"/>
              </a:rPr>
              <a:t>Dutra</a:t>
            </a:r>
            <a:r>
              <a:rPr dirty="0" sz="120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D2D2D"/>
                </a:solidFill>
                <a:latin typeface="Times New Roman"/>
                <a:cs typeface="Times New Roman"/>
              </a:rPr>
              <a:t>dos</a:t>
            </a:r>
            <a:r>
              <a:rPr dirty="0" sz="1200" spc="-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1C1C1C"/>
                </a:solidFill>
                <a:latin typeface="Times New Roman"/>
                <a:cs typeface="Times New Roman"/>
              </a:rPr>
              <a:t>Santos </a:t>
            </a:r>
            <a:r>
              <a:rPr dirty="0" sz="1200" spc="-10">
                <a:solidFill>
                  <a:srgbClr val="1F1F1F"/>
                </a:solidFill>
                <a:latin typeface="Times New Roman"/>
                <a:cs typeface="Times New Roman"/>
              </a:rPr>
              <a:t>Prefeito</a:t>
            </a:r>
            <a:r>
              <a:rPr dirty="0" sz="120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262626"/>
                </a:solidFill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2026-01-12T17:15:59Z</dcterms:created>
  <dcterms:modified xsi:type="dcterms:W3CDTF">2026-01-12T17:15:59Z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