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72383" y="7601858"/>
            <a:ext cx="1655445" cy="0"/>
          </a:xfrm>
          <a:custGeom>
            <a:avLst/>
            <a:gdLst/>
            <a:ahLst/>
            <a:cxnLst/>
            <a:rect l="l" t="t" r="r" b="b"/>
            <a:pathLst>
              <a:path w="1655445" h="0">
                <a:moveTo>
                  <a:pt x="0" y="0"/>
                </a:moveTo>
                <a:lnTo>
                  <a:pt x="1655064" y="0"/>
                </a:lnTo>
              </a:path>
            </a:pathLst>
          </a:custGeom>
          <a:ln w="9138">
            <a:solidFill>
              <a:srgbClr val="575B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1836" y="1132428"/>
            <a:ext cx="5845175" cy="2588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listado</a:t>
            </a:r>
            <a:r>
              <a:rPr dirty="0" sz="1250" spc="-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do</a:t>
            </a:r>
            <a:r>
              <a:rPr dirty="0" sz="1250" spc="-3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F2F2F"/>
                </a:solidFill>
                <a:latin typeface="Times New Roman"/>
                <a:cs typeface="Times New Roman"/>
              </a:rPr>
              <a:t>Rio</a:t>
            </a:r>
            <a:r>
              <a:rPr dirty="0" sz="1250" spc="-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0">
                <a:solidFill>
                  <a:srgbClr val="2A2A2A"/>
                </a:solidFill>
                <a:latin typeface="Times New Roman"/>
                <a:cs typeface="Times New Roman"/>
              </a:rPr>
              <a:t>dC</a:t>
            </a:r>
            <a:r>
              <a:rPr dirty="0" sz="125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JanCiro</a:t>
            </a:r>
            <a:endParaRPr sz="1250">
              <a:latin typeface="Times New Roman"/>
              <a:cs typeface="Times New Roman"/>
            </a:endParaRPr>
          </a:p>
          <a:p>
            <a:pPr marL="14604">
              <a:lnSpc>
                <a:spcPts val="1410"/>
              </a:lnSpc>
            </a:pPr>
            <a:r>
              <a:rPr dirty="0" sz="1250" spc="-40">
                <a:solidFill>
                  <a:srgbClr val="0A0A0A"/>
                </a:solidFill>
                <a:latin typeface="Times New Roman"/>
                <a:cs typeface="Times New Roman"/>
              </a:rPr>
              <a:t>Prefeitura</a:t>
            </a:r>
            <a:r>
              <a:rPr dirty="0" sz="1250" spc="1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Seropédica</a:t>
            </a:r>
            <a:endParaRPr sz="125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1230"/>
              </a:spcBef>
              <a:tabLst>
                <a:tab pos="604520" algn="l"/>
                <a:tab pos="1279525" algn="l"/>
                <a:tab pos="1607820" algn="l"/>
                <a:tab pos="2785745" algn="l"/>
              </a:tabLst>
            </a:pP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ilecreto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	</a:t>
            </a:r>
            <a:r>
              <a:rPr dirty="0" sz="1250" spc="-90">
                <a:solidFill>
                  <a:srgbClr val="161616"/>
                </a:solidFill>
                <a:latin typeface="Times New Roman"/>
                <a:cs typeface="Times New Roman"/>
              </a:rPr>
              <a:t>ri°.</a:t>
            </a:r>
            <a:r>
              <a:rPr dirty="0" sz="125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3059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	</a:t>
            </a:r>
            <a:r>
              <a:rPr dirty="0" sz="1250" spc="-90">
                <a:solidFill>
                  <a:srgbClr val="333333"/>
                </a:solidFill>
                <a:latin typeface="Times New Roman"/>
                <a:cs typeface="Times New Roman"/>
              </a:rPr>
              <a:t>15</a:t>
            </a:r>
            <a:r>
              <a:rPr dirty="0" sz="1250" spc="1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12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Dezembro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	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2025</a:t>
            </a:r>
            <a:endParaRPr sz="1250">
              <a:latin typeface="Times New Roman"/>
              <a:cs typeface="Times New Roman"/>
            </a:endParaRPr>
          </a:p>
          <a:p>
            <a:pPr algn="just" marL="2218690" marR="36195" indent="217170">
              <a:lnSpc>
                <a:spcPct val="91700"/>
              </a:lnSpc>
              <a:spcBef>
                <a:spcPts val="1145"/>
              </a:spcBef>
              <a:tabLst>
                <a:tab pos="4519295" algn="l"/>
                <a:tab pos="5570855" algn="l"/>
              </a:tabLst>
            </a:pPr>
            <a:r>
              <a:rPr dirty="0" sz="1250" spc="-55">
                <a:solidFill>
                  <a:srgbClr val="1A1A1A"/>
                </a:solidFill>
                <a:latin typeface="Times New Roman"/>
                <a:cs typeface="Times New Roman"/>
              </a:rPr>
              <a:t>Abre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11111"/>
                </a:solidFill>
                <a:latin typeface="Times New Roman"/>
                <a:cs typeface="Times New Roman"/>
              </a:rPr>
              <a:t>crédito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31313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181818"/>
                </a:solidFill>
                <a:latin typeface="Times New Roman"/>
                <a:cs typeface="Times New Roman"/>
              </a:rPr>
              <a:t>no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C0C0C"/>
                </a:solidFill>
                <a:latin typeface="Times New Roman"/>
                <a:cs typeface="Times New Roman"/>
              </a:rPr>
              <a:t>valor</a:t>
            </a:r>
            <a:r>
              <a:rPr dirty="0" sz="1250" spc="-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total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de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R$ </a:t>
            </a:r>
            <a:r>
              <a:rPr dirty="0" sz="1250" spc="-35">
                <a:solidFill>
                  <a:srgbClr val="1C1C1C"/>
                </a:solidFill>
                <a:latin typeface="Times New Roman"/>
                <a:cs typeface="Times New Roman"/>
              </a:rPr>
              <a:t>2.012.825,00</a:t>
            </a:r>
            <a:r>
              <a:rPr dirty="0" sz="125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(Dois</a:t>
            </a:r>
            <a:r>
              <a:rPr dirty="0" sz="1250" spc="-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C1C1C"/>
                </a:solidFill>
                <a:latin typeface="Times New Roman"/>
                <a:cs typeface="Times New Roman"/>
              </a:rPr>
              <a:t>milhões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</a:t>
            </a:r>
            <a:r>
              <a:rPr dirty="0" sz="1250" spc="-7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B2B2B"/>
                </a:solidFill>
                <a:latin typeface="Times New Roman"/>
                <a:cs typeface="Times New Roman"/>
              </a:rPr>
              <a:t>doze</a:t>
            </a:r>
            <a:r>
              <a:rPr dirty="0" sz="1250" spc="-1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mil,</a:t>
            </a:r>
            <a:r>
              <a:rPr dirty="0" sz="1250" spc="-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oitocentos</a:t>
            </a:r>
            <a:r>
              <a:rPr dirty="0" sz="1250" spc="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e</a:t>
            </a:r>
            <a:r>
              <a:rPr dirty="0" sz="1250" spc="-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82828"/>
                </a:solidFill>
                <a:latin typeface="Times New Roman"/>
                <a:cs typeface="Times New Roman"/>
              </a:rPr>
              <a:t>vinte</a:t>
            </a: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32323"/>
                </a:solidFill>
                <a:latin typeface="Times New Roman"/>
                <a:cs typeface="Times New Roman"/>
              </a:rPr>
              <a:t>e 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cinco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reais),</a:t>
            </a:r>
            <a:r>
              <a:rPr dirty="0" sz="1250" spc="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F2F2F"/>
                </a:solidFill>
                <a:latin typeface="Times New Roman"/>
                <a:cs typeface="Times New Roman"/>
              </a:rPr>
              <a:t>para</a:t>
            </a:r>
            <a:r>
              <a:rPr dirty="0" sz="1250" spc="-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82828"/>
                </a:solidFill>
                <a:latin typeface="Times New Roman"/>
                <a:cs typeface="Times New Roman"/>
              </a:rPr>
              <a:t>fins</a:t>
            </a:r>
            <a:r>
              <a:rPr dirty="0" sz="1250" spc="-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D2D2D"/>
                </a:solidFill>
                <a:latin typeface="Times New Roman"/>
                <a:cs typeface="Times New Roman"/>
              </a:rPr>
              <a:t>que</a:t>
            </a:r>
            <a:r>
              <a:rPr dirty="0" sz="1250" spc="-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se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	</a:t>
            </a:r>
            <a:r>
              <a:rPr dirty="0" sz="1250" spc="-35">
                <a:solidFill>
                  <a:srgbClr val="242424"/>
                </a:solidFill>
                <a:latin typeface="Times New Roman"/>
                <a:cs typeface="Times New Roman"/>
              </a:rPr>
              <a:t>especifica</a:t>
            </a:r>
            <a:r>
              <a:rPr dirty="0" sz="1250" spc="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e</a:t>
            </a:r>
            <a:r>
              <a:rPr dirty="0" sz="1250" spc="-3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da</a:t>
            </a:r>
            <a:r>
              <a:rPr dirty="0" sz="1250" spc="-4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outras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providências.</a:t>
            </a:r>
            <a:endParaRPr sz="1250">
              <a:latin typeface="Times New Roman"/>
              <a:cs typeface="Times New Roman"/>
            </a:endParaRPr>
          </a:p>
          <a:p>
            <a:pPr algn="just" marL="15875" marR="5080" indent="452755">
              <a:lnSpc>
                <a:spcPct val="91900"/>
              </a:lnSpc>
              <a:spcBef>
                <a:spcPts val="1285"/>
              </a:spcBef>
            </a:pP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O</a:t>
            </a:r>
            <a:r>
              <a:rPr dirty="0" sz="1250" spc="475">
                <a:solidFill>
                  <a:srgbClr val="4F4F4F"/>
                </a:solidFill>
                <a:latin typeface="Times New Roman"/>
                <a:cs typeface="Times New Roman"/>
              </a:rPr>
              <a:t>   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Prefeito</a:t>
            </a:r>
            <a:r>
              <a:rPr dirty="0" sz="1250" spc="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Municipal,</a:t>
            </a:r>
            <a:r>
              <a:rPr dirty="0" sz="1250" spc="254">
                <a:solidFill>
                  <a:srgbClr val="1F1F1F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no</a:t>
            </a:r>
            <a:r>
              <a:rPr dirty="0" sz="1250" spc="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65">
                <a:solidFill>
                  <a:srgbClr val="1C1C1C"/>
                </a:solidFill>
                <a:latin typeface="Times New Roman"/>
                <a:cs typeface="Times New Roman"/>
              </a:rPr>
              <a:t>uso</a:t>
            </a:r>
            <a:r>
              <a:rPr dirty="0" sz="1250" spc="-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suas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atribuições</a:t>
            </a:r>
            <a:r>
              <a:rPr dirty="0" sz="1250" spc="415">
                <a:solidFill>
                  <a:srgbClr val="181818"/>
                </a:solidFill>
                <a:latin typeface="Times New Roman"/>
                <a:cs typeface="Times New Roman"/>
              </a:rPr>
              <a:t>   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legais</a:t>
            </a:r>
            <a:r>
              <a:rPr dirty="0" sz="1250" spc="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e</a:t>
            </a:r>
            <a:r>
              <a:rPr dirty="0" sz="1250" spc="-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D1D1D"/>
                </a:solidFill>
                <a:latin typeface="Times New Roman"/>
                <a:cs typeface="Times New Roman"/>
              </a:rPr>
              <a:t>constitucionais,</a:t>
            </a:r>
            <a:r>
              <a:rPr dirty="0" sz="1250" spc="-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em </a:t>
            </a:r>
            <a:r>
              <a:rPr dirty="0" sz="1250" spc="-30">
                <a:solidFill>
                  <a:srgbClr val="242424"/>
                </a:solidFill>
                <a:latin typeface="Times New Roman"/>
                <a:cs typeface="Times New Roman"/>
              </a:rPr>
              <a:t>coníoimidade</a:t>
            </a:r>
            <a:r>
              <a:rPr dirty="0" sz="125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A2A2A"/>
                </a:solidFill>
                <a:latin typeface="Times New Roman"/>
                <a:cs typeface="Times New Roman"/>
              </a:rPr>
              <a:t>com</a:t>
            </a: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a</a:t>
            </a:r>
            <a:r>
              <a:rPr dirty="0" sz="1250" spc="-5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lei </a:t>
            </a:r>
            <a:r>
              <a:rPr dirty="0" sz="1250" spc="-100">
                <a:solidFill>
                  <a:srgbClr val="2F2F2F"/>
                </a:solidFill>
                <a:latin typeface="Times New Roman"/>
                <a:cs typeface="Times New Roman"/>
              </a:rPr>
              <a:t>n°:</a:t>
            </a:r>
            <a:r>
              <a:rPr dirty="0" sz="125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A2A2A"/>
                </a:solidFill>
                <a:latin typeface="Times New Roman"/>
                <a:cs typeface="Times New Roman"/>
              </a:rPr>
              <a:t>859/24</a:t>
            </a:r>
            <a:r>
              <a:rPr dirty="0" sz="1250" spc="-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10</a:t>
            </a:r>
            <a:r>
              <a:rPr dirty="0" sz="1250" spc="-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82828"/>
                </a:solidFill>
                <a:latin typeface="Times New Roman"/>
                <a:cs typeface="Times New Roman"/>
              </a:rPr>
              <a:t>Dezembro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32323"/>
                </a:solidFill>
                <a:latin typeface="Times New Roman"/>
                <a:cs typeface="Times New Roman"/>
              </a:rPr>
              <a:t>2024</a:t>
            </a:r>
            <a:r>
              <a:rPr dirty="0" sz="1250" spc="-3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(Lei 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que</a:t>
            </a:r>
            <a:r>
              <a:rPr dirty="0" sz="125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instituiu</a:t>
            </a:r>
            <a:r>
              <a:rPr dirty="0" sz="1250" spc="-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o</a:t>
            </a:r>
            <a:r>
              <a:rPr dirty="0" sz="1250" spc="-7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232323"/>
                </a:solidFill>
                <a:latin typeface="Times New Roman"/>
                <a:cs typeface="Times New Roman"/>
              </a:rPr>
              <a:t>orçamento</a:t>
            </a:r>
            <a:r>
              <a:rPr dirty="0" sz="1250" spc="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F2F2F"/>
                </a:solidFill>
                <a:latin typeface="Times New Roman"/>
                <a:cs typeface="Times New Roman"/>
              </a:rPr>
              <a:t>de </a:t>
            </a:r>
            <a:r>
              <a:rPr dirty="0" sz="1250" spc="-200">
                <a:solidFill>
                  <a:srgbClr val="1A1A1A"/>
                </a:solidFill>
                <a:latin typeface="Times New Roman"/>
                <a:cs typeface="Times New Roman"/>
              </a:rPr>
              <a:t>"2.G25)</a:t>
            </a:r>
            <a:r>
              <a:rPr dirty="0" sz="1250" spc="1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decreta:</a:t>
            </a:r>
            <a:endParaRPr sz="1250">
              <a:latin typeface="Times New Roman"/>
              <a:cs typeface="Times New Roman"/>
            </a:endParaRPr>
          </a:p>
          <a:p>
            <a:pPr marL="464184">
              <a:lnSpc>
                <a:spcPct val="100000"/>
              </a:lnSpc>
              <a:spcBef>
                <a:spcPts val="1065"/>
              </a:spcBef>
            </a:pP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Artigo</a:t>
            </a:r>
            <a:r>
              <a:rPr dirty="0" sz="1250" spc="7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l°</a:t>
            </a:r>
            <a:r>
              <a:rPr dirty="0" sz="1250" spc="-8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-</a:t>
            </a:r>
            <a:r>
              <a:rPr dirty="0" sz="1250" spc="-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Fica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82828"/>
                </a:solidFill>
                <a:latin typeface="Times New Roman"/>
                <a:cs typeface="Times New Roman"/>
              </a:rPr>
              <a:t>aberto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crédito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as</a:t>
            </a:r>
            <a:r>
              <a:rPr dirty="0" sz="1250" spc="-4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seguintes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dotações</a:t>
            </a:r>
            <a:r>
              <a:rPr dirty="0" sz="1250" spc="-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orçamentárias:</a:t>
            </a:r>
            <a:endParaRPr sz="1250">
              <a:latin typeface="Times New Roman"/>
              <a:cs typeface="Times New Roman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38802" y="3879637"/>
          <a:ext cx="3803650" cy="8502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7165"/>
                <a:gridCol w="1010285"/>
              </a:tblGrid>
              <a:tr h="172720">
                <a:tc>
                  <a:txBody>
                    <a:bodyPr/>
                    <a:lstStyle/>
                    <a:p>
                      <a:pPr marL="40005">
                        <a:lnSpc>
                          <a:spcPts val="1265"/>
                        </a:lnSpc>
                      </a:pPr>
                      <a:r>
                        <a:rPr dirty="0" sz="1250" spc="-65">
                          <a:solidFill>
                            <a:srgbClr val="1C1C1C"/>
                          </a:solidFill>
                          <a:latin typeface="Times New Roman"/>
                          <a:cs typeface="Times New Roman"/>
                        </a:rPr>
                        <a:t>B‹›tacões</a:t>
                      </a:r>
                      <a:r>
                        <a:rPr dirty="0" sz="1250" spc="55">
                          <a:solidFill>
                            <a:srgbClr val="1C1C1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suplementadas: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5560">
                        <a:lnSpc>
                          <a:spcPts val="1220"/>
                        </a:lnSpc>
                      </a:pPr>
                      <a:r>
                        <a:rPr dirty="0" sz="1250" spc="-60" b="1">
                          <a:solidFill>
                            <a:srgbClr val="1D1D1D"/>
                          </a:solidFill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250" spc="5" b="1">
                          <a:solidFill>
                            <a:srgbClr val="1D1D1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55" b="1">
                          <a:solidFill>
                            <a:srgbClr val="0F0F0F"/>
                          </a:solidFill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250" spc="20" b="1">
                          <a:solidFill>
                            <a:srgbClr val="0F0F0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90" b="1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-15" b="1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 b="1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SAÚDE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020">
                        <a:lnSpc>
                          <a:spcPts val="1205"/>
                        </a:lnSpc>
                      </a:pPr>
                      <a:r>
                        <a:rPr dirty="0" sz="1250" spc="-10">
                          <a:solidFill>
                            <a:srgbClr val="161616"/>
                          </a:solidFill>
                          <a:latin typeface="Times New Roman"/>
                          <a:cs typeface="Times New Roman"/>
                        </a:rPr>
                        <a:t>2305.10.002.002.2837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6830">
                        <a:lnSpc>
                          <a:spcPts val="1245"/>
                        </a:lnSpc>
                        <a:tabLst>
                          <a:tab pos="932180" algn="l"/>
                        </a:tabLst>
                      </a:pPr>
                      <a:r>
                        <a:rPr dirty="0" sz="1250" spc="-1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449u.51.00</a:t>
                      </a:r>
                      <a:r>
                        <a:rPr dirty="0" sz="125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(1631)...........................R$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45"/>
                        </a:lnSpc>
                      </a:pPr>
                      <a:r>
                        <a:rPr dirty="0" sz="1250" spc="-10">
                          <a:solidFill>
                            <a:srgbClr val="0E0E0E"/>
                          </a:solidFill>
                          <a:latin typeface="Times New Roman"/>
                          <a:cs typeface="Times New Roman"/>
                        </a:rPr>
                        <a:t>2.012.825,00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ts val="1275"/>
                        </a:lnSpc>
                      </a:pPr>
                      <a:r>
                        <a:rPr dirty="0" sz="1250" spc="-10">
                          <a:latin typeface="Times New Roman"/>
                          <a:cs typeface="Times New Roman"/>
                        </a:rPr>
                        <a:t>Total.....................,...............................R$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1275"/>
                        </a:lnSpc>
                      </a:pPr>
                      <a:r>
                        <a:rPr dirty="0" sz="1250" spc="-10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2.012.825,00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959249" y="4861008"/>
            <a:ext cx="5859780" cy="209232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algn="just" marL="12700" marR="5080" indent="436245">
              <a:lnSpc>
                <a:spcPct val="89500"/>
              </a:lnSpc>
              <a:spcBef>
                <a:spcPts val="254"/>
              </a:spcBef>
            </a:pP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artigo</a:t>
            </a:r>
            <a:r>
              <a:rPr dirty="0" sz="1250" spc="-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2º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-</a:t>
            </a:r>
            <a:r>
              <a:rPr dirty="0" sz="1250" spc="-4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Os</a:t>
            </a: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recursos</a:t>
            </a:r>
            <a:r>
              <a:rPr dirty="0" sz="1250" spc="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para </a:t>
            </a:r>
            <a:r>
              <a:rPr dirty="0" sz="1250" spc="-25">
                <a:solidFill>
                  <a:srgbClr val="1D1D1D"/>
                </a:solidFill>
                <a:latin typeface="Times New Roman"/>
                <a:cs typeface="Times New Roman"/>
              </a:rPr>
              <a:t>atender</a:t>
            </a:r>
            <a:r>
              <a:rPr dirty="0" sz="1250" spc="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Crédito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11111"/>
                </a:solidFill>
                <a:latin typeface="Times New Roman"/>
                <a:cs typeface="Times New Roman"/>
              </a:rPr>
              <a:t>Suplementar</a:t>
            </a:r>
            <a:r>
              <a:rPr dirty="0" sz="1250" spc="6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A1A1A"/>
                </a:solidFill>
                <a:latin typeface="Times New Roman"/>
                <a:cs typeface="Times New Roman"/>
              </a:rPr>
              <a:t>advirão</a:t>
            </a:r>
            <a:r>
              <a:rPr dirty="0" sz="125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do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recurso</a:t>
            </a:r>
            <a:r>
              <a:rPr dirty="0" sz="1250" spc="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recebido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D1D1D"/>
                </a:solidFill>
                <a:latin typeface="Times New Roman"/>
                <a:cs typeface="Times New Roman"/>
              </a:rPr>
              <a:t>em 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2/Ob/2025,</a:t>
            </a:r>
            <a:r>
              <a:rPr dirty="0" sz="1250" spc="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no </a:t>
            </a:r>
            <a:r>
              <a:rPr dirty="0" sz="1250" spc="-20">
                <a:solidFill>
                  <a:srgbClr val="1C1C1C"/>
                </a:solidFill>
                <a:latin typeface="Times New Roman"/>
                <a:cs typeface="Times New Roman"/>
              </a:rPr>
              <a:t>Banco</a:t>
            </a:r>
            <a:r>
              <a:rPr dirty="0" sz="1250" spc="-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da</a:t>
            </a:r>
            <a:r>
              <a:rPr dirty="0" sz="1250" spc="-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Caixa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Econômica,</a:t>
            </a:r>
            <a:r>
              <a:rPr dirty="0" sz="1250" spc="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agência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51515"/>
                </a:solidFill>
                <a:latin typeface="Times New Roman"/>
                <a:cs typeface="Times New Roman"/>
              </a:rPr>
              <a:t>3071,</a:t>
            </a:r>
            <a:r>
              <a:rPr dirty="0" sz="1250" spc="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conta</a:t>
            </a:r>
            <a:r>
              <a:rPr dirty="0" sz="1250" spc="-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81818"/>
                </a:solidFill>
                <a:latin typeface="Times New Roman"/>
                <a:cs typeface="Times New Roman"/>
              </a:rPr>
              <a:t>575835082-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2,</a:t>
            </a:r>
            <a:r>
              <a:rPr dirty="0" sz="1250" spc="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42424"/>
                </a:solidFill>
                <a:latin typeface="Times New Roman"/>
                <a:cs typeface="Times New Roman"/>
              </a:rPr>
              <a:t>proveniente</a:t>
            </a:r>
            <a:r>
              <a:rPr dirty="0" sz="1250" spc="3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da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Emenda</a:t>
            </a:r>
            <a:r>
              <a:rPr dirty="0" sz="1250" spc="30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Parlamentar</a:t>
            </a:r>
            <a:r>
              <a:rPr dirty="0" sz="1250" spc="27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24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Número</a:t>
            </a:r>
            <a:r>
              <a:rPr dirty="0" sz="1250" spc="265">
                <a:solidFill>
                  <a:srgbClr val="282828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138131070001124001,</a:t>
            </a:r>
            <a:r>
              <a:rPr dirty="0" sz="1250" spc="24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Processo</a:t>
            </a:r>
            <a:r>
              <a:rPr dirty="0" sz="1250" spc="26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250" spc="270">
                <a:solidFill>
                  <a:srgbClr val="343434"/>
                </a:solidFill>
                <a:latin typeface="Times New Roman"/>
                <a:cs typeface="Times New Roman"/>
              </a:rPr>
              <a:t>  </a:t>
            </a:r>
            <a:r>
              <a:rPr dirty="0" sz="1250" spc="-40">
                <a:solidFill>
                  <a:srgbClr val="313131"/>
                </a:solidFill>
                <a:latin typeface="Times New Roman"/>
                <a:cs typeface="Times New Roman"/>
              </a:rPr>
              <a:t>Pagamento </a:t>
            </a:r>
            <a:r>
              <a:rPr dirty="0" sz="1250" spc="-65">
                <a:latin typeface="Times New Roman"/>
                <a:cs typeface="Times New Roman"/>
              </a:rPr>
              <a:t>25”000.136754/2025-</a:t>
            </a:r>
            <a:r>
              <a:rPr dirty="0" sz="1250">
                <a:latin typeface="Times New Roman"/>
                <a:cs typeface="Times New Roman"/>
              </a:rPr>
              <a:t>54,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Grdem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bancária</a:t>
            </a:r>
            <a:r>
              <a:rPr dirty="0" sz="1250" spc="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037404,</a:t>
            </a:r>
            <a:r>
              <a:rPr dirty="0" sz="125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publicada</a:t>
            </a:r>
            <a:r>
              <a:rPr dirty="0" sz="125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na</a:t>
            </a:r>
            <a:r>
              <a:rPr dirty="0" sz="1250" spc="-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Portaria</a:t>
            </a:r>
            <a:r>
              <a:rPr dirty="0" sz="1250" spc="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114">
                <a:solidFill>
                  <a:srgbClr val="3D3D3D"/>
                </a:solidFill>
                <a:latin typeface="Times New Roman"/>
                <a:cs typeface="Times New Roman"/>
              </a:rPr>
              <a:t>n*</a:t>
            </a:r>
            <a:r>
              <a:rPr dirty="0" sz="1250" spc="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3902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17</a:t>
            </a:r>
            <a:r>
              <a:rPr dirty="0" sz="1250" spc="-1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33333"/>
                </a:solidFill>
                <a:latin typeface="Times New Roman"/>
                <a:cs typeface="Times New Roman"/>
              </a:rPr>
              <a:t>Maio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B2B2B"/>
                </a:solidFill>
                <a:latin typeface="Times New Roman"/>
                <a:cs typeface="Times New Roman"/>
              </a:rPr>
              <a:t>2025,</a:t>
            </a:r>
            <a:r>
              <a:rPr dirty="0" sz="1250" spc="-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61616"/>
                </a:solidFill>
                <a:latin typeface="Times New Roman"/>
                <a:cs typeface="Times New Roman"/>
              </a:rPr>
              <a:t>fundamentado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no</a:t>
            </a:r>
            <a:r>
              <a:rPr dirty="0" sz="1250" spc="-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0F0F0F"/>
                </a:solidFill>
                <a:latin typeface="Times New Roman"/>
                <a:cs typeface="Times New Roman"/>
              </a:rPr>
              <a:t>parágrafo</a:t>
            </a:r>
            <a:r>
              <a:rPr dirty="0" sz="1250" spc="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lº,</a:t>
            </a:r>
            <a:r>
              <a:rPr dirty="0" sz="1250" spc="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Inc.</a:t>
            </a:r>
            <a:r>
              <a:rPr dirty="0" sz="1250" spc="-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12121"/>
                </a:solidFill>
                <a:latin typeface="Times New Roman"/>
                <a:cs typeface="Times New Roman"/>
              </a:rPr>
              <a:t>II,</a:t>
            </a:r>
            <a:r>
              <a:rPr dirty="0" sz="1250" spc="-5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do</a:t>
            </a:r>
            <a:r>
              <a:rPr dirty="0" sz="1250" spc="-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artigo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61616"/>
                </a:solidFill>
                <a:latin typeface="Times New Roman"/>
                <a:cs typeface="Times New Roman"/>
              </a:rPr>
              <a:t>43</a:t>
            </a:r>
            <a:r>
              <a:rPr dirty="0" sz="1250" spc="-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Lei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61616"/>
                </a:solidFill>
                <a:latin typeface="Times New Roman"/>
                <a:cs typeface="Times New Roman"/>
              </a:rPr>
              <a:t>Federal</a:t>
            </a:r>
            <a:r>
              <a:rPr dirty="0" sz="1250" spc="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4320/64.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50">
              <a:latin typeface="Times New Roman"/>
              <a:cs typeface="Times New Roman"/>
            </a:endParaRPr>
          </a:p>
          <a:p>
            <a:pPr marL="13970" marR="65405" indent="238760">
              <a:lnSpc>
                <a:spcPts val="1320"/>
              </a:lnSpc>
            </a:pPr>
            <a:r>
              <a:rPr dirty="0" sz="1250" spc="-80">
                <a:solidFill>
                  <a:srgbClr val="1D1D1D"/>
                </a:solidFill>
                <a:latin typeface="Times New Roman"/>
                <a:cs typeface="Times New Roman"/>
              </a:rPr>
              <a:t>fir::•po</a:t>
            </a:r>
            <a:r>
              <a:rPr dirty="0" sz="1250" spc="1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42424"/>
                </a:solidFill>
                <a:latin typeface="Times New Roman"/>
                <a:cs typeface="Times New Roman"/>
              </a:rPr>
              <a:t>3º</a:t>
            </a:r>
            <a:r>
              <a:rPr dirty="0" sz="125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-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131313"/>
                </a:solidFill>
                <a:latin typeface="Times New Roman"/>
                <a:cs typeface="Times New Roman"/>
              </a:rPr>
              <a:t>Revogadas</a:t>
            </a:r>
            <a:r>
              <a:rPr dirty="0" sz="125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as</a:t>
            </a:r>
            <a:r>
              <a:rPr dirty="0" sz="1250" spc="-6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181818"/>
                </a:solidFill>
                <a:latin typeface="Times New Roman"/>
                <a:cs typeface="Times New Roman"/>
              </a:rPr>
              <a:t>disposições</a:t>
            </a:r>
            <a:r>
              <a:rPr dirty="0" sz="1250" spc="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em </a:t>
            </a:r>
            <a:r>
              <a:rPr dirty="0" sz="1250" spc="-30">
                <a:solidFill>
                  <a:srgbClr val="161616"/>
                </a:solidFill>
                <a:latin typeface="Times New Roman"/>
                <a:cs typeface="Times New Roman"/>
              </a:rPr>
              <a:t>contrário, </a:t>
            </a: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0E0E0E"/>
                </a:solidFill>
                <a:latin typeface="Times New Roman"/>
                <a:cs typeface="Times New Roman"/>
              </a:rPr>
              <a:t>presente</a:t>
            </a:r>
            <a:r>
              <a:rPr dirty="0" sz="1250" spc="-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decreto</a:t>
            </a:r>
            <a:r>
              <a:rPr dirty="0" sz="1250" spc="-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entra</a:t>
            </a:r>
            <a:r>
              <a:rPr dirty="0" sz="1250" spc="-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A2A2A"/>
                </a:solidFill>
                <a:latin typeface="Times New Roman"/>
                <a:cs typeface="Times New Roman"/>
              </a:rPr>
              <a:t>em</a:t>
            </a:r>
            <a:r>
              <a:rPr dirty="0" sz="125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C1C1C"/>
                </a:solidFill>
                <a:latin typeface="Times New Roman"/>
                <a:cs typeface="Times New Roman"/>
              </a:rPr>
              <a:t>vigor</a:t>
            </a:r>
            <a:r>
              <a:rPr dirty="0" sz="1250" spc="-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na</a:t>
            </a:r>
            <a:r>
              <a:rPr dirty="0" sz="1250" spc="-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data </a:t>
            </a:r>
            <a:r>
              <a:rPr dirty="0" sz="1250" spc="-175">
                <a:solidFill>
                  <a:srgbClr val="2A2A2A"/>
                </a:solidFill>
                <a:latin typeface="Times New Roman"/>
                <a:cs typeface="Times New Roman"/>
              </a:rPr>
              <a:t>íiC</a:t>
            </a:r>
            <a:r>
              <a:rPr dirty="0" sz="125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sua </a:t>
            </a:r>
            <a:r>
              <a:rPr dirty="0" sz="1250" spc="-10">
                <a:latin typeface="Times New Roman"/>
                <a:cs typeface="Times New Roman"/>
              </a:rPr>
              <a:t>publicação.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75"/>
              </a:spcBef>
            </a:pPr>
            <a:endParaRPr sz="1250">
              <a:latin typeface="Times New Roman"/>
              <a:cs typeface="Times New Roman"/>
            </a:endParaRPr>
          </a:p>
          <a:p>
            <a:pPr marL="1778000">
              <a:lnSpc>
                <a:spcPct val="100000"/>
              </a:lnSpc>
              <a:spcBef>
                <a:spcPts val="5"/>
              </a:spcBef>
            </a:pPr>
            <a:r>
              <a:rPr dirty="0" sz="1250" spc="-40">
                <a:latin typeface="Times New Roman"/>
                <a:cs typeface="Times New Roman"/>
              </a:rPr>
              <a:t>Gabinete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do</a:t>
            </a:r>
            <a:r>
              <a:rPr dirty="0" sz="1250" spc="-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Prefeito,</a:t>
            </a:r>
            <a:r>
              <a:rPr dirty="0" sz="1250" spc="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262626"/>
                </a:solidFill>
                <a:latin typeface="Times New Roman"/>
                <a:cs typeface="Times New Roman"/>
              </a:rPr>
              <a:t>15</a:t>
            </a:r>
            <a:r>
              <a:rPr dirty="0" sz="12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32323"/>
                </a:solidFill>
                <a:latin typeface="Times New Roman"/>
                <a:cs typeface="Times New Roman"/>
              </a:rPr>
              <a:t>dezembro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D1D1D"/>
                </a:solidFill>
                <a:latin typeface="Times New Roman"/>
                <a:cs typeface="Times New Roman"/>
              </a:rPr>
              <a:t>2025.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166234" y="7584334"/>
            <a:ext cx="1428115" cy="380365"/>
          </a:xfrm>
          <a:prstGeom prst="rect">
            <a:avLst/>
          </a:prstGeom>
        </p:spPr>
        <p:txBody>
          <a:bodyPr wrap="square" lIns="0" tIns="39369" rIns="0" bIns="0" rtlCol="0" vert="horz">
            <a:spAutoFit/>
          </a:bodyPr>
          <a:lstStyle/>
          <a:p>
            <a:pPr marL="156210" marR="5080" indent="-144145">
              <a:lnSpc>
                <a:spcPts val="1300"/>
              </a:lnSpc>
              <a:spcBef>
                <a:spcPts val="309"/>
              </a:spcBef>
            </a:pPr>
            <a:r>
              <a:rPr dirty="0" sz="1250" spc="-30">
                <a:solidFill>
                  <a:srgbClr val="1F1F1F"/>
                </a:solidFill>
                <a:latin typeface="Times New Roman"/>
                <a:cs typeface="Times New Roman"/>
              </a:rPr>
              <a:t>Lucas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181818"/>
                </a:solidFill>
                <a:latin typeface="Times New Roman"/>
                <a:cs typeface="Times New Roman"/>
              </a:rPr>
              <a:t>Dutra</a:t>
            </a:r>
            <a:r>
              <a:rPr dirty="0" sz="12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2A2A2A"/>
                </a:solidFill>
                <a:latin typeface="Times New Roman"/>
                <a:cs typeface="Times New Roman"/>
              </a:rPr>
              <a:t>dos </a:t>
            </a:r>
            <a:r>
              <a:rPr dirty="0" sz="1250" spc="-50">
                <a:latin typeface="Times New Roman"/>
                <a:cs typeface="Times New Roman"/>
              </a:rPr>
              <a:t>Santos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Prefeito</a:t>
            </a:r>
            <a:r>
              <a:rPr dirty="0" sz="1250" spc="-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Municipal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2026-01-12T17:19:02Z</dcterms:created>
  <dcterms:modified xsi:type="dcterms:W3CDTF">2026-01-12T17:19:02Z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