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0">
                <a:solidFill>
                  <a:srgbClr val="131313"/>
                </a:solidFill>
              </a:rPr>
              <a:t>Página</a:t>
            </a:r>
            <a:r>
              <a:rPr dirty="0" sz="600" spc="10">
                <a:solidFill>
                  <a:srgbClr val="131313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2A2A2A"/>
                </a:solidFill>
              </a:rPr>
              <a:t>#</a:t>
            </a:fld>
            <a:r>
              <a:rPr dirty="0" sz="600" spc="-45">
                <a:solidFill>
                  <a:srgbClr val="2A2A2A"/>
                </a:solidFill>
              </a:rPr>
              <a:t> </a:t>
            </a:r>
            <a:r>
              <a:rPr dirty="0" sz="600" spc="-30">
                <a:solidFill>
                  <a:srgbClr val="2F2F2F"/>
                </a:solidFill>
              </a:rPr>
              <a:t>de</a:t>
            </a:r>
            <a:r>
              <a:rPr dirty="0" sz="600" spc="-45">
                <a:solidFill>
                  <a:srgbClr val="2F2F2F"/>
                </a:solidFill>
              </a:rPr>
              <a:t> </a:t>
            </a:r>
            <a:r>
              <a:rPr dirty="0" sz="600" spc="-50">
                <a:solidFill>
                  <a:srgbClr val="232323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0">
                <a:solidFill>
                  <a:srgbClr val="131313"/>
                </a:solidFill>
              </a:rPr>
              <a:t>Página</a:t>
            </a:r>
            <a:r>
              <a:rPr dirty="0" sz="600" spc="10">
                <a:solidFill>
                  <a:srgbClr val="131313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2A2A2A"/>
                </a:solidFill>
              </a:rPr>
              <a:t>#</a:t>
            </a:fld>
            <a:r>
              <a:rPr dirty="0" sz="600" spc="-45">
                <a:solidFill>
                  <a:srgbClr val="2A2A2A"/>
                </a:solidFill>
              </a:rPr>
              <a:t> </a:t>
            </a:r>
            <a:r>
              <a:rPr dirty="0" sz="600" spc="-30">
                <a:solidFill>
                  <a:srgbClr val="2F2F2F"/>
                </a:solidFill>
              </a:rPr>
              <a:t>de</a:t>
            </a:r>
            <a:r>
              <a:rPr dirty="0" sz="600" spc="-45">
                <a:solidFill>
                  <a:srgbClr val="2F2F2F"/>
                </a:solidFill>
              </a:rPr>
              <a:t> </a:t>
            </a:r>
            <a:r>
              <a:rPr dirty="0" sz="600" spc="-50">
                <a:solidFill>
                  <a:srgbClr val="232323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0">
                <a:solidFill>
                  <a:srgbClr val="131313"/>
                </a:solidFill>
              </a:rPr>
              <a:t>Página</a:t>
            </a:r>
            <a:r>
              <a:rPr dirty="0" sz="600" spc="10">
                <a:solidFill>
                  <a:srgbClr val="131313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2A2A2A"/>
                </a:solidFill>
              </a:rPr>
              <a:t>#</a:t>
            </a:fld>
            <a:r>
              <a:rPr dirty="0" sz="600" spc="-45">
                <a:solidFill>
                  <a:srgbClr val="2A2A2A"/>
                </a:solidFill>
              </a:rPr>
              <a:t> </a:t>
            </a:r>
            <a:r>
              <a:rPr dirty="0" sz="600" spc="-30">
                <a:solidFill>
                  <a:srgbClr val="2F2F2F"/>
                </a:solidFill>
              </a:rPr>
              <a:t>de</a:t>
            </a:r>
            <a:r>
              <a:rPr dirty="0" sz="600" spc="-45">
                <a:solidFill>
                  <a:srgbClr val="2F2F2F"/>
                </a:solidFill>
              </a:rPr>
              <a:t> </a:t>
            </a:r>
            <a:r>
              <a:rPr dirty="0" sz="600" spc="-50">
                <a:solidFill>
                  <a:srgbClr val="232323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0">
                <a:solidFill>
                  <a:srgbClr val="131313"/>
                </a:solidFill>
              </a:rPr>
              <a:t>Página</a:t>
            </a:r>
            <a:r>
              <a:rPr dirty="0" sz="600" spc="10">
                <a:solidFill>
                  <a:srgbClr val="131313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2A2A2A"/>
                </a:solidFill>
              </a:rPr>
              <a:t>#</a:t>
            </a:fld>
            <a:r>
              <a:rPr dirty="0" sz="600" spc="-45">
                <a:solidFill>
                  <a:srgbClr val="2A2A2A"/>
                </a:solidFill>
              </a:rPr>
              <a:t> </a:t>
            </a:r>
            <a:r>
              <a:rPr dirty="0" sz="600" spc="-30">
                <a:solidFill>
                  <a:srgbClr val="2F2F2F"/>
                </a:solidFill>
              </a:rPr>
              <a:t>de</a:t>
            </a:r>
            <a:r>
              <a:rPr dirty="0" sz="600" spc="-45">
                <a:solidFill>
                  <a:srgbClr val="2F2F2F"/>
                </a:solidFill>
              </a:rPr>
              <a:t> </a:t>
            </a:r>
            <a:r>
              <a:rPr dirty="0" sz="600" spc="-50">
                <a:solidFill>
                  <a:srgbClr val="232323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0">
                <a:solidFill>
                  <a:srgbClr val="131313"/>
                </a:solidFill>
              </a:rPr>
              <a:t>Página</a:t>
            </a:r>
            <a:r>
              <a:rPr dirty="0" sz="600" spc="10">
                <a:solidFill>
                  <a:srgbClr val="131313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2A2A2A"/>
                </a:solidFill>
              </a:rPr>
              <a:t>#</a:t>
            </a:fld>
            <a:r>
              <a:rPr dirty="0" sz="600" spc="-45">
                <a:solidFill>
                  <a:srgbClr val="2A2A2A"/>
                </a:solidFill>
              </a:rPr>
              <a:t> </a:t>
            </a:r>
            <a:r>
              <a:rPr dirty="0" sz="600" spc="-30">
                <a:solidFill>
                  <a:srgbClr val="2F2F2F"/>
                </a:solidFill>
              </a:rPr>
              <a:t>de</a:t>
            </a:r>
            <a:r>
              <a:rPr dirty="0" sz="600" spc="-45">
                <a:solidFill>
                  <a:srgbClr val="2F2F2F"/>
                </a:solidFill>
              </a:rPr>
              <a:t> </a:t>
            </a:r>
            <a:r>
              <a:rPr dirty="0" sz="600" spc="-50">
                <a:solidFill>
                  <a:srgbClr val="232323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63289" y="9703116"/>
            <a:ext cx="524720" cy="127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0">
                <a:solidFill>
                  <a:srgbClr val="131313"/>
                </a:solidFill>
              </a:rPr>
              <a:t>Página</a:t>
            </a:r>
            <a:r>
              <a:rPr dirty="0" sz="600" spc="10">
                <a:solidFill>
                  <a:srgbClr val="131313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2A2A2A"/>
                </a:solidFill>
              </a:rPr>
              <a:t>#</a:t>
            </a:fld>
            <a:r>
              <a:rPr dirty="0" sz="600" spc="-45">
                <a:solidFill>
                  <a:srgbClr val="2A2A2A"/>
                </a:solidFill>
              </a:rPr>
              <a:t> </a:t>
            </a:r>
            <a:r>
              <a:rPr dirty="0" sz="600" spc="-30">
                <a:solidFill>
                  <a:srgbClr val="2F2F2F"/>
                </a:solidFill>
              </a:rPr>
              <a:t>de</a:t>
            </a:r>
            <a:r>
              <a:rPr dirty="0" sz="600" spc="-45">
                <a:solidFill>
                  <a:srgbClr val="2F2F2F"/>
                </a:solidFill>
              </a:rPr>
              <a:t> </a:t>
            </a:r>
            <a:r>
              <a:rPr dirty="0" sz="600" spc="-50">
                <a:solidFill>
                  <a:srgbClr val="232323"/>
                </a:solidFill>
              </a:rPr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608" y="179728"/>
            <a:ext cx="737616" cy="73109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74320" y="9691569"/>
            <a:ext cx="6720840" cy="0"/>
          </a:xfrm>
          <a:custGeom>
            <a:avLst/>
            <a:gdLst/>
            <a:ahLst/>
            <a:cxnLst/>
            <a:rect l="l" t="t" r="r" b="b"/>
            <a:pathLst>
              <a:path w="6720840" h="0">
                <a:moveTo>
                  <a:pt x="0" y="0"/>
                </a:moveTo>
                <a:lnTo>
                  <a:pt x="6720840" y="0"/>
                </a:lnTo>
              </a:path>
            </a:pathLst>
          </a:custGeom>
          <a:ln w="15231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681216" y="1022009"/>
            <a:ext cx="250190" cy="0"/>
          </a:xfrm>
          <a:custGeom>
            <a:avLst/>
            <a:gdLst/>
            <a:ahLst/>
            <a:cxnLst/>
            <a:rect l="l" t="t" r="r" b="b"/>
            <a:pathLst>
              <a:path w="250190" h="0">
                <a:moveTo>
                  <a:pt x="0" y="0"/>
                </a:moveTo>
                <a:lnTo>
                  <a:pt x="249936" y="0"/>
                </a:lnTo>
              </a:path>
            </a:pathLst>
          </a:custGeom>
          <a:ln w="913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92551" y="9738786"/>
            <a:ext cx="274319" cy="57878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186268" y="60409"/>
            <a:ext cx="320484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1200" spc="6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61616"/>
                </a:solidFill>
                <a:latin typeface="Arial"/>
                <a:cs typeface="Arial"/>
              </a:rPr>
              <a:t>MUNICIPAL</a:t>
            </a:r>
            <a:r>
              <a:rPr dirty="0" sz="1200" spc="3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F2F2F"/>
                </a:solidFill>
                <a:latin typeface="Arial"/>
                <a:cs typeface="Arial"/>
              </a:rPr>
              <a:t>DE</a:t>
            </a:r>
            <a:r>
              <a:rPr dirty="0" sz="1200" spc="-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42424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6510" marR="2021839" indent="-3175">
              <a:lnSpc>
                <a:spcPct val="119900"/>
              </a:lnSpc>
              <a:spcBef>
                <a:spcPts val="480"/>
              </a:spcBef>
            </a:pP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51515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2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0A0A0A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9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Caxlas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0">
                <a:solidFill>
                  <a:srgbClr val="131313"/>
                </a:solidFill>
              </a:rPr>
              <a:t>Página</a:t>
            </a:r>
            <a:r>
              <a:rPr dirty="0" sz="600" spc="10">
                <a:solidFill>
                  <a:srgbClr val="131313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2A2A2A"/>
                </a:solidFill>
              </a:rPr>
              <a:t>1</a:t>
            </a:fld>
            <a:r>
              <a:rPr dirty="0" sz="600" spc="-45">
                <a:solidFill>
                  <a:srgbClr val="2A2A2A"/>
                </a:solidFill>
              </a:rPr>
              <a:t> </a:t>
            </a:r>
            <a:r>
              <a:rPr dirty="0" sz="600" spc="-30">
                <a:solidFill>
                  <a:srgbClr val="2F2F2F"/>
                </a:solidFill>
              </a:rPr>
              <a:t>de</a:t>
            </a:r>
            <a:r>
              <a:rPr dirty="0" sz="600" spc="-45">
                <a:solidFill>
                  <a:srgbClr val="2F2F2F"/>
                </a:solidFill>
              </a:rPr>
              <a:t> </a:t>
            </a:r>
            <a:r>
              <a:rPr dirty="0" sz="600" spc="-50">
                <a:solidFill>
                  <a:srgbClr val="232323"/>
                </a:solidFill>
              </a:rPr>
              <a:t>2</a:t>
            </a:r>
            <a:endParaRPr sz="600"/>
          </a:p>
        </p:txBody>
      </p:sp>
      <p:sp>
        <p:nvSpPr>
          <p:cNvPr id="7" name="object 7" descr=""/>
          <p:cNvSpPr txBox="1"/>
          <p:nvPr/>
        </p:nvSpPr>
        <p:spPr>
          <a:xfrm>
            <a:off x="3948531" y="1259353"/>
            <a:ext cx="2983865" cy="721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30275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8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A1A1A"/>
                </a:solidFill>
                <a:latin typeface="Lucida Sans Unicode"/>
                <a:cs typeface="Lucida Sans Unicode"/>
              </a:rPr>
              <a:t>3096</a:t>
            </a:r>
            <a:r>
              <a:rPr dirty="0" sz="850" spc="-6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4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22</a:t>
            </a:r>
            <a:r>
              <a:rPr dirty="0" sz="850" spc="29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4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dezembro,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C1C1C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5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130810">
              <a:lnSpc>
                <a:spcPts val="960"/>
              </a:lnSpc>
            </a:pP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2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51515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R$600.000,00,</a:t>
            </a:r>
            <a:r>
              <a:rPr dirty="0" sz="850" spc="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11111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5">
                <a:solidFill>
                  <a:srgbClr val="2D2D2D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5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E0E0E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6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82828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8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50" spc="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A3A3A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F1F1F"/>
                </a:solidFill>
                <a:latin typeface="Lucida Sans Unicode"/>
                <a:cs typeface="Lucida Sans Unicode"/>
              </a:rPr>
              <a:t>da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33847" y="2479366"/>
            <a:ext cx="6524625" cy="970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821055">
              <a:lnSpc>
                <a:spcPct val="143400"/>
              </a:lnSpc>
              <a:spcBef>
                <a:spcPts val="100"/>
              </a:spcBef>
            </a:pPr>
            <a:r>
              <a:rPr dirty="0" sz="850" spc="-50">
                <a:solidFill>
                  <a:srgbClr val="262626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4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PREFEITO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080808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50" spc="3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5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C0C0C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3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suas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A0A0A"/>
                </a:solidFill>
                <a:latin typeface="Lucida Sans Unicode"/>
                <a:cs typeface="Lucida Sans Unicode"/>
              </a:rPr>
              <a:t>atribuİçóes</a:t>
            </a:r>
            <a:r>
              <a:rPr dirty="0" sz="85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constitucionais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61616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4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12121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4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F0F0F"/>
                </a:solidFill>
                <a:latin typeface="Lucida Sans Unicode"/>
                <a:cs typeface="Lucida Sans Unicode"/>
              </a:rPr>
              <a:t>lhe</a:t>
            </a:r>
            <a:r>
              <a:rPr dirty="0" sz="850" spc="-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63636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art.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B2B2B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204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0F0F0F"/>
                </a:solidFill>
                <a:latin typeface="Lucida Sans Unicode"/>
                <a:cs typeface="Lucida Sans Unicode"/>
              </a:rPr>
              <a:t>da 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0E0E0E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8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D1D1D"/>
                </a:solidFill>
                <a:latin typeface="Lucida Sans Unicode"/>
                <a:cs typeface="Lucida Sans Unicode"/>
              </a:rPr>
              <a:t>859</a:t>
            </a:r>
            <a:r>
              <a:rPr dirty="0" sz="850" spc="-3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latin typeface="Lucida Sans Unicode"/>
                <a:cs typeface="Lucida Sans Unicode"/>
              </a:rPr>
              <a:t>de</a:t>
            </a:r>
            <a:r>
              <a:rPr dirty="0" sz="850" spc="-114"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62626"/>
                </a:solidFill>
                <a:latin typeface="Lucida Sans Unicode"/>
                <a:cs typeface="Lucida Sans Unicode"/>
              </a:rPr>
              <a:t>10</a:t>
            </a:r>
            <a:r>
              <a:rPr dirty="0" sz="850" spc="-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dezembro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11111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232323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E0E0E"/>
                </a:solidFill>
                <a:latin typeface="Lucida Sans Unicode"/>
                <a:cs typeface="Lucida Sans Unicode"/>
              </a:rPr>
              <a:t>publicada</a:t>
            </a:r>
            <a:r>
              <a:rPr dirty="0" sz="850" spc="7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11111"/>
                </a:solidFill>
                <a:latin typeface="Lucida Sans Unicode"/>
                <a:cs typeface="Lucida Sans Unicode"/>
              </a:rPr>
              <a:t>na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51515"/>
                </a:solidFill>
                <a:latin typeface="Lucida Sans Unicode"/>
                <a:cs typeface="Lucida Sans Unicode"/>
              </a:rPr>
              <a:t>edição</a:t>
            </a:r>
            <a:r>
              <a:rPr dirty="0" sz="850" spc="-2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61616"/>
                </a:solidFill>
                <a:latin typeface="Lucida Sans Unicode"/>
                <a:cs typeface="Lucida Sans Unicode"/>
              </a:rPr>
              <a:t>extra</a:t>
            </a:r>
            <a:r>
              <a:rPr dirty="0" sz="850" spc="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5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F1F1F"/>
                </a:solidFill>
                <a:latin typeface="Lucida Sans Unicode"/>
                <a:cs typeface="Lucida Sans Unicode"/>
              </a:rPr>
              <a:t>1924</a:t>
            </a:r>
            <a:r>
              <a:rPr dirty="0" sz="850" spc="-1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10/12/2024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heavy" sz="850" spc="-65">
                <a:solidFill>
                  <a:srgbClr val="232323"/>
                </a:solidFill>
                <a:uFill>
                  <a:solidFill>
                    <a:srgbClr val="383B3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50" spc="-60">
                <a:solidFill>
                  <a:srgbClr val="232323"/>
                </a:solidFill>
                <a:uFill>
                  <a:solidFill>
                    <a:srgbClr val="38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383838"/>
                </a:solidFill>
                <a:uFill>
                  <a:solidFill>
                    <a:srgbClr val="383B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70">
                <a:solidFill>
                  <a:srgbClr val="383838"/>
                </a:solidFill>
                <a:uFill>
                  <a:solidFill>
                    <a:srgbClr val="38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232323"/>
                </a:solidFill>
                <a:uFill>
                  <a:solidFill>
                    <a:srgbClr val="383B3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50" spc="-75">
                <a:solidFill>
                  <a:srgbClr val="232323"/>
                </a:solidFill>
                <a:uFill>
                  <a:solidFill>
                    <a:srgbClr val="38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50">
                <a:solidFill>
                  <a:srgbClr val="262626"/>
                </a:solidFill>
                <a:uFill>
                  <a:solidFill>
                    <a:srgbClr val="383B3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50" spc="-45">
                <a:solidFill>
                  <a:srgbClr val="262626"/>
                </a:solidFill>
                <a:uFill>
                  <a:solidFill>
                    <a:srgbClr val="38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1C1C1C"/>
                </a:solidFill>
                <a:uFill>
                  <a:solidFill>
                    <a:srgbClr val="383B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20">
                <a:solidFill>
                  <a:srgbClr val="1C1C1C"/>
                </a:solidFill>
                <a:uFill>
                  <a:solidFill>
                    <a:srgbClr val="38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90">
                <a:solidFill>
                  <a:srgbClr val="2A2A2A"/>
                </a:solidFill>
                <a:uFill>
                  <a:solidFill>
                    <a:srgbClr val="383B3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50" spc="-30">
                <a:solidFill>
                  <a:srgbClr val="2A2A2A"/>
                </a:solidFill>
                <a:uFill>
                  <a:solidFill>
                    <a:srgbClr val="38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25">
                <a:solidFill>
                  <a:srgbClr val="0C0C0C"/>
                </a:solidFill>
                <a:uFill>
                  <a:solidFill>
                    <a:srgbClr val="383B3B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6390">
              <a:lnSpc>
                <a:spcPct val="100000"/>
              </a:lnSpc>
              <a:spcBef>
                <a:spcPts val="1135"/>
              </a:spcBef>
            </a:pPr>
            <a:r>
              <a:rPr dirty="0" sz="850" spc="-85">
                <a:latin typeface="Lucida Sans Unicode"/>
                <a:cs typeface="Lucida Sans Unicode"/>
              </a:rPr>
              <a:t>Artigo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32323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A2A2A"/>
                </a:solidFill>
                <a:latin typeface="Lucida Sans Unicode"/>
                <a:cs typeface="Lucida Sans Unicode"/>
              </a:rPr>
              <a:t>-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Fica</a:t>
            </a:r>
            <a:r>
              <a:rPr dirty="0" sz="850" spc="-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A0A0A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2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suplementar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D1D1D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1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F0F0F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-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dotaşões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90394" y="4195117"/>
            <a:ext cx="1964689" cy="38227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heavy" sz="850" spc="-40" b="1">
                <a:solidFill>
                  <a:srgbClr val="151515"/>
                </a:solidFill>
                <a:uFill>
                  <a:solidFill>
                    <a:srgbClr val="383838"/>
                  </a:solidFill>
                </a:uFill>
                <a:latin typeface="Arial"/>
                <a:cs typeface="Arial"/>
              </a:rPr>
              <a:t>Dotaçóes</a:t>
            </a:r>
            <a:r>
              <a:rPr dirty="0" u="heavy" sz="850" b="1">
                <a:solidFill>
                  <a:srgbClr val="151515"/>
                </a:solidFill>
                <a:uFill>
                  <a:solidFill>
                    <a:srgbClr val="383838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50" spc="-10" b="1">
                <a:solidFill>
                  <a:srgbClr val="080808"/>
                </a:solidFill>
                <a:uFill>
                  <a:solidFill>
                    <a:srgbClr val="383838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heavy" sz="850" spc="500" b="1">
                <a:solidFill>
                  <a:srgbClr val="080808"/>
                </a:solidFill>
                <a:uFill>
                  <a:solidFill>
                    <a:srgbClr val="383838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59690">
              <a:lnSpc>
                <a:spcPct val="100000"/>
              </a:lnSpc>
              <a:spcBef>
                <a:spcPts val="315"/>
              </a:spcBef>
            </a:pP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FUNDO </a:t>
            </a:r>
            <a:r>
              <a:rPr dirty="0" sz="100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1000" spc="-3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1A1A1A"/>
                </a:solidFill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392104" y="4569404"/>
          <a:ext cx="6642100" cy="17164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710"/>
                <a:gridCol w="5280025"/>
                <a:gridCol w="557530"/>
              </a:tblGrid>
              <a:tr h="17272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05.22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9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Fundo</a:t>
                      </a:r>
                      <a:r>
                        <a:rPr dirty="0" sz="850" spc="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50" spc="15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4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Saúde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84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2.015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baseline="3267" sz="1275" spc="-44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MANUTENÇAO</a:t>
                      </a:r>
                      <a:r>
                        <a:rPr dirty="0" baseline="3267" sz="1275" spc="67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1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7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OPERACIONALIZ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AC</a:t>
                      </a:r>
                      <a:r>
                        <a:rPr dirty="0" baseline="3267" sz="1275" spc="-37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ÄO</a:t>
                      </a:r>
                      <a:r>
                        <a:rPr dirty="0" baseline="3267" sz="1275" spc="-262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267" sz="1275" spc="-44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ESTRATÉGIA</a:t>
                      </a:r>
                      <a:r>
                        <a:rPr dirty="0" baseline="3267" sz="1275" spc="-7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-37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SAÚDE</a:t>
                      </a:r>
                      <a:r>
                        <a:rPr dirty="0" baseline="3267" sz="1275" spc="-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baseline="3267" sz="1275" spc="-52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FAMILIA/UBS</a:t>
                      </a:r>
                      <a:r>
                        <a:rPr dirty="0" baseline="3267" sz="1275" spc="82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(PREVINE</a:t>
                      </a:r>
                      <a:r>
                        <a:rPr dirty="0" baseline="3267" sz="1275" spc="-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BRASIL)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50"/>
                        </a:spcBef>
                        <a:tabLst>
                          <a:tab pos="3357879" algn="l"/>
                        </a:tabLst>
                      </a:pPr>
                      <a:r>
                        <a:rPr dirty="0" sz="8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2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1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850" spc="-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4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3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850" spc="7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ctr" marR="133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94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4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9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9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4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b="1" i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35" b="1" i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RR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7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2.020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baseline="3267" sz="1275" spc="-44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 spc="-44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AO</a:t>
                      </a:r>
                      <a:r>
                        <a:rPr dirty="0" baseline="3267" sz="1275" spc="-172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172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44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baseline="3267" sz="1275" spc="7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267" sz="1275" spc="-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7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FMS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75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3353435" algn="l"/>
                        </a:tabLst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5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50" spc="4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ctr" marL="336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613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14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1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850" spc="-3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Projeto</a:t>
                      </a:r>
                      <a:r>
                        <a:rPr dirty="0" sz="850" spc="4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/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Atividade</a:t>
                      </a:r>
                      <a:r>
                        <a:rPr dirty="0" sz="850" spc="6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RR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374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60">
                          <a:latin typeface="Arial Black"/>
                          <a:cs typeface="Arial Black"/>
                        </a:rPr>
                        <a:t>30.000,00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</a:tr>
              <a:tr h="1828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2.024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baseline="3267" sz="1275" spc="-44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CĂ</a:t>
                      </a:r>
                      <a:r>
                        <a:rPr dirty="0" baseline="3267" sz="1275" spc="-44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267" sz="1275" spc="-179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04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267" sz="1275" spc="-37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7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DIRETORIA</a:t>
                      </a:r>
                      <a:r>
                        <a:rPr dirty="0" baseline="3267" sz="1275" spc="37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-7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52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VIGILÂNCIA</a:t>
                      </a:r>
                      <a:r>
                        <a:rPr dirty="0" baseline="3267" sz="1275" spc="52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baseline="3267" sz="1275" spc="-82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r>
                        <a:rPr dirty="0" baseline="3267" sz="1275" spc="37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0">
                          <a:latin typeface="Lucida Sans Unicode"/>
                          <a:cs typeface="Lucida Sans Unicode"/>
                        </a:rPr>
                        <a:t>(EPIDEMIOLÓGICA</a:t>
                      </a:r>
                      <a:r>
                        <a:rPr dirty="0" baseline="3267" sz="1275" spc="-6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1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AMBIENTAL)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3355340" algn="l"/>
                        </a:tabLst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850" spc="-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Manutençäo</a:t>
                      </a:r>
                      <a:r>
                        <a:rPr dirty="0" sz="85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850" spc="-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1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850" spc="4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ctr" marL="317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40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813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2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20.000,00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1214719" y="6340459"/>
            <a:ext cx="548195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267" sz="1275" spc="-37">
                <a:solidFill>
                  <a:srgbClr val="131313"/>
                </a:solidFill>
                <a:latin typeface="Lucida Sans Unicode"/>
                <a:cs typeface="Lucida Sans Unicode"/>
              </a:rPr>
              <a:t>MANUTEN</a:t>
            </a: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CĂ</a:t>
            </a:r>
            <a:r>
              <a:rPr dirty="0" baseline="3267" sz="1275" spc="-37">
                <a:solidFill>
                  <a:srgbClr val="131313"/>
                </a:solidFill>
                <a:latin typeface="Lucida Sans Unicode"/>
                <a:cs typeface="Lucida Sans Unicode"/>
              </a:rPr>
              <a:t>O</a:t>
            </a:r>
            <a:r>
              <a:rPr dirty="0" baseline="3267" sz="1275" spc="-277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35">
                <a:solidFill>
                  <a:srgbClr val="0E0E0E"/>
                </a:solidFill>
                <a:latin typeface="Lucida Sans Unicode"/>
                <a:cs typeface="Lucida Sans Unicode"/>
              </a:rPr>
              <a:t>/ </a:t>
            </a:r>
            <a:r>
              <a:rPr dirty="0" baseline="3267" sz="1275" spc="-37">
                <a:solidFill>
                  <a:srgbClr val="151515"/>
                </a:solidFill>
                <a:latin typeface="Lucida Sans Unicode"/>
                <a:cs typeface="Lucida Sans Unicode"/>
              </a:rPr>
              <a:t>OPERACIONALIZ</a:t>
            </a:r>
            <a:r>
              <a:rPr dirty="0" sz="850" spc="-25">
                <a:solidFill>
                  <a:srgbClr val="151515"/>
                </a:solidFill>
                <a:latin typeface="Lucida Sans Unicode"/>
                <a:cs typeface="Lucida Sans Unicode"/>
              </a:rPr>
              <a:t>ACĂ</a:t>
            </a:r>
            <a:r>
              <a:rPr dirty="0" baseline="3267" sz="1275" spc="-37">
                <a:solidFill>
                  <a:srgbClr val="151515"/>
                </a:solidFill>
                <a:latin typeface="Lucida Sans Unicode"/>
                <a:cs typeface="Lucida Sans Unicode"/>
              </a:rPr>
              <a:t>O</a:t>
            </a:r>
            <a:r>
              <a:rPr dirty="0" baseline="3267" sz="1275" spc="-187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1C1C1C"/>
                </a:solidFill>
                <a:latin typeface="Lucida Sans Unicode"/>
                <a:cs typeface="Lucida Sans Unicode"/>
              </a:rPr>
              <a:t>DAS</a:t>
            </a:r>
            <a:r>
              <a:rPr dirty="0" baseline="3267" sz="1275" spc="-52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solidFill>
                  <a:srgbClr val="1D1D1D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267" sz="1275" spc="44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-7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0F0F0F"/>
                </a:solidFill>
                <a:latin typeface="Lucida Sans Unicode"/>
                <a:cs typeface="Lucida Sans Unicode"/>
              </a:rPr>
              <a:t>SAÚDE/</a:t>
            </a:r>
            <a:r>
              <a:rPr dirty="0" baseline="3267" sz="1275" spc="-104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A1A1A"/>
                </a:solidFill>
                <a:latin typeface="Lucida Sans Unicode"/>
                <a:cs typeface="Lucida Sans Unicode"/>
              </a:rPr>
              <a:t>CEMES</a:t>
            </a:r>
            <a:r>
              <a:rPr dirty="0" baseline="3267" sz="1275" spc="-1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82">
                <a:solidFill>
                  <a:srgbClr val="181818"/>
                </a:solidFill>
                <a:latin typeface="Lucida Sans Unicode"/>
                <a:cs typeface="Lucida Sans Unicode"/>
              </a:rPr>
              <a:t>/</a:t>
            </a:r>
            <a:r>
              <a:rPr dirty="0" baseline="3267" sz="1275" spc="-16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44">
                <a:solidFill>
                  <a:srgbClr val="181818"/>
                </a:solidFill>
                <a:latin typeface="Lucida Sans Unicode"/>
                <a:cs typeface="Lucida Sans Unicode"/>
              </a:rPr>
              <a:t>SAMU</a:t>
            </a:r>
            <a:r>
              <a:rPr dirty="0" baseline="3267" sz="1275" spc="-52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89">
                <a:solidFill>
                  <a:srgbClr val="161616"/>
                </a:solidFill>
                <a:latin typeface="Lucida Sans Unicode"/>
                <a:cs typeface="Lucida Sans Unicode"/>
              </a:rPr>
              <a:t>192/SAÚDE</a:t>
            </a:r>
            <a:r>
              <a:rPr dirty="0" baseline="3267" sz="1275" spc="82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181818"/>
                </a:solidFill>
                <a:latin typeface="Lucida Sans Unicode"/>
                <a:cs typeface="Lucida Sans Unicode"/>
              </a:rPr>
              <a:t>MENTAL/UPA</a:t>
            </a:r>
            <a:r>
              <a:rPr dirty="0" baseline="3267" sz="1275" spc="1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343434"/>
                </a:solidFill>
                <a:latin typeface="Lucida Sans Unicode"/>
                <a:cs typeface="Lucida Sans Unicode"/>
              </a:rPr>
              <a:t>ź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09152" y="6293244"/>
            <a:ext cx="2580640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solidFill>
                  <a:srgbClr val="282828"/>
                </a:solidFill>
                <a:latin typeface="Lucida Sans Unicode"/>
                <a:cs typeface="Lucida Sans Unicode"/>
              </a:rPr>
              <a:t>2.133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  <a:tabLst>
                <a:tab pos="819150" algn="l"/>
              </a:tabLst>
            </a:pP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3.3.9.0.30.03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0F0F0F"/>
                </a:solidFill>
                <a:latin typeface="Lucida Sans Unicode"/>
                <a:cs typeface="Lucida Sans Unicode"/>
              </a:rPr>
              <a:t>MATERIAIS</a:t>
            </a:r>
            <a:r>
              <a:rPr dirty="0" sz="850" spc="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CONSUMO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65668" y="6460783"/>
            <a:ext cx="2231390" cy="71120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509270">
              <a:lnSpc>
                <a:spcPct val="100000"/>
              </a:lnSpc>
              <a:spcBef>
                <a:spcPts val="445"/>
              </a:spcBef>
            </a:pP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3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8282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6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Manuten0ão</a:t>
            </a:r>
            <a:r>
              <a:rPr dirty="0" sz="850" spc="114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ASPS</a:t>
            </a:r>
            <a:r>
              <a:rPr dirty="0" sz="850" spc="-3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1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Governo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I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25" b="1">
                <a:solidFill>
                  <a:srgbClr val="181818"/>
                </a:solidFill>
                <a:latin typeface="Arial"/>
                <a:cs typeface="Arial"/>
              </a:rPr>
              <a:t>Total</a:t>
            </a:r>
            <a:r>
              <a:rPr dirty="0" sz="850" spc="-3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45" b="1">
                <a:solidFill>
                  <a:srgbClr val="232323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61616"/>
                </a:solidFill>
                <a:latin typeface="Arial"/>
                <a:cs typeface="Arial"/>
              </a:rPr>
              <a:t>Projeto</a:t>
            </a:r>
            <a:r>
              <a:rPr dirty="0" sz="850" spc="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1A1A1A"/>
                </a:solidFill>
                <a:latin typeface="Arial"/>
                <a:cs typeface="Arial"/>
              </a:rPr>
              <a:t>/</a:t>
            </a:r>
            <a:r>
              <a:rPr dirty="0" sz="850" spc="-2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81818"/>
                </a:solidFill>
                <a:latin typeface="Arial"/>
                <a:cs typeface="Arial"/>
              </a:rPr>
              <a:t>Atividade</a:t>
            </a:r>
            <a:r>
              <a:rPr dirty="0" sz="85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F1F1F"/>
                </a:solidFill>
                <a:latin typeface="Arial"/>
                <a:cs typeface="Arial"/>
              </a:rPr>
              <a:t>RS</a:t>
            </a:r>
            <a:endParaRPr sz="85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370"/>
              </a:spcBef>
            </a:pPr>
            <a:r>
              <a:rPr dirty="0" sz="850" spc="-45">
                <a:solidFill>
                  <a:srgbClr val="1C1C1C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81818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Unidade</a:t>
            </a:r>
            <a:r>
              <a:rPr dirty="0" sz="850" spc="10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D1D1D"/>
                </a:solidFill>
                <a:latin typeface="Lucida Sans Unicode"/>
                <a:cs typeface="Lucida Sans Unicode"/>
              </a:rPr>
              <a:t>Rț</a:t>
            </a:r>
            <a:endParaRPr sz="850">
              <a:latin typeface="Lucida Sans Unicode"/>
              <a:cs typeface="Lucida Sans Unicode"/>
            </a:endParaRPr>
          </a:p>
          <a:p>
            <a:pPr marL="415290">
              <a:lnSpc>
                <a:spcPct val="100000"/>
              </a:lnSpc>
              <a:spcBef>
                <a:spcPts val="250"/>
              </a:spcBef>
            </a:pP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Valor </a:t>
            </a:r>
            <a:r>
              <a:rPr dirty="0" sz="850" spc="-45">
                <a:solidFill>
                  <a:srgbClr val="131313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0F0F0F"/>
                </a:solidFill>
                <a:latin typeface="Lucida Sans Unicode"/>
                <a:cs typeface="Lucida Sans Unicode"/>
              </a:rPr>
              <a:t>Suplementado</a:t>
            </a:r>
            <a:r>
              <a:rPr dirty="0" sz="850" spc="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98472" y="6460783"/>
            <a:ext cx="535305" cy="71120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300.000,00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85">
                <a:solidFill>
                  <a:srgbClr val="151515"/>
                </a:solidFill>
                <a:latin typeface="Lucida Sans Unicode"/>
                <a:cs typeface="Lucida Sans Unicode"/>
              </a:rPr>
              <a:t>300.000,00</a:t>
            </a:r>
            <a:endParaRPr sz="850">
              <a:latin typeface="Lucida Sans Unicode"/>
              <a:cs typeface="Lucida Sans Unicode"/>
            </a:endParaRPr>
          </a:p>
          <a:p>
            <a:pPr marL="15240" marR="6985" indent="635">
              <a:lnSpc>
                <a:spcPct val="124600"/>
              </a:lnSpc>
              <a:spcBef>
                <a:spcPts val="120"/>
              </a:spcBef>
            </a:pPr>
            <a:r>
              <a:rPr dirty="0" sz="850" spc="-100">
                <a:solidFill>
                  <a:srgbClr val="1C1C1C"/>
                </a:solidFill>
                <a:latin typeface="Lucida Sans Unicode"/>
                <a:cs typeface="Lucida Sans Unicode"/>
              </a:rPr>
              <a:t>600.000,00</a:t>
            </a:r>
            <a:r>
              <a:rPr dirty="0" sz="850" spc="50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s00.000,00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745356" y="7208633"/>
            <a:ext cx="6036310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83234" marR="5080" indent="-471170">
              <a:lnSpc>
                <a:spcPct val="101099"/>
              </a:lnSpc>
              <a:spcBef>
                <a:spcPts val="85"/>
              </a:spcBef>
            </a:pP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32323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A2A2A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C1C1C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despesas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A0A0A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4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12121"/>
                </a:solidFill>
                <a:latin typeface="Lucida Sans Unicode"/>
                <a:cs typeface="Lucida Sans Unicode"/>
              </a:rPr>
              <a:t>da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61616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serão</a:t>
            </a:r>
            <a:r>
              <a:rPr dirty="0" sz="850" spc="-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C0C0C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5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2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Lucida Sans Unicode"/>
                <a:cs typeface="Lucida Sans Unicode"/>
              </a:rPr>
              <a:t>que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-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o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8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1º </a:t>
            </a:r>
            <a:r>
              <a:rPr dirty="0" sz="850" spc="-75">
                <a:solidFill>
                  <a:srgbClr val="212121"/>
                </a:solidFill>
                <a:latin typeface="Lucida Sans Unicode"/>
                <a:cs typeface="Lucida Sans Unicode"/>
              </a:rPr>
              <a:t>da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12121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8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111111"/>
                </a:solidFill>
                <a:latin typeface="Lucida Sans Unicode"/>
                <a:cs typeface="Lucida Sans Unicode"/>
              </a:rPr>
              <a:t>4.320/64,</a:t>
            </a:r>
            <a:r>
              <a:rPr dirty="0" sz="850" spc="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F0F0F"/>
                </a:solidFill>
                <a:latin typeface="Lucida Sans Unicode"/>
                <a:cs typeface="Lucida Sans Unicode"/>
              </a:rPr>
              <a:t>Inciso</a:t>
            </a:r>
            <a:r>
              <a:rPr dirty="0" sz="850" spc="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51515"/>
                </a:solidFill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635396" y="7569612"/>
            <a:ext cx="166370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7980" marR="5080" indent="-335280">
              <a:lnSpc>
                <a:spcPct val="136400"/>
              </a:lnSpc>
              <a:spcBef>
                <a:spcPts val="100"/>
              </a:spcBef>
            </a:pP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Inciso:</a:t>
            </a:r>
            <a:r>
              <a:rPr dirty="0" sz="850" spc="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D2D2D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6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50" spc="-30">
                <a:solidFill>
                  <a:srgbClr val="131313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8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6161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50" spc="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Dotaçăo</a:t>
            </a:r>
            <a:r>
              <a:rPr dirty="0" sz="850" spc="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82828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88127" y="7920749"/>
            <a:ext cx="1966595" cy="370840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u="heavy" sz="850" spc="-40">
                <a:solidFill>
                  <a:srgbClr val="0E0E0E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Dotaçóes</a:t>
            </a:r>
            <a:r>
              <a:rPr dirty="0" u="heavy" sz="850" spc="5">
                <a:solidFill>
                  <a:srgbClr val="0E0E0E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0F0F0F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850" spc="500">
                <a:solidFill>
                  <a:srgbClr val="0F0F0F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245"/>
              </a:spcBef>
            </a:pPr>
            <a:r>
              <a:rPr dirty="0" sz="1050" spc="-30">
                <a:solidFill>
                  <a:srgbClr val="1A1A1A"/>
                </a:solidFill>
                <a:latin typeface="Lucida Sans Unicode"/>
                <a:cs typeface="Lucida Sans Unicode"/>
              </a:rPr>
              <a:t>FUNDO</a:t>
            </a:r>
            <a:r>
              <a:rPr dirty="0" sz="1050" spc="-5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050">
                <a:solidFill>
                  <a:srgbClr val="161616"/>
                </a:solidFill>
                <a:latin typeface="Lucida Sans Unicode"/>
                <a:cs typeface="Lucida Sans Unicode"/>
              </a:rPr>
              <a:t>MUNICIPAL DE</a:t>
            </a:r>
            <a:r>
              <a:rPr dirty="0" sz="1050" spc="-7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050" spc="-10">
                <a:solidFill>
                  <a:srgbClr val="111111"/>
                </a:solidFill>
                <a:latin typeface="Lucida Sans Unicode"/>
                <a:cs typeface="Lucida Sans Unicode"/>
              </a:rPr>
              <a:t>SAÚDE</a:t>
            </a:r>
            <a:endParaRPr sz="10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813346" y="7569610"/>
            <a:ext cx="660400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95"/>
              </a:spcBef>
            </a:pPr>
            <a:r>
              <a:rPr dirty="0" sz="850" spc="-85">
                <a:solidFill>
                  <a:srgbClr val="131313"/>
                </a:solidFill>
                <a:latin typeface="Lucida Sans Unicode"/>
                <a:cs typeface="Lucida Sans Unicode"/>
              </a:rPr>
              <a:t>R$600.000,00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40">
                <a:latin typeface="Lucida Sans Unicode"/>
                <a:cs typeface="Lucida Sans Unicode"/>
              </a:rPr>
              <a:t>$600.000,00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395152" y="8306871"/>
          <a:ext cx="6646545" cy="1147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4060"/>
                <a:gridCol w="5271770"/>
                <a:gridCol w="563880"/>
              </a:tblGrid>
              <a:tr h="144780">
                <a:tc>
                  <a:txBody>
                    <a:bodyPr/>
                    <a:lstStyle/>
                    <a:p>
                      <a:pPr marL="3302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05.22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spc="-2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Saúde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2.015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MANUTENÇAO</a:t>
                      </a:r>
                      <a:r>
                        <a:rPr dirty="0" sz="850" spc="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7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OPERACIONALIZAÇAO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ESTRATÉGIA</a:t>
                      </a:r>
                      <a:r>
                        <a:rPr dirty="0" sz="850" spc="-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r>
                        <a:rPr dirty="0" sz="850" spc="-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FAMILIA/UBS</a:t>
                      </a:r>
                      <a:r>
                        <a:rPr dirty="0" sz="85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(PREVIME</a:t>
                      </a:r>
                      <a:r>
                        <a:rPr dirty="0" sz="850" spc="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BRASIL)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3352165" algn="l"/>
                        </a:tabLst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850" spc="-3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8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850" spc="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850" spc="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ctr" marR="177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81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5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100.000,00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</a:tr>
              <a:tr h="1898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2.020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baseline="3267" sz="1275" spc="-44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50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 spc="-44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ÂO</a:t>
                      </a:r>
                      <a:r>
                        <a:rPr dirty="0" baseline="3267" sz="1275" spc="-13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247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535" sz="1275" spc="-44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OPERACIONALIZ</a:t>
                      </a:r>
                      <a:r>
                        <a:rPr dirty="0" sz="850" spc="-3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ACÃ</a:t>
                      </a:r>
                      <a:r>
                        <a:rPr dirty="0" baseline="6535" sz="1275" spc="-44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6535" sz="1275" spc="-142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267" sz="1275" spc="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7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FMS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50"/>
                        </a:spcBef>
                        <a:tabLst>
                          <a:tab pos="3353435" algn="l"/>
                        </a:tabLst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50" spc="3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3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50" spc="4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</a:tr>
              <a:tr h="1365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8135">
                        <a:lnSpc>
                          <a:spcPts val="930"/>
                        </a:lnSpc>
                        <a:spcBef>
                          <a:spcPts val="45"/>
                        </a:spcBef>
                      </a:pPr>
                      <a:r>
                        <a:rPr dirty="0" sz="85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RŞ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0"/>
                        </a:lnSpc>
                        <a:spcBef>
                          <a:spcPts val="45"/>
                        </a:spcBef>
                      </a:pPr>
                      <a:r>
                        <a:rPr dirty="0" sz="850" spc="-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100.000,00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</a:tr>
            </a:tbl>
          </a:graphicData>
        </a:graphic>
      </p:graphicFrame>
      <p:sp>
        <p:nvSpPr>
          <p:cNvPr id="20" name="object 20" descr=""/>
          <p:cNvSpPr txBox="1"/>
          <p:nvPr/>
        </p:nvSpPr>
        <p:spPr>
          <a:xfrm>
            <a:off x="423346" y="9499396"/>
            <a:ext cx="28384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75">
                <a:solidFill>
                  <a:srgbClr val="1A1A1A"/>
                </a:solidFill>
                <a:latin typeface="Lucida Sans Unicode"/>
                <a:cs typeface="Lucida Sans Unicode"/>
              </a:rPr>
              <a:t>2.133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229959" y="9499396"/>
            <a:ext cx="546354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Lucida Sans Unicode"/>
                <a:cs typeface="Lucida Sans Unicode"/>
              </a:rPr>
              <a:t>MANUTENÇAO</a:t>
            </a:r>
            <a:r>
              <a:rPr dirty="0" sz="850" spc="-35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/</a:t>
            </a:r>
            <a:r>
              <a:rPr dirty="0" sz="850" spc="-9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Lucida Sans Unicode"/>
                <a:cs typeface="Lucida Sans Unicode"/>
              </a:rPr>
              <a:t>OPERACIONALIZAÇÃO</a:t>
            </a:r>
            <a:r>
              <a:rPr dirty="0" sz="850" spc="-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DAS</a:t>
            </a:r>
            <a:r>
              <a:rPr dirty="0" sz="850" spc="-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11111"/>
                </a:solidFill>
                <a:latin typeface="Lucida Sans Unicode"/>
                <a:cs typeface="Lucida Sans Unicode"/>
              </a:rPr>
              <a:t>UNIDADES</a:t>
            </a:r>
            <a:r>
              <a:rPr dirty="0" sz="850" spc="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5">
                <a:solidFill>
                  <a:srgbClr val="232323"/>
                </a:solidFill>
                <a:latin typeface="Lucida Sans Unicode"/>
                <a:cs typeface="Lucida Sans Unicode"/>
              </a:rPr>
              <a:t>SAÚDE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/</a:t>
            </a:r>
            <a:r>
              <a:rPr dirty="0" sz="850" spc="-9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CEMES</a:t>
            </a:r>
            <a:r>
              <a:rPr dirty="0" sz="850" spc="-100"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/ </a:t>
            </a:r>
            <a:r>
              <a:rPr dirty="0" sz="850" spc="-30">
                <a:solidFill>
                  <a:srgbClr val="1A1A1A"/>
                </a:solidFill>
                <a:latin typeface="Lucida Sans Unicode"/>
                <a:cs typeface="Lucida Sans Unicode"/>
              </a:rPr>
              <a:t>SAMU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192/SAÚDE</a:t>
            </a:r>
            <a:r>
              <a:rPr dirty="0" sz="850" spc="7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Lucida Sans Unicode"/>
                <a:cs typeface="Lucida Sans Unicode"/>
              </a:rPr>
              <a:t>MENTAL/UPA</a:t>
            </a:r>
            <a:r>
              <a:rPr dirty="0" sz="850" spc="7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Lucida Sans Unicode"/>
                <a:cs typeface="Lucida Sans Unicode"/>
              </a:rPr>
              <a:t>í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7743" y="1008301"/>
            <a:ext cx="6717792" cy="8224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1752" y="173634"/>
            <a:ext cx="740663" cy="73109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95656" y="9682430"/>
            <a:ext cx="6720840" cy="0"/>
          </a:xfrm>
          <a:custGeom>
            <a:avLst/>
            <a:gdLst/>
            <a:ahLst/>
            <a:cxnLst/>
            <a:rect l="l" t="t" r="r" b="b"/>
            <a:pathLst>
              <a:path w="6720840" h="0">
                <a:moveTo>
                  <a:pt x="0" y="0"/>
                </a:moveTo>
                <a:lnTo>
                  <a:pt x="6720840" y="0"/>
                </a:lnTo>
              </a:path>
            </a:pathLst>
          </a:custGeom>
          <a:ln w="15231">
            <a:solidFill>
              <a:srgbClr val="3F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660904" y="5137460"/>
            <a:ext cx="1969135" cy="0"/>
          </a:xfrm>
          <a:custGeom>
            <a:avLst/>
            <a:gdLst/>
            <a:ahLst/>
            <a:cxnLst/>
            <a:rect l="l" t="t" r="r" b="b"/>
            <a:pathLst>
              <a:path w="1969135" h="0">
                <a:moveTo>
                  <a:pt x="0" y="0"/>
                </a:moveTo>
                <a:lnTo>
                  <a:pt x="1969008" y="0"/>
                </a:lnTo>
              </a:path>
            </a:pathLst>
          </a:custGeom>
          <a:ln w="15231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146644" y="96964"/>
            <a:ext cx="3199130" cy="583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1200" spc="7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200" spc="2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1200" spc="-4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81818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9685" marR="2019935" indent="-3175">
              <a:lnSpc>
                <a:spcPct val="117600"/>
              </a:lnSpc>
              <a:spcBef>
                <a:spcPts val="550"/>
              </a:spcBef>
            </a:pPr>
            <a:r>
              <a:rPr dirty="0" sz="850" spc="-20">
                <a:solidFill>
                  <a:srgbClr val="1C1C1C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212121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Lucida Sans Unicode"/>
                <a:cs typeface="Lucida Sans Unicode"/>
              </a:rPr>
              <a:t>Lourenşo,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82828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latin typeface="Lucida Sans Unicode"/>
                <a:cs typeface="Lucida Sans Unicode"/>
              </a:rPr>
              <a:t>Fazenda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897466" y="9700197"/>
            <a:ext cx="300990" cy="12128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20"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37465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Pãg </a:t>
            </a:r>
            <a:r>
              <a:rPr dirty="0">
                <a:solidFill>
                  <a:srgbClr val="131313"/>
                </a:solidFill>
              </a:rPr>
              <a:t>ina</a:t>
            </a:r>
            <a:r>
              <a:rPr dirty="0" spc="15">
                <a:solidFill>
                  <a:srgbClr val="131313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2D2D2D"/>
                </a:solidFill>
              </a:rPr>
              <a:t>2</a:t>
            </a:fld>
            <a:r>
              <a:rPr dirty="0" spc="-60">
                <a:solidFill>
                  <a:srgbClr val="2D2D2D"/>
                </a:solidFill>
              </a:rPr>
              <a:t> </a:t>
            </a:r>
            <a:r>
              <a:rPr dirty="0">
                <a:solidFill>
                  <a:srgbClr val="111111"/>
                </a:solidFill>
              </a:rPr>
              <a:t>de</a:t>
            </a:r>
            <a:r>
              <a:rPr dirty="0" spc="-40">
                <a:solidFill>
                  <a:srgbClr val="111111"/>
                </a:solidFill>
              </a:rPr>
              <a:t>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297271" y="1851652"/>
            <a:ext cx="1967230" cy="37084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heavy" sz="850" spc="-50"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Dota0óes</a:t>
            </a:r>
            <a:r>
              <a:rPr dirty="0" u="heavy" sz="850" spc="-20"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111111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850" spc="500">
                <a:solidFill>
                  <a:srgbClr val="111111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270"/>
              </a:spcBef>
            </a:pPr>
            <a:r>
              <a:rPr dirty="0" sz="1000" spc="-10" b="1">
                <a:solidFill>
                  <a:srgbClr val="161616"/>
                </a:solidFill>
                <a:latin typeface="Arial"/>
                <a:cs typeface="Arial"/>
              </a:rPr>
              <a:t>FUNDO</a:t>
            </a:r>
            <a:r>
              <a:rPr dirty="0" sz="1000" spc="1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61616"/>
                </a:solidFill>
                <a:latin typeface="Arial"/>
                <a:cs typeface="Arial"/>
              </a:rPr>
              <a:t>MUNICIPAL</a:t>
            </a:r>
            <a:r>
              <a:rPr dirty="0" sz="1000" spc="1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D1D1D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81818"/>
                </a:solidFill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23863" y="2168651"/>
            <a:ext cx="5480685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25">
                <a:solidFill>
                  <a:srgbClr val="0F0F0F"/>
                </a:solidFill>
                <a:latin typeface="Lucida Sans Unicode"/>
                <a:cs typeface="Lucida Sans Unicode"/>
              </a:rPr>
              <a:t>Fundo </a:t>
            </a:r>
            <a:r>
              <a:rPr dirty="0" sz="850" spc="-35">
                <a:solidFill>
                  <a:srgbClr val="151515"/>
                </a:solidFill>
                <a:latin typeface="Lucida Sans Unicode"/>
                <a:cs typeface="Lucida Sans Unicode"/>
              </a:rPr>
              <a:t>Municipal</a:t>
            </a:r>
            <a:r>
              <a:rPr dirty="0" sz="850" spc="1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Saúde</a:t>
            </a:r>
            <a:endParaRPr sz="8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70"/>
              </a:spcBef>
            </a:pPr>
            <a:r>
              <a:rPr dirty="0" baseline="3267" sz="1275" spc="-60">
                <a:solidFill>
                  <a:srgbClr val="181818"/>
                </a:solidFill>
                <a:latin typeface="Lucida Sans Unicode"/>
                <a:cs typeface="Lucida Sans Unicode"/>
              </a:rPr>
              <a:t>MANUTENCÄO</a:t>
            </a:r>
            <a:r>
              <a:rPr dirty="0" baseline="3267" sz="1275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202">
                <a:solidFill>
                  <a:srgbClr val="161616"/>
                </a:solidFill>
                <a:latin typeface="Lucida Sans Unicode"/>
                <a:cs typeface="Lucida Sans Unicode"/>
              </a:rPr>
              <a:t>/</a:t>
            </a:r>
            <a:r>
              <a:rPr dirty="0" baseline="3267" sz="1275" spc="-112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latin typeface="Lucida Sans Unicode"/>
                <a:cs typeface="Lucida Sans Unicode"/>
              </a:rPr>
              <a:t>OPERACIONALIZ</a:t>
            </a:r>
            <a:r>
              <a:rPr dirty="0" sz="850" spc="-25">
                <a:latin typeface="Lucida Sans Unicode"/>
                <a:cs typeface="Lucida Sans Unicode"/>
              </a:rPr>
              <a:t>ACĂ</a:t>
            </a:r>
            <a:r>
              <a:rPr dirty="0" baseline="3267" sz="1275" spc="-37">
                <a:latin typeface="Lucida Sans Unicode"/>
                <a:cs typeface="Lucida Sans Unicode"/>
              </a:rPr>
              <a:t>O</a:t>
            </a:r>
            <a:r>
              <a:rPr dirty="0" baseline="3267" sz="1275" spc="-195"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1C1C1C"/>
                </a:solidFill>
                <a:latin typeface="Lucida Sans Unicode"/>
                <a:cs typeface="Lucida Sans Unicode"/>
              </a:rPr>
              <a:t>DAS</a:t>
            </a:r>
            <a:r>
              <a:rPr dirty="0" baseline="3267" sz="1275" spc="-67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solidFill>
                  <a:srgbClr val="161616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267" sz="1275" spc="89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22">
                <a:solidFill>
                  <a:srgbClr val="111111"/>
                </a:solidFill>
                <a:latin typeface="Lucida Sans Unicode"/>
                <a:cs typeface="Lucida Sans Unicode"/>
              </a:rPr>
              <a:t>SAÚDE</a:t>
            </a:r>
            <a:r>
              <a:rPr dirty="0" baseline="3267" sz="1275" spc="-89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35">
                <a:solidFill>
                  <a:srgbClr val="181818"/>
                </a:solidFill>
                <a:latin typeface="Lucida Sans Unicode"/>
                <a:cs typeface="Lucida Sans Unicode"/>
              </a:rPr>
              <a:t>/</a:t>
            </a:r>
            <a:r>
              <a:rPr dirty="0" baseline="3267" sz="1275" spc="-1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31313"/>
                </a:solidFill>
                <a:latin typeface="Lucida Sans Unicode"/>
                <a:cs typeface="Lucida Sans Unicode"/>
              </a:rPr>
              <a:t>CEMES</a:t>
            </a:r>
            <a:r>
              <a:rPr dirty="0" baseline="3267" sz="1275" spc="-112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202">
                <a:solidFill>
                  <a:srgbClr val="0F0F0F"/>
                </a:solidFill>
                <a:latin typeface="Lucida Sans Unicode"/>
                <a:cs typeface="Lucida Sans Unicode"/>
              </a:rPr>
              <a:t>/</a:t>
            </a:r>
            <a:r>
              <a:rPr dirty="0" baseline="3267" sz="1275" spc="-67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44">
                <a:solidFill>
                  <a:srgbClr val="161616"/>
                </a:solidFill>
                <a:latin typeface="Lucida Sans Unicode"/>
                <a:cs typeface="Lucida Sans Unicode"/>
              </a:rPr>
              <a:t>SAMU</a:t>
            </a:r>
            <a:r>
              <a:rPr dirty="0" baseline="3267" sz="1275" spc="-67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89">
                <a:solidFill>
                  <a:srgbClr val="111111"/>
                </a:solidFill>
                <a:latin typeface="Lucida Sans Unicode"/>
                <a:cs typeface="Lucida Sans Unicode"/>
              </a:rPr>
              <a:t>192/SAÚDE</a:t>
            </a:r>
            <a:r>
              <a:rPr dirty="0" baseline="3267" sz="1275" spc="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1F1F1F"/>
                </a:solidFill>
                <a:latin typeface="Lucida Sans Unicode"/>
                <a:cs typeface="Lucida Sans Unicode"/>
              </a:rPr>
              <a:t>MENTAL/UPA</a:t>
            </a:r>
            <a:r>
              <a:rPr dirty="0" baseline="3267" sz="1275" spc="1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232323"/>
                </a:solidFill>
                <a:latin typeface="Lucida Sans Unicode"/>
                <a:cs typeface="Lucida Sans Unicode"/>
              </a:rPr>
              <a:t>ž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22406" y="2174743"/>
            <a:ext cx="2576830" cy="54356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latin typeface="Lucida Sans Unicode"/>
                <a:cs typeface="Lucida Sans Unicode"/>
              </a:rPr>
              <a:t>05.22</a:t>
            </a:r>
            <a:endParaRPr sz="85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325"/>
              </a:spcBef>
            </a:pPr>
            <a:r>
              <a:rPr dirty="0" sz="850" spc="-10">
                <a:solidFill>
                  <a:srgbClr val="1D1D1D"/>
                </a:solidFill>
                <a:latin typeface="Lucida Sans Unicode"/>
                <a:cs typeface="Lucida Sans Unicode"/>
              </a:rPr>
              <a:t>2.133</a:t>
            </a:r>
            <a:endParaRPr sz="850">
              <a:latin typeface="Lucida Sans Unicode"/>
              <a:cs typeface="Lucida Sans Unicode"/>
            </a:endParaRPr>
          </a:p>
          <a:p>
            <a:pPr marL="14604">
              <a:lnSpc>
                <a:spcPct val="100000"/>
              </a:lnSpc>
              <a:spcBef>
                <a:spcPts val="370"/>
              </a:spcBef>
              <a:tabLst>
                <a:tab pos="821690" algn="l"/>
              </a:tabLst>
            </a:pP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3.3.9.0.30.03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51515"/>
                </a:solidFill>
                <a:latin typeface="Lucida Sans Unicode"/>
                <a:cs typeface="Lucida Sans Unicode"/>
              </a:rPr>
              <a:t>MATERIAIS</a:t>
            </a:r>
            <a:r>
              <a:rPr dirty="0" sz="850" spc="1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0C0C0C"/>
                </a:solidFill>
                <a:latin typeface="Lucida Sans Unicode"/>
                <a:cs typeface="Lucida Sans Unicode"/>
              </a:rPr>
              <a:t>CONSUMO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77861" y="2525060"/>
            <a:ext cx="2230120" cy="3606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512445">
              <a:lnSpc>
                <a:spcPct val="100000"/>
              </a:lnSpc>
              <a:spcBef>
                <a:spcPts val="400"/>
              </a:spcBef>
            </a:pP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SUS </a:t>
            </a:r>
            <a:r>
              <a:rPr dirty="0" sz="850" spc="-215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Transferências</a:t>
            </a:r>
            <a:r>
              <a:rPr dirty="0" sz="850" spc="-100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42424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1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Fundo</a:t>
            </a:r>
            <a:r>
              <a:rPr dirty="0" sz="850" spc="7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Lucida Sans Unicode"/>
                <a:cs typeface="Lucida Sans Unicode"/>
              </a:rPr>
              <a:t>Esta‹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sz="850" spc="-25" b="1">
                <a:solidFill>
                  <a:srgbClr val="1F1F1F"/>
                </a:solidFill>
                <a:latin typeface="Arial"/>
                <a:cs typeface="Arial"/>
              </a:rPr>
              <a:t>Total</a:t>
            </a:r>
            <a:r>
              <a:rPr dirty="0" sz="850" spc="-3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212121"/>
                </a:solidFill>
                <a:latin typeface="Arial"/>
                <a:cs typeface="Arial"/>
              </a:rPr>
              <a:t>do</a:t>
            </a:r>
            <a:r>
              <a:rPr dirty="0" sz="850" spc="-2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61616"/>
                </a:solidFill>
                <a:latin typeface="Arial"/>
                <a:cs typeface="Arial"/>
              </a:rPr>
              <a:t>Projeto</a:t>
            </a:r>
            <a:r>
              <a:rPr dirty="0" sz="850" spc="1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1A1A1A"/>
                </a:solidFill>
                <a:latin typeface="Arial"/>
                <a:cs typeface="Arial"/>
              </a:rPr>
              <a:t>/</a:t>
            </a:r>
            <a:r>
              <a:rPr dirty="0" sz="850" spc="-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C1C1C"/>
                </a:solidFill>
                <a:latin typeface="Arial"/>
                <a:cs typeface="Arial"/>
              </a:rPr>
              <a:t>Atividade</a:t>
            </a:r>
            <a:r>
              <a:rPr dirty="0" sz="850" spc="1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RS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412666" y="2525060"/>
            <a:ext cx="532130" cy="3606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200.000,00</a:t>
            </a:r>
            <a:endParaRPr sz="85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295"/>
              </a:spcBef>
            </a:pPr>
            <a:r>
              <a:rPr dirty="0" sz="850" spc="-90">
                <a:latin typeface="Lucida Sans Unicode"/>
                <a:cs typeface="Lucida Sans Unicode"/>
              </a:rPr>
              <a:t>200.000,00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6394" y="2890607"/>
            <a:ext cx="607060" cy="354965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2.759</a:t>
            </a:r>
            <a:endParaRPr sz="85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275"/>
              </a:spcBef>
            </a:pP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3.3.9.0.32.00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31498" y="2925639"/>
            <a:ext cx="331851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solidFill>
                  <a:srgbClr val="181818"/>
                </a:solidFill>
                <a:latin typeface="Lucida Sans Unicode"/>
                <a:cs typeface="Lucida Sans Unicode"/>
              </a:rPr>
              <a:t>GARANTIA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ASSISTÊNCIA 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FARMACIËUTICA</a:t>
            </a:r>
            <a:r>
              <a:rPr dirty="0" sz="850" spc="5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C1C1C"/>
                </a:solidFill>
                <a:latin typeface="Lucida Sans Unicode"/>
                <a:cs typeface="Lucida Sans Unicode"/>
              </a:rPr>
              <a:t>ÂMBITO</a:t>
            </a:r>
            <a:r>
              <a:rPr dirty="0" sz="850" spc="-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32323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C1C1C"/>
                </a:solidFill>
                <a:latin typeface="Lucida Sans Unicode"/>
                <a:cs typeface="Lucida Sans Unicode"/>
              </a:rPr>
              <a:t>SUS.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233007" y="3099274"/>
            <a:ext cx="200088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267" sz="1275" spc="-37">
                <a:solidFill>
                  <a:srgbClr val="0A0A0A"/>
                </a:solidFill>
                <a:latin typeface="Lucida Sans Unicode"/>
                <a:cs typeface="Lucida Sans Unicode"/>
              </a:rPr>
              <a:t>MATERIAL</a:t>
            </a:r>
            <a:r>
              <a:rPr dirty="0" baseline="3267" sz="1275" spc="-22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-6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161616"/>
                </a:solidFill>
                <a:latin typeface="Lucida Sans Unicode"/>
                <a:cs typeface="Lucida Sans Unicode"/>
              </a:rPr>
              <a:t>DISTRIBU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IC</a:t>
            </a:r>
            <a:r>
              <a:rPr dirty="0" baseline="3267" sz="1275" spc="-15">
                <a:solidFill>
                  <a:srgbClr val="161616"/>
                </a:solidFill>
                <a:latin typeface="Lucida Sans Unicode"/>
                <a:cs typeface="Lucida Sans Unicode"/>
              </a:rPr>
              <a:t>ÃO</a:t>
            </a:r>
            <a:r>
              <a:rPr dirty="0" baseline="3267" sz="1275" spc="-157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15">
                <a:solidFill>
                  <a:srgbClr val="161616"/>
                </a:solidFill>
                <a:latin typeface="Lucida Sans Unicode"/>
                <a:cs typeface="Lucida Sans Unicode"/>
              </a:rPr>
              <a:t>GRATUITA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983956" y="3052057"/>
            <a:ext cx="2230755" cy="70167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506095">
              <a:lnSpc>
                <a:spcPct val="100000"/>
              </a:lnSpc>
              <a:spcBef>
                <a:spcPts val="400"/>
              </a:spcBef>
            </a:pP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2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4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Manutençäo</a:t>
            </a:r>
            <a:r>
              <a:rPr dirty="0" sz="850" spc="10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ASPS </a:t>
            </a:r>
            <a:r>
              <a:rPr dirty="0" sz="850" spc="-215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51515"/>
                </a:solidFill>
                <a:latin typeface="Lucida Sans Unicode"/>
                <a:cs typeface="Lucida Sans Unicode"/>
              </a:rPr>
              <a:t>Governo</a:t>
            </a:r>
            <a:r>
              <a:rPr dirty="0" sz="850" spc="6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I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sz="850" spc="-30" b="1">
                <a:solidFill>
                  <a:srgbClr val="161616"/>
                </a:solidFill>
                <a:latin typeface="Arial"/>
                <a:cs typeface="Arial"/>
              </a:rPr>
              <a:t>Total </a:t>
            </a:r>
            <a:r>
              <a:rPr dirty="0" sz="850" spc="-45" b="1">
                <a:solidFill>
                  <a:srgbClr val="2D2D2D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51515"/>
                </a:solidFill>
                <a:latin typeface="Arial"/>
                <a:cs typeface="Arial"/>
              </a:rPr>
              <a:t>Projeto</a:t>
            </a:r>
            <a:r>
              <a:rPr dirty="0" sz="850" spc="25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0C0C0C"/>
                </a:solidFill>
                <a:latin typeface="Arial"/>
                <a:cs typeface="Arial"/>
              </a:rPr>
              <a:t>/</a:t>
            </a:r>
            <a:r>
              <a:rPr dirty="0" sz="850" spc="-20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0F0F0F"/>
                </a:solidFill>
                <a:latin typeface="Arial"/>
                <a:cs typeface="Arial"/>
              </a:rPr>
              <a:t>Atividade</a:t>
            </a:r>
            <a:r>
              <a:rPr dirty="0" sz="850" spc="4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61616"/>
                </a:solidFill>
                <a:latin typeface="Arial"/>
                <a:cs typeface="Arial"/>
              </a:rPr>
              <a:t>R$</a:t>
            </a:r>
            <a:endParaRPr sz="850">
              <a:latin typeface="Arial"/>
              <a:cs typeface="Arial"/>
            </a:endParaRPr>
          </a:p>
          <a:p>
            <a:pPr marL="16510">
              <a:lnSpc>
                <a:spcPct val="100000"/>
              </a:lnSpc>
              <a:spcBef>
                <a:spcPts val="395"/>
              </a:spcBef>
            </a:pP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0F0F0F"/>
                </a:solidFill>
                <a:latin typeface="Lucida Sans Unicode"/>
                <a:cs typeface="Lucida Sans Unicode"/>
              </a:rPr>
              <a:t>Unidade</a:t>
            </a:r>
            <a:r>
              <a:rPr dirty="0" sz="850" spc="1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  <a:p>
            <a:pPr marL="708025">
              <a:lnSpc>
                <a:spcPct val="100000"/>
              </a:lnSpc>
              <a:spcBef>
                <a:spcPts val="254"/>
              </a:spcBef>
            </a:pP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C1C1C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0C0C0C"/>
                </a:solidFill>
                <a:latin typeface="Lucida Sans Unicode"/>
                <a:cs typeface="Lucida Sans Unicode"/>
              </a:rPr>
              <a:t>Anulado</a:t>
            </a: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B2B2B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415714" y="3052057"/>
            <a:ext cx="537210" cy="70167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850" spc="-85">
                <a:solidFill>
                  <a:srgbClr val="151515"/>
                </a:solidFill>
                <a:latin typeface="Lucida Sans Unicode"/>
                <a:cs typeface="Lucida Sans Unicode"/>
              </a:rPr>
              <a:t>200.000,00</a:t>
            </a:r>
            <a:endParaRPr sz="850">
              <a:latin typeface="Lucida Sans Unicode"/>
              <a:cs typeface="Lucida Sans Unicode"/>
            </a:endParaRPr>
          </a:p>
          <a:p>
            <a:pPr marL="21590">
              <a:lnSpc>
                <a:spcPct val="100000"/>
              </a:lnSpc>
              <a:spcBef>
                <a:spcPts val="295"/>
              </a:spcBef>
            </a:pPr>
            <a:r>
              <a:rPr dirty="0" sz="850" spc="-35" b="1">
                <a:solidFill>
                  <a:srgbClr val="151515"/>
                </a:solidFill>
                <a:latin typeface="Arial"/>
                <a:cs typeface="Arial"/>
              </a:rPr>
              <a:t>200.000,00</a:t>
            </a:r>
            <a:endParaRPr sz="850">
              <a:latin typeface="Arial"/>
              <a:cs typeface="Arial"/>
            </a:endParaRPr>
          </a:p>
          <a:p>
            <a:pPr marL="17145">
              <a:lnSpc>
                <a:spcPct val="100000"/>
              </a:lnSpc>
              <a:spcBef>
                <a:spcPts val="395"/>
              </a:spcBef>
            </a:pPr>
            <a:r>
              <a:rPr dirty="0" sz="850" spc="-90">
                <a:solidFill>
                  <a:srgbClr val="161616"/>
                </a:solidFill>
                <a:latin typeface="Lucida Sans Unicode"/>
                <a:cs typeface="Lucida Sans Unicode"/>
              </a:rPr>
              <a:t>600.000,00</a:t>
            </a:r>
            <a:endParaRPr sz="850">
              <a:latin typeface="Lucida Sans Unicode"/>
              <a:cs typeface="Lucida Sans Unicode"/>
            </a:endParaRPr>
          </a:p>
          <a:p>
            <a:pPr marL="20320">
              <a:lnSpc>
                <a:spcPct val="100000"/>
              </a:lnSpc>
              <a:spcBef>
                <a:spcPts val="254"/>
              </a:spcBef>
            </a:pPr>
            <a:r>
              <a:rPr dirty="0" sz="850" spc="-90">
                <a:solidFill>
                  <a:srgbClr val="212121"/>
                </a:solidFill>
                <a:latin typeface="Lucida Sans Unicode"/>
                <a:cs typeface="Lucida Sans Unicode"/>
              </a:rPr>
              <a:t>600.000,00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47820" y="3802952"/>
            <a:ext cx="47498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3º</a:t>
            </a:r>
            <a:r>
              <a:rPr dirty="0" sz="850" spc="-4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0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57391" y="3802952"/>
            <a:ext cx="346519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solidFill>
                  <a:srgbClr val="131313"/>
                </a:solidFill>
                <a:latin typeface="Lucida Sans Unicode"/>
                <a:cs typeface="Lucida Sans Unicode"/>
              </a:rPr>
              <a:t>Revogadas</a:t>
            </a:r>
            <a:r>
              <a:rPr dirty="0" sz="850" spc="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C0C0C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850" spc="4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em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50" spc="5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latin typeface="Lucida Sans Unicode"/>
                <a:cs typeface="Lucida Sans Unicode"/>
              </a:rPr>
              <a:t>Publique-</a:t>
            </a:r>
            <a:r>
              <a:rPr dirty="0" sz="850" spc="-50">
                <a:latin typeface="Lucida Sans Unicode"/>
                <a:cs typeface="Lucida Sans Unicode"/>
              </a:rPr>
              <a:t>se,</a:t>
            </a:r>
            <a:r>
              <a:rPr dirty="0" sz="850" spc="90"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31313"/>
                </a:solidFill>
                <a:latin typeface="Lucida Sans Unicode"/>
                <a:cs typeface="Lucida Sans Unicode"/>
              </a:rPr>
              <a:t>afixe-</a:t>
            </a:r>
            <a:r>
              <a:rPr dirty="0" sz="850" spc="-100">
                <a:solidFill>
                  <a:srgbClr val="131313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5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0">
                <a:solidFill>
                  <a:srgbClr val="0C0C0C"/>
                </a:solidFill>
                <a:latin typeface="Lucida Sans Unicode"/>
                <a:cs typeface="Lucida Sans Unicode"/>
              </a:rPr>
              <a:t>cumpra-</a:t>
            </a:r>
            <a:r>
              <a:rPr dirty="0" sz="850" spc="-25">
                <a:solidFill>
                  <a:srgbClr val="0C0C0C"/>
                </a:solidFill>
                <a:latin typeface="Lucida Sans Unicode"/>
                <a:cs typeface="Lucida Sans Unicode"/>
              </a:rPr>
              <a:t>se.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560426" y="4555370"/>
            <a:ext cx="213169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0">
                <a:latin typeface="Lucida Sans Unicode"/>
                <a:cs typeface="Lucida Sans Unicode"/>
              </a:rPr>
              <a:t>Gabinete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61616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Prefeito,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22</a:t>
            </a:r>
            <a:r>
              <a:rPr dirty="0" sz="850" spc="27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5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dezembro,</a:t>
            </a: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111111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2026-01-12T17:39:45Z</dcterms:created>
  <dcterms:modified xsi:type="dcterms:W3CDTF">2026-01-12T17:39:45Z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2025-12-23T00:00:00Z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2026-01-12T00:00:00Z</vt:filetime>
  </property>
  <property fmtid="{D5CDD505-2E9C-101B-9397-08002B2CF9AE}" pid="5" name="Producer">
    <vt:lpwstr>Scanner System Image Conversion</vt:lpwstr>
  </property>
</Properties>
</file>